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1" r:id="rId4"/>
  </p:sldMasterIdLst>
  <p:notesMasterIdLst>
    <p:notesMasterId r:id="rId37"/>
  </p:notesMasterIdLst>
  <p:sldIdLst>
    <p:sldId id="514" r:id="rId5"/>
    <p:sldId id="515" r:id="rId6"/>
    <p:sldId id="516" r:id="rId7"/>
    <p:sldId id="518" r:id="rId8"/>
    <p:sldId id="545" r:id="rId9"/>
    <p:sldId id="546" r:id="rId10"/>
    <p:sldId id="547" r:id="rId11"/>
    <p:sldId id="548" r:id="rId12"/>
    <p:sldId id="549" r:id="rId13"/>
    <p:sldId id="544" r:id="rId14"/>
    <p:sldId id="524" r:id="rId15"/>
    <p:sldId id="550" r:id="rId16"/>
    <p:sldId id="526" r:id="rId17"/>
    <p:sldId id="528" r:id="rId18"/>
    <p:sldId id="519" r:id="rId19"/>
    <p:sldId id="551" r:id="rId20"/>
    <p:sldId id="552" r:id="rId21"/>
    <p:sldId id="553" r:id="rId22"/>
    <p:sldId id="554" r:id="rId23"/>
    <p:sldId id="555" r:id="rId24"/>
    <p:sldId id="540" r:id="rId25"/>
    <p:sldId id="512" r:id="rId26"/>
    <p:sldId id="556" r:id="rId27"/>
    <p:sldId id="557" r:id="rId28"/>
    <p:sldId id="558" r:id="rId29"/>
    <p:sldId id="559" r:id="rId30"/>
    <p:sldId id="560" r:id="rId31"/>
    <p:sldId id="561" r:id="rId32"/>
    <p:sldId id="562" r:id="rId33"/>
    <p:sldId id="563" r:id="rId34"/>
    <p:sldId id="564" r:id="rId35"/>
    <p:sldId id="565" r:id="rId36"/>
  </p:sldIdLst>
  <p:sldSz cx="9144000" cy="5715000" type="screen16x10"/>
  <p:notesSz cx="7077075" cy="9369425"/>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20"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O'Connor"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6B3"/>
    <a:srgbClr val="33918F"/>
    <a:srgbClr val="E99627"/>
    <a:srgbClr val="E9BF27"/>
    <a:srgbClr val="F5BC0E"/>
    <a:srgbClr val="2F7F95"/>
    <a:srgbClr val="339C96"/>
    <a:srgbClr val="D7DABC"/>
    <a:srgbClr val="DCA75A"/>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15" autoAdjust="0"/>
    <p:restoredTop sz="64339" autoAdjust="0"/>
  </p:normalViewPr>
  <p:slideViewPr>
    <p:cSldViewPr snapToGrid="0" snapToObjects="1">
      <p:cViewPr>
        <p:scale>
          <a:sx n="80" d="100"/>
          <a:sy n="80" d="100"/>
        </p:scale>
        <p:origin x="-1554" y="-72"/>
      </p:cViewPr>
      <p:guideLst>
        <p:guide orient="horz" pos="1320"/>
        <p:guide pos="2880"/>
      </p:guideLst>
    </p:cSldViewPr>
  </p:slideViewPr>
  <p:outlineViewPr>
    <p:cViewPr>
      <p:scale>
        <a:sx n="33" d="100"/>
        <a:sy n="33" d="100"/>
      </p:scale>
      <p:origin x="48" y="825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png"/><Relationship Id="rId1" Type="http://schemas.openxmlformats.org/officeDocument/2006/relationships/image" Target="../media/image89.png"/><Relationship Id="rId4" Type="http://schemas.openxmlformats.org/officeDocument/2006/relationships/image" Target="../media/image9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png"/><Relationship Id="rId1" Type="http://schemas.openxmlformats.org/officeDocument/2006/relationships/image" Target="../media/image89.png"/><Relationship Id="rId4" Type="http://schemas.openxmlformats.org/officeDocument/2006/relationships/image" Target="../media/image9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45391-0E7E-4A1B-BBAA-2E12300ED3A9}"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GB"/>
        </a:p>
      </dgm:t>
    </dgm:pt>
    <dgm:pt modelId="{C895CCC4-AC76-41F5-BA29-8CD7BB2312CF}">
      <dgm:prSet phldrT="[Text]"/>
      <dgm:spPr/>
      <dgm:t>
        <a:bodyPr/>
        <a:lstStyle/>
        <a:p>
          <a:r>
            <a:rPr lang="en-GB" dirty="0" smtClean="0"/>
            <a:t>MQTT</a:t>
          </a:r>
          <a:endParaRPr lang="en-GB" dirty="0"/>
        </a:p>
      </dgm:t>
    </dgm:pt>
    <dgm:pt modelId="{8A8D2783-5EDE-4A51-9777-243ED581B33A}" type="parTrans" cxnId="{7E2C2A5F-CEC0-4465-987D-E9AB4810DEDC}">
      <dgm:prSet/>
      <dgm:spPr/>
      <dgm:t>
        <a:bodyPr/>
        <a:lstStyle/>
        <a:p>
          <a:endParaRPr lang="en-GB"/>
        </a:p>
      </dgm:t>
    </dgm:pt>
    <dgm:pt modelId="{3D24102B-C4D2-4AEB-9170-6BC7D411CD2F}" type="sibTrans" cxnId="{7E2C2A5F-CEC0-4465-987D-E9AB4810DEDC}">
      <dgm:prSet/>
      <dgm:spPr/>
      <dgm:t>
        <a:bodyPr/>
        <a:lstStyle/>
        <a:p>
          <a:endParaRPr lang="en-GB"/>
        </a:p>
      </dgm:t>
    </dgm:pt>
    <dgm:pt modelId="{294001A8-8F76-4CCA-9C65-4C11AA49ECCF}">
      <dgm:prSet phldrT="[Text]"/>
      <dgm:spPr/>
      <dgm:t>
        <a:bodyPr/>
        <a:lstStyle/>
        <a:p>
          <a:r>
            <a:rPr lang="en-GB" dirty="0" smtClean="0"/>
            <a:t>Open</a:t>
          </a:r>
          <a:endParaRPr lang="en-GB" dirty="0"/>
        </a:p>
      </dgm:t>
    </dgm:pt>
    <dgm:pt modelId="{E5D9E07E-5EB5-4E82-AFF9-A8B1AEEB0317}" type="parTrans" cxnId="{362F5F10-DCC9-42BF-90AE-D281B51E0810}">
      <dgm:prSet/>
      <dgm:spPr/>
      <dgm:t>
        <a:bodyPr/>
        <a:lstStyle/>
        <a:p>
          <a:endParaRPr lang="en-GB"/>
        </a:p>
      </dgm:t>
    </dgm:pt>
    <dgm:pt modelId="{7F8E019E-809A-4AC1-BC56-17F9034895B7}" type="sibTrans" cxnId="{362F5F10-DCC9-42BF-90AE-D281B51E0810}">
      <dgm:prSet/>
      <dgm:spPr/>
      <dgm:t>
        <a:bodyPr/>
        <a:lstStyle/>
        <a:p>
          <a:endParaRPr lang="en-GB"/>
        </a:p>
      </dgm:t>
    </dgm:pt>
    <dgm:pt modelId="{77BE922C-578B-47A3-9DA0-404432D9520B}">
      <dgm:prSet phldrT="[Text]"/>
      <dgm:spPr/>
      <dgm:t>
        <a:bodyPr/>
        <a:lstStyle/>
        <a:p>
          <a:r>
            <a:rPr lang="en-GB" dirty="0" smtClean="0"/>
            <a:t>Lean</a:t>
          </a:r>
          <a:endParaRPr lang="en-GB" dirty="0"/>
        </a:p>
      </dgm:t>
    </dgm:pt>
    <dgm:pt modelId="{6E0D38D5-A4CE-4DFD-816C-6CD007057659}" type="parTrans" cxnId="{55F44EA9-F7D8-4223-852F-100D855714DB}">
      <dgm:prSet/>
      <dgm:spPr/>
      <dgm:t>
        <a:bodyPr/>
        <a:lstStyle/>
        <a:p>
          <a:endParaRPr lang="en-GB"/>
        </a:p>
      </dgm:t>
    </dgm:pt>
    <dgm:pt modelId="{F5234B90-87DD-4990-8DA7-0F8CB92A1A48}" type="sibTrans" cxnId="{55F44EA9-F7D8-4223-852F-100D855714DB}">
      <dgm:prSet/>
      <dgm:spPr/>
      <dgm:t>
        <a:bodyPr/>
        <a:lstStyle/>
        <a:p>
          <a:endParaRPr lang="en-GB"/>
        </a:p>
      </dgm:t>
    </dgm:pt>
    <dgm:pt modelId="{A5CC418A-C138-4C05-A1BA-2B9608CA02F1}">
      <dgm:prSet phldrT="[Text]"/>
      <dgm:spPr/>
      <dgm:t>
        <a:bodyPr/>
        <a:lstStyle/>
        <a:p>
          <a:r>
            <a:rPr lang="en-GB" dirty="0" smtClean="0"/>
            <a:t>Simple</a:t>
          </a:r>
          <a:endParaRPr lang="en-GB" dirty="0"/>
        </a:p>
      </dgm:t>
    </dgm:pt>
    <dgm:pt modelId="{8C7BAB2C-165B-4B56-817F-4EE37B46206B}" type="parTrans" cxnId="{895D8615-9C87-447B-AD14-5C2AB965FB1B}">
      <dgm:prSet/>
      <dgm:spPr/>
      <dgm:t>
        <a:bodyPr/>
        <a:lstStyle/>
        <a:p>
          <a:endParaRPr lang="en-GB"/>
        </a:p>
      </dgm:t>
    </dgm:pt>
    <dgm:pt modelId="{323A14A6-F26D-4596-8196-04FFAF27F301}" type="sibTrans" cxnId="{895D8615-9C87-447B-AD14-5C2AB965FB1B}">
      <dgm:prSet/>
      <dgm:spPr/>
      <dgm:t>
        <a:bodyPr/>
        <a:lstStyle/>
        <a:p>
          <a:endParaRPr lang="en-GB"/>
        </a:p>
      </dgm:t>
    </dgm:pt>
    <dgm:pt modelId="{CB22B767-2F74-46D8-B620-356FCAA7425E}">
      <dgm:prSet phldrT="[Text]"/>
      <dgm:spPr/>
      <dgm:t>
        <a:bodyPr/>
        <a:lstStyle/>
        <a:p>
          <a:r>
            <a:rPr lang="en-GB" dirty="0" smtClean="0"/>
            <a:t>Reliable</a:t>
          </a:r>
          <a:endParaRPr lang="en-GB" dirty="0"/>
        </a:p>
      </dgm:t>
    </dgm:pt>
    <dgm:pt modelId="{38215C8D-2954-4903-9A19-154EB58B7AA8}" type="parTrans" cxnId="{79E40F8E-90E6-4DF6-9C8F-80E90A47DBFF}">
      <dgm:prSet/>
      <dgm:spPr/>
      <dgm:t>
        <a:bodyPr/>
        <a:lstStyle/>
        <a:p>
          <a:endParaRPr lang="en-GB"/>
        </a:p>
      </dgm:t>
    </dgm:pt>
    <dgm:pt modelId="{10158E26-791F-42A3-9E94-D356D51CBCE2}" type="sibTrans" cxnId="{79E40F8E-90E6-4DF6-9C8F-80E90A47DBFF}">
      <dgm:prSet/>
      <dgm:spPr/>
      <dgm:t>
        <a:bodyPr/>
        <a:lstStyle/>
        <a:p>
          <a:endParaRPr lang="en-GB"/>
        </a:p>
      </dgm:t>
    </dgm:pt>
    <dgm:pt modelId="{7D254C57-9170-480E-AF26-932EB2193D34}" type="pres">
      <dgm:prSet presAssocID="{B9845391-0E7E-4A1B-BBAA-2E12300ED3A9}" presName="Name0" presStyleCnt="0">
        <dgm:presLayoutVars>
          <dgm:chMax val="1"/>
          <dgm:chPref val="1"/>
          <dgm:dir/>
          <dgm:resizeHandles/>
        </dgm:presLayoutVars>
      </dgm:prSet>
      <dgm:spPr/>
      <dgm:t>
        <a:bodyPr/>
        <a:lstStyle/>
        <a:p>
          <a:endParaRPr lang="en-GB"/>
        </a:p>
      </dgm:t>
    </dgm:pt>
    <dgm:pt modelId="{68208739-4DAB-4A95-ABF9-61D5D80D9BD5}" type="pres">
      <dgm:prSet presAssocID="{C895CCC4-AC76-41F5-BA29-8CD7BB2312CF}" presName="Parent" presStyleLbl="node1" presStyleIdx="0" presStyleCnt="2" custLinFactNeighborX="1881" custLinFactNeighborY="2009">
        <dgm:presLayoutVars>
          <dgm:chMax val="4"/>
          <dgm:chPref val="3"/>
        </dgm:presLayoutVars>
      </dgm:prSet>
      <dgm:spPr/>
      <dgm:t>
        <a:bodyPr/>
        <a:lstStyle/>
        <a:p>
          <a:endParaRPr lang="en-GB"/>
        </a:p>
      </dgm:t>
    </dgm:pt>
    <dgm:pt modelId="{9BDE8021-DE87-4FDD-ABFC-D7188BDF975A}" type="pres">
      <dgm:prSet presAssocID="{294001A8-8F76-4CCA-9C65-4C11AA49ECCF}" presName="Accent" presStyleLbl="node1" presStyleIdx="1" presStyleCnt="2"/>
      <dgm:spPr/>
    </dgm:pt>
    <dgm:pt modelId="{5BCF1F83-879C-480A-9C42-8A4BB35A458F}" type="pres">
      <dgm:prSet presAssocID="{294001A8-8F76-4CCA-9C65-4C11AA49ECCF}" presName="Image1"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34ED0EE-A31D-4403-AEB8-A1624780FA9C}" type="pres">
      <dgm:prSet presAssocID="{294001A8-8F76-4CCA-9C65-4C11AA49ECCF}" presName="Child1" presStyleLbl="revTx" presStyleIdx="0" presStyleCnt="4">
        <dgm:presLayoutVars>
          <dgm:chMax val="0"/>
          <dgm:chPref val="0"/>
          <dgm:bulletEnabled val="1"/>
        </dgm:presLayoutVars>
      </dgm:prSet>
      <dgm:spPr/>
      <dgm:t>
        <a:bodyPr/>
        <a:lstStyle/>
        <a:p>
          <a:endParaRPr lang="en-GB"/>
        </a:p>
      </dgm:t>
    </dgm:pt>
    <dgm:pt modelId="{D14048CA-C476-4AD5-8D80-9ABB91622A19}" type="pres">
      <dgm:prSet presAssocID="{77BE922C-578B-47A3-9DA0-404432D9520B}" presName="Image2" presStyleCnt="0"/>
      <dgm:spPr/>
    </dgm:pt>
    <dgm:pt modelId="{2DB31AA6-87CB-4214-AC42-BAC8A8B4643F}" type="pres">
      <dgm:prSet presAssocID="{77BE922C-578B-47A3-9DA0-404432D9520B}" presName="Imag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solidFill>
            <a:schemeClr val="accent1"/>
          </a:solidFill>
        </a:ln>
      </dgm:spPr>
    </dgm:pt>
    <dgm:pt modelId="{5CE51240-3D8E-4165-9B76-14AF3A3B668E}" type="pres">
      <dgm:prSet presAssocID="{77BE922C-578B-47A3-9DA0-404432D9520B}" presName="Child2" presStyleLbl="revTx" presStyleIdx="1" presStyleCnt="4">
        <dgm:presLayoutVars>
          <dgm:chMax val="0"/>
          <dgm:chPref val="0"/>
          <dgm:bulletEnabled val="1"/>
        </dgm:presLayoutVars>
      </dgm:prSet>
      <dgm:spPr/>
      <dgm:t>
        <a:bodyPr/>
        <a:lstStyle/>
        <a:p>
          <a:endParaRPr lang="en-GB"/>
        </a:p>
      </dgm:t>
    </dgm:pt>
    <dgm:pt modelId="{2852C3AA-8560-4981-A30B-6917691D9698}" type="pres">
      <dgm:prSet presAssocID="{A5CC418A-C138-4C05-A1BA-2B9608CA02F1}" presName="Image3" presStyleCnt="0"/>
      <dgm:spPr/>
    </dgm:pt>
    <dgm:pt modelId="{3C9D0755-0EDB-4DFD-B12F-AFF40BAFC62E}" type="pres">
      <dgm:prSet presAssocID="{A5CC418A-C138-4C05-A1BA-2B9608CA02F1}" presName="Imag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a:solidFill>
            <a:schemeClr val="accent1"/>
          </a:solidFill>
        </a:ln>
      </dgm:spPr>
      <dgm:t>
        <a:bodyPr/>
        <a:lstStyle/>
        <a:p>
          <a:endParaRPr lang="en-GB"/>
        </a:p>
      </dgm:t>
    </dgm:pt>
    <dgm:pt modelId="{45909307-F3DB-4555-90C9-EDDC7167724D}" type="pres">
      <dgm:prSet presAssocID="{A5CC418A-C138-4C05-A1BA-2B9608CA02F1}" presName="Child3" presStyleLbl="revTx" presStyleIdx="2" presStyleCnt="4">
        <dgm:presLayoutVars>
          <dgm:chMax val="0"/>
          <dgm:chPref val="0"/>
          <dgm:bulletEnabled val="1"/>
        </dgm:presLayoutVars>
      </dgm:prSet>
      <dgm:spPr/>
      <dgm:t>
        <a:bodyPr/>
        <a:lstStyle/>
        <a:p>
          <a:endParaRPr lang="en-GB"/>
        </a:p>
      </dgm:t>
    </dgm:pt>
    <dgm:pt modelId="{48B2081F-9B27-4B81-A042-4765A6789FE6}" type="pres">
      <dgm:prSet presAssocID="{CB22B767-2F74-46D8-B620-356FCAA7425E}" presName="Image4" presStyleCnt="0"/>
      <dgm:spPr/>
    </dgm:pt>
    <dgm:pt modelId="{D5002B3C-22D5-447E-9CB0-3B6571C7729B}" type="pres">
      <dgm:prSet presAssocID="{CB22B767-2F74-46D8-B620-356FCAA7425E}" presName="Imag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55D40852-DD53-4510-B64D-A419CFFF015D}" type="pres">
      <dgm:prSet presAssocID="{CB22B767-2F74-46D8-B620-356FCAA7425E}" presName="Child4" presStyleLbl="revTx" presStyleIdx="3" presStyleCnt="4">
        <dgm:presLayoutVars>
          <dgm:chMax val="0"/>
          <dgm:chPref val="0"/>
          <dgm:bulletEnabled val="1"/>
        </dgm:presLayoutVars>
      </dgm:prSet>
      <dgm:spPr/>
      <dgm:t>
        <a:bodyPr/>
        <a:lstStyle/>
        <a:p>
          <a:endParaRPr lang="en-GB"/>
        </a:p>
      </dgm:t>
    </dgm:pt>
  </dgm:ptLst>
  <dgm:cxnLst>
    <dgm:cxn modelId="{896248FD-40E5-45DA-B7E1-94FF5279216C}" type="presOf" srcId="{A5CC418A-C138-4C05-A1BA-2B9608CA02F1}" destId="{45909307-F3DB-4555-90C9-EDDC7167724D}" srcOrd="0" destOrd="0" presId="urn:microsoft.com/office/officeart/2011/layout/RadialPictureList"/>
    <dgm:cxn modelId="{C50EAF9E-09B0-48CD-903D-CF1062F25CF1}" type="presOf" srcId="{294001A8-8F76-4CCA-9C65-4C11AA49ECCF}" destId="{934ED0EE-A31D-4403-AEB8-A1624780FA9C}" srcOrd="0" destOrd="0" presId="urn:microsoft.com/office/officeart/2011/layout/RadialPictureList"/>
    <dgm:cxn modelId="{DC33B0EF-0FB0-498D-88D2-78AE7CC79D27}" type="presOf" srcId="{CB22B767-2F74-46D8-B620-356FCAA7425E}" destId="{55D40852-DD53-4510-B64D-A419CFFF015D}" srcOrd="0" destOrd="0" presId="urn:microsoft.com/office/officeart/2011/layout/RadialPictureList"/>
    <dgm:cxn modelId="{55F44EA9-F7D8-4223-852F-100D855714DB}" srcId="{C895CCC4-AC76-41F5-BA29-8CD7BB2312CF}" destId="{77BE922C-578B-47A3-9DA0-404432D9520B}" srcOrd="1" destOrd="0" parTransId="{6E0D38D5-A4CE-4DFD-816C-6CD007057659}" sibTransId="{F5234B90-87DD-4990-8DA7-0F8CB92A1A48}"/>
    <dgm:cxn modelId="{362F5F10-DCC9-42BF-90AE-D281B51E0810}" srcId="{C895CCC4-AC76-41F5-BA29-8CD7BB2312CF}" destId="{294001A8-8F76-4CCA-9C65-4C11AA49ECCF}" srcOrd="0" destOrd="0" parTransId="{E5D9E07E-5EB5-4E82-AFF9-A8B1AEEB0317}" sibTransId="{7F8E019E-809A-4AC1-BC56-17F9034895B7}"/>
    <dgm:cxn modelId="{79E40F8E-90E6-4DF6-9C8F-80E90A47DBFF}" srcId="{C895CCC4-AC76-41F5-BA29-8CD7BB2312CF}" destId="{CB22B767-2F74-46D8-B620-356FCAA7425E}" srcOrd="3" destOrd="0" parTransId="{38215C8D-2954-4903-9A19-154EB58B7AA8}" sibTransId="{10158E26-791F-42A3-9E94-D356D51CBCE2}"/>
    <dgm:cxn modelId="{17A160DB-3F84-45C3-92EC-4B6238A6FAA5}" type="presOf" srcId="{77BE922C-578B-47A3-9DA0-404432D9520B}" destId="{5CE51240-3D8E-4165-9B76-14AF3A3B668E}" srcOrd="0" destOrd="0" presId="urn:microsoft.com/office/officeart/2011/layout/RadialPictureList"/>
    <dgm:cxn modelId="{895D8615-9C87-447B-AD14-5C2AB965FB1B}" srcId="{C895CCC4-AC76-41F5-BA29-8CD7BB2312CF}" destId="{A5CC418A-C138-4C05-A1BA-2B9608CA02F1}" srcOrd="2" destOrd="0" parTransId="{8C7BAB2C-165B-4B56-817F-4EE37B46206B}" sibTransId="{323A14A6-F26D-4596-8196-04FFAF27F301}"/>
    <dgm:cxn modelId="{08028409-5309-4B8F-8379-E60AB77AB353}" type="presOf" srcId="{C895CCC4-AC76-41F5-BA29-8CD7BB2312CF}" destId="{68208739-4DAB-4A95-ABF9-61D5D80D9BD5}" srcOrd="0" destOrd="0" presId="urn:microsoft.com/office/officeart/2011/layout/RadialPictureList"/>
    <dgm:cxn modelId="{CFC04B54-9488-42AA-8858-1BD5EE99261C}" type="presOf" srcId="{B9845391-0E7E-4A1B-BBAA-2E12300ED3A9}" destId="{7D254C57-9170-480E-AF26-932EB2193D34}" srcOrd="0" destOrd="0" presId="urn:microsoft.com/office/officeart/2011/layout/RadialPictureList"/>
    <dgm:cxn modelId="{7E2C2A5F-CEC0-4465-987D-E9AB4810DEDC}" srcId="{B9845391-0E7E-4A1B-BBAA-2E12300ED3A9}" destId="{C895CCC4-AC76-41F5-BA29-8CD7BB2312CF}" srcOrd="0" destOrd="0" parTransId="{8A8D2783-5EDE-4A51-9777-243ED581B33A}" sibTransId="{3D24102B-C4D2-4AEB-9170-6BC7D411CD2F}"/>
    <dgm:cxn modelId="{1DFB1D4E-DB13-41FF-9E5E-17A32FEBCEC4}" type="presParOf" srcId="{7D254C57-9170-480E-AF26-932EB2193D34}" destId="{68208739-4DAB-4A95-ABF9-61D5D80D9BD5}" srcOrd="0" destOrd="0" presId="urn:microsoft.com/office/officeart/2011/layout/RadialPictureList"/>
    <dgm:cxn modelId="{5F4908EB-2FF7-4A12-A97C-D739DDA1AF6C}" type="presParOf" srcId="{7D254C57-9170-480E-AF26-932EB2193D34}" destId="{9BDE8021-DE87-4FDD-ABFC-D7188BDF975A}" srcOrd="1" destOrd="0" presId="urn:microsoft.com/office/officeart/2011/layout/RadialPictureList"/>
    <dgm:cxn modelId="{8791294A-8813-4CE0-8DAD-D32BC99B1510}" type="presParOf" srcId="{7D254C57-9170-480E-AF26-932EB2193D34}" destId="{5BCF1F83-879C-480A-9C42-8A4BB35A458F}" srcOrd="2" destOrd="0" presId="urn:microsoft.com/office/officeart/2011/layout/RadialPictureList"/>
    <dgm:cxn modelId="{C5F69E7E-1CB9-4EA3-A50A-A72E0CF59B16}" type="presParOf" srcId="{7D254C57-9170-480E-AF26-932EB2193D34}" destId="{934ED0EE-A31D-4403-AEB8-A1624780FA9C}" srcOrd="3" destOrd="0" presId="urn:microsoft.com/office/officeart/2011/layout/RadialPictureList"/>
    <dgm:cxn modelId="{D29CAD72-3EC0-4D39-BE4E-3623BF2FB267}" type="presParOf" srcId="{7D254C57-9170-480E-AF26-932EB2193D34}" destId="{D14048CA-C476-4AD5-8D80-9ABB91622A19}" srcOrd="4" destOrd="0" presId="urn:microsoft.com/office/officeart/2011/layout/RadialPictureList"/>
    <dgm:cxn modelId="{DC2F9DDC-84AF-4C87-9F0C-410DBC4DE9A1}" type="presParOf" srcId="{D14048CA-C476-4AD5-8D80-9ABB91622A19}" destId="{2DB31AA6-87CB-4214-AC42-BAC8A8B4643F}" srcOrd="0" destOrd="0" presId="urn:microsoft.com/office/officeart/2011/layout/RadialPictureList"/>
    <dgm:cxn modelId="{A79AA07E-80BE-4A87-80AA-688819BFCA2C}" type="presParOf" srcId="{7D254C57-9170-480E-AF26-932EB2193D34}" destId="{5CE51240-3D8E-4165-9B76-14AF3A3B668E}" srcOrd="5" destOrd="0" presId="urn:microsoft.com/office/officeart/2011/layout/RadialPictureList"/>
    <dgm:cxn modelId="{1E355500-4B6A-4EE6-BE9E-D4F3E93AB101}" type="presParOf" srcId="{7D254C57-9170-480E-AF26-932EB2193D34}" destId="{2852C3AA-8560-4981-A30B-6917691D9698}" srcOrd="6" destOrd="0" presId="urn:microsoft.com/office/officeart/2011/layout/RadialPictureList"/>
    <dgm:cxn modelId="{B64AAD0D-286E-4FAD-ABAC-E7B2363A3DAE}" type="presParOf" srcId="{2852C3AA-8560-4981-A30B-6917691D9698}" destId="{3C9D0755-0EDB-4DFD-B12F-AFF40BAFC62E}" srcOrd="0" destOrd="0" presId="urn:microsoft.com/office/officeart/2011/layout/RadialPictureList"/>
    <dgm:cxn modelId="{CD6C6949-BC37-4095-AA76-53D3BC526750}" type="presParOf" srcId="{7D254C57-9170-480E-AF26-932EB2193D34}" destId="{45909307-F3DB-4555-90C9-EDDC7167724D}" srcOrd="7" destOrd="0" presId="urn:microsoft.com/office/officeart/2011/layout/RadialPictureList"/>
    <dgm:cxn modelId="{BF5DCDB6-26A9-4DCA-9372-587222433392}" type="presParOf" srcId="{7D254C57-9170-480E-AF26-932EB2193D34}" destId="{48B2081F-9B27-4B81-A042-4765A6789FE6}" srcOrd="8" destOrd="0" presId="urn:microsoft.com/office/officeart/2011/layout/RadialPictureList"/>
    <dgm:cxn modelId="{A4E9896D-3756-4212-AD7A-BEF79525859E}" type="presParOf" srcId="{48B2081F-9B27-4B81-A042-4765A6789FE6}" destId="{D5002B3C-22D5-447E-9CB0-3B6571C7729B}" srcOrd="0" destOrd="0" presId="urn:microsoft.com/office/officeart/2011/layout/RadialPictureList"/>
    <dgm:cxn modelId="{D91C8563-E587-4AB3-AEB2-DDF95D07898C}" type="presParOf" srcId="{7D254C57-9170-480E-AF26-932EB2193D34}" destId="{55D40852-DD53-4510-B64D-A419CFFF015D}"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08739-4DAB-4A95-ABF9-61D5D80D9BD5}">
      <dsp:nvSpPr>
        <dsp:cNvPr id="0" name=""/>
        <dsp:cNvSpPr/>
      </dsp:nvSpPr>
      <dsp:spPr>
        <a:xfrm>
          <a:off x="1702647" y="1168016"/>
          <a:ext cx="1773493" cy="17733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GB" sz="3600" kern="1200" dirty="0" smtClean="0"/>
            <a:t>MQTT</a:t>
          </a:r>
          <a:endParaRPr lang="en-GB" sz="3600" kern="1200" dirty="0"/>
        </a:p>
      </dsp:txBody>
      <dsp:txXfrm>
        <a:off x="1962369" y="1427715"/>
        <a:ext cx="1254049" cy="1253937"/>
      </dsp:txXfrm>
    </dsp:sp>
    <dsp:sp modelId="{9BDE8021-DE87-4FDD-ABFC-D7188BDF975A}">
      <dsp:nvSpPr>
        <dsp:cNvPr id="0" name=""/>
        <dsp:cNvSpPr/>
      </dsp:nvSpPr>
      <dsp:spPr>
        <a:xfrm>
          <a:off x="754944" y="146258"/>
          <a:ext cx="3574584" cy="3726151"/>
        </a:xfrm>
        <a:prstGeom prst="blockArc">
          <a:avLst>
            <a:gd name="adj1" fmla="val 16509444"/>
            <a:gd name="adj2" fmla="val 5088054"/>
            <a:gd name="adj3" fmla="val 52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CF1F83-879C-480A-9C42-8A4BB35A458F}">
      <dsp:nvSpPr>
        <dsp:cNvPr id="0" name=""/>
        <dsp:cNvSpPr/>
      </dsp:nvSpPr>
      <dsp:spPr>
        <a:xfrm>
          <a:off x="2967906" y="0"/>
          <a:ext cx="950271" cy="9500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4ED0EE-A31D-4403-AEB8-A1624780FA9C}">
      <dsp:nvSpPr>
        <dsp:cNvPr id="0" name=""/>
        <dsp:cNvSpPr/>
      </dsp:nvSpPr>
      <dsp:spPr>
        <a:xfrm>
          <a:off x="3990555" y="12154"/>
          <a:ext cx="1272062" cy="9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l" defTabSz="1289050">
            <a:lnSpc>
              <a:spcPct val="90000"/>
            </a:lnSpc>
            <a:spcBef>
              <a:spcPct val="0"/>
            </a:spcBef>
            <a:spcAft>
              <a:spcPct val="10000"/>
            </a:spcAft>
          </a:pPr>
          <a:r>
            <a:rPr lang="en-GB" sz="2900" kern="1200" dirty="0" smtClean="0"/>
            <a:t>Open</a:t>
          </a:r>
          <a:endParaRPr lang="en-GB" sz="2900" kern="1200" dirty="0"/>
        </a:p>
      </dsp:txBody>
      <dsp:txXfrm>
        <a:off x="3990555" y="12154"/>
        <a:ext cx="1272062" cy="919687"/>
      </dsp:txXfrm>
    </dsp:sp>
    <dsp:sp modelId="{2DB31AA6-87CB-4214-AC42-BAC8A8B4643F}">
      <dsp:nvSpPr>
        <dsp:cNvPr id="0" name=""/>
        <dsp:cNvSpPr/>
      </dsp:nvSpPr>
      <dsp:spPr>
        <a:xfrm>
          <a:off x="3669806" y="884844"/>
          <a:ext cx="950271" cy="95007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5CE51240-3D8E-4165-9B76-14AF3A3B668E}">
      <dsp:nvSpPr>
        <dsp:cNvPr id="0" name=""/>
        <dsp:cNvSpPr/>
      </dsp:nvSpPr>
      <dsp:spPr>
        <a:xfrm>
          <a:off x="4689851" y="901455"/>
          <a:ext cx="1272062" cy="9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l" defTabSz="1289050">
            <a:lnSpc>
              <a:spcPct val="90000"/>
            </a:lnSpc>
            <a:spcBef>
              <a:spcPct val="0"/>
            </a:spcBef>
            <a:spcAft>
              <a:spcPct val="10000"/>
            </a:spcAft>
          </a:pPr>
          <a:r>
            <a:rPr lang="en-GB" sz="2900" kern="1200" dirty="0" smtClean="0"/>
            <a:t>Lean</a:t>
          </a:r>
          <a:endParaRPr lang="en-GB" sz="2900" kern="1200" dirty="0"/>
        </a:p>
      </dsp:txBody>
      <dsp:txXfrm>
        <a:off x="4689851" y="901455"/>
        <a:ext cx="1272062" cy="919687"/>
      </dsp:txXfrm>
    </dsp:sp>
    <dsp:sp modelId="{3C9D0755-0EDB-4DFD-B12F-AFF40BAFC62E}">
      <dsp:nvSpPr>
        <dsp:cNvPr id="0" name=""/>
        <dsp:cNvSpPr/>
      </dsp:nvSpPr>
      <dsp:spPr>
        <a:xfrm>
          <a:off x="3666161" y="2185776"/>
          <a:ext cx="950271" cy="95007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45909307-F3DB-4555-90C9-EDDC7167724D}">
      <dsp:nvSpPr>
        <dsp:cNvPr id="0" name=""/>
        <dsp:cNvSpPr/>
      </dsp:nvSpPr>
      <dsp:spPr>
        <a:xfrm>
          <a:off x="4689851" y="2201172"/>
          <a:ext cx="1272062" cy="9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l" defTabSz="1289050">
            <a:lnSpc>
              <a:spcPct val="90000"/>
            </a:lnSpc>
            <a:spcBef>
              <a:spcPct val="0"/>
            </a:spcBef>
            <a:spcAft>
              <a:spcPct val="10000"/>
            </a:spcAft>
          </a:pPr>
          <a:r>
            <a:rPr lang="en-GB" sz="2900" kern="1200" dirty="0" smtClean="0"/>
            <a:t>Simple</a:t>
          </a:r>
          <a:endParaRPr lang="en-GB" sz="2900" kern="1200" dirty="0"/>
        </a:p>
      </dsp:txBody>
      <dsp:txXfrm>
        <a:off x="4689851" y="2201172"/>
        <a:ext cx="1272062" cy="919687"/>
      </dsp:txXfrm>
    </dsp:sp>
    <dsp:sp modelId="{D5002B3C-22D5-447E-9CB0-3B6571C7729B}">
      <dsp:nvSpPr>
        <dsp:cNvPr id="0" name=""/>
        <dsp:cNvSpPr/>
      </dsp:nvSpPr>
      <dsp:spPr>
        <a:xfrm>
          <a:off x="2967906" y="3101412"/>
          <a:ext cx="950271" cy="950073"/>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D40852-DD53-4510-B64D-A419CFFF015D}">
      <dsp:nvSpPr>
        <dsp:cNvPr id="0" name=""/>
        <dsp:cNvSpPr/>
      </dsp:nvSpPr>
      <dsp:spPr>
        <a:xfrm>
          <a:off x="3990555" y="3120859"/>
          <a:ext cx="1272062" cy="91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l" defTabSz="1289050">
            <a:lnSpc>
              <a:spcPct val="90000"/>
            </a:lnSpc>
            <a:spcBef>
              <a:spcPct val="0"/>
            </a:spcBef>
            <a:spcAft>
              <a:spcPct val="10000"/>
            </a:spcAft>
          </a:pPr>
          <a:r>
            <a:rPr lang="en-GB" sz="2900" kern="1200" dirty="0" smtClean="0"/>
            <a:t>Reliable</a:t>
          </a:r>
          <a:endParaRPr lang="en-GB" sz="2900" kern="1200" dirty="0"/>
        </a:p>
      </dsp:txBody>
      <dsp:txXfrm>
        <a:off x="3990555" y="3120859"/>
        <a:ext cx="1272062" cy="919687"/>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E2DA7A0C-6B3C-0E45-BAC0-C68A67015455}" type="datetimeFigureOut">
              <a:rPr lang="en-US" smtClean="0"/>
              <a:t>1/30/2016</a:t>
            </a:fld>
            <a:endParaRPr lang="en-US"/>
          </a:p>
        </p:txBody>
      </p:sp>
      <p:sp>
        <p:nvSpPr>
          <p:cNvPr id="4" name="Slide Image Placeholder 3"/>
          <p:cNvSpPr>
            <a:spLocks noGrp="1" noRot="1" noChangeAspect="1"/>
          </p:cNvSpPr>
          <p:nvPr>
            <p:ph type="sldImg" idx="2"/>
          </p:nvPr>
        </p:nvSpPr>
        <p:spPr>
          <a:xfrm>
            <a:off x="728663" y="703263"/>
            <a:ext cx="5619750" cy="3513137"/>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8A245F1E-8344-9B42-A451-E0DA5A91D88B}" type="slidenum">
              <a:rPr lang="en-US" smtClean="0"/>
              <a:t>‹#›</a:t>
            </a:fld>
            <a:endParaRPr lang="en-US"/>
          </a:p>
        </p:txBody>
      </p:sp>
    </p:spTree>
    <p:extLst>
      <p:ext uri="{BB962C8B-B14F-4D97-AF65-F5344CB8AC3E}">
        <p14:creationId xmlns:p14="http://schemas.microsoft.com/office/powerpoint/2010/main" val="33933238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rm.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728663" y="703263"/>
            <a:ext cx="5619750" cy="3513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234932" indent="-234932">
              <a:buFontTx/>
              <a:buChar char="-"/>
            </a:pPr>
            <a:r>
              <a:rPr lang="en-US" dirty="0" smtClean="0">
                <a:latin typeface="Calibri" charset="0"/>
              </a:rPr>
              <a:t>We are </a:t>
            </a:r>
            <a:r>
              <a:rPr lang="en-US" dirty="0">
                <a:latin typeface="Calibri" charset="0"/>
              </a:rPr>
              <a:t>often asked to defend if IoT is ‘real’ – anything more than hype.</a:t>
            </a:r>
          </a:p>
          <a:p>
            <a:pPr marL="234932" indent="-234932">
              <a:buFontTx/>
              <a:buChar char="-"/>
            </a:pPr>
            <a:r>
              <a:rPr lang="en-US" dirty="0">
                <a:latin typeface="Calibri" charset="0"/>
              </a:rPr>
              <a:t>The question itself is interesting – there is a lot of hype.    But there is hard evidence, from organizations spanning all industries, that clearly illustrate the benefits and differentiation and improved client experience enabled by the </a:t>
            </a:r>
            <a:r>
              <a:rPr lang="en-US" dirty="0" err="1">
                <a:latin typeface="Calibri" charset="0"/>
              </a:rPr>
              <a:t>IoT</a:t>
            </a:r>
            <a:endParaRPr lang="en-US" dirty="0">
              <a:latin typeface="Calibri" charset="0"/>
            </a:endParaRPr>
          </a:p>
          <a:p>
            <a:pPr marL="234932" indent="-234932">
              <a:buFontTx/>
              <a:buChar char="-"/>
            </a:pPr>
            <a:r>
              <a:rPr lang="en-US" dirty="0">
                <a:latin typeface="Calibri" charset="0"/>
              </a:rPr>
              <a:t>I’ll share some examples in a few minutes, but first….</a:t>
            </a:r>
          </a:p>
          <a:p>
            <a:pPr marL="234932" indent="-234932">
              <a:buFontTx/>
              <a:buChar char="-"/>
            </a:pPr>
            <a:r>
              <a:rPr lang="en-US" dirty="0">
                <a:latin typeface="Calibri" charset="0"/>
              </a:rPr>
              <a:t>Recent surveys and market data tell us.</a:t>
            </a:r>
          </a:p>
          <a:p>
            <a:pPr marL="234932" indent="-234932">
              <a:buFontTx/>
              <a:buChar char="-"/>
            </a:pPr>
            <a:r>
              <a:rPr lang="en-US" dirty="0">
                <a:latin typeface="Calibri" charset="0"/>
              </a:rPr>
              <a:t>Three ways </a:t>
            </a:r>
            <a:r>
              <a:rPr lang="en-US" dirty="0" err="1">
                <a:latin typeface="Calibri" charset="0"/>
              </a:rPr>
              <a:t>IoT</a:t>
            </a:r>
            <a:r>
              <a:rPr lang="en-US" dirty="0">
                <a:latin typeface="Calibri" charset="0"/>
              </a:rPr>
              <a:t> is changing…    Unlock new revenue from existing product/service (connected product).   New working practices/processes (asset maintenance).    Create/change business model (insurance industry).</a:t>
            </a:r>
          </a:p>
          <a:p>
            <a:pPr marL="234932" indent="-234932">
              <a:buFontTx/>
              <a:buChar char="-"/>
            </a:pPr>
            <a:r>
              <a:rPr lang="en-US" dirty="0">
                <a:latin typeface="Calibri" charset="0"/>
              </a:rPr>
              <a:t>Perhaps the most interesting survey response – 62% believe that orgs slow to adopt </a:t>
            </a:r>
            <a:r>
              <a:rPr lang="en-US" dirty="0" err="1">
                <a:latin typeface="Calibri" charset="0"/>
              </a:rPr>
              <a:t>IoT</a:t>
            </a:r>
            <a:r>
              <a:rPr lang="en-US" dirty="0">
                <a:latin typeface="Calibri" charset="0"/>
              </a:rPr>
              <a:t> will fall behind competition.     </a:t>
            </a:r>
            <a:endParaRPr lang="en-US" dirty="0" smtClean="0">
              <a:latin typeface="Calibri" charset="0"/>
            </a:endParaRPr>
          </a:p>
          <a:p>
            <a:endParaRPr lang="en-US" dirty="0" smtClean="0">
              <a:latin typeface="Calibri" charset="0"/>
            </a:endParaRPr>
          </a:p>
          <a:p>
            <a:pPr marL="234932" indent="-234932">
              <a:buFontTx/>
              <a:buAutoNum type="arabicPeriod"/>
            </a:pPr>
            <a:endParaRPr lang="en-US" dirty="0" smtClean="0">
              <a:latin typeface="Calibri" charset="0"/>
            </a:endParaRPr>
          </a:p>
          <a:p>
            <a:pPr marL="234932" indent="-234932">
              <a:buFontTx/>
              <a:buAutoNum type="arabicPeriod"/>
            </a:pPr>
            <a:endParaRPr lang="en-US" dirty="0" smtClean="0">
              <a:latin typeface="Calibri" charset="0"/>
            </a:endParaRPr>
          </a:p>
          <a:p>
            <a:r>
              <a:rPr lang="en-US" dirty="0" smtClean="0">
                <a:latin typeface="Calibri" charset="0"/>
              </a:rPr>
              <a:t>References:</a:t>
            </a:r>
          </a:p>
          <a:p>
            <a:pPr rtl="0"/>
            <a:r>
              <a:rPr lang="en-US" dirty="0"/>
              <a:t>400% - Google Trends analysis using the search term “</a:t>
            </a:r>
            <a:r>
              <a:rPr lang="en-US" dirty="0" err="1"/>
              <a:t>IoT</a:t>
            </a:r>
            <a:r>
              <a:rPr lang="en-US" dirty="0"/>
              <a:t>” for the date range Jan. 2010-15</a:t>
            </a:r>
          </a:p>
          <a:p>
            <a:pPr rtl="0"/>
            <a:r>
              <a:rPr lang="en-US" dirty="0"/>
              <a:t>75% - Economist Intelligence Unit, “The Internet of Things business index: A quiet revolution gathers pace”, 2013 - http://</a:t>
            </a:r>
            <a:r>
              <a:rPr lang="en-US" dirty="0">
                <a:hlinkClick r:id="rId3"/>
              </a:rPr>
              <a:t>www.arm.com/files/pdf/eiu_internet_business_index_web.pdf</a:t>
            </a:r>
          </a:p>
          <a:p>
            <a:pPr rtl="0"/>
            <a:r>
              <a:rPr lang="en-US" dirty="0"/>
              <a:t>62% - Economist Intelligence Unit, “The Internet of Things business index: A quiet revolution gathers pace”, 2013 - http://</a:t>
            </a:r>
            <a:r>
              <a:rPr lang="en-US" dirty="0">
                <a:hlinkClick r:id="rId3"/>
              </a:rPr>
              <a:t>www.arm.com/files/pdf/eiu_internet_business_index_web.pdf</a:t>
            </a:r>
          </a:p>
          <a:p>
            <a:pPr rtl="0"/>
            <a:r>
              <a:rPr lang="en-US" dirty="0"/>
              <a:t>36% - Gartner, “Hype Cycle for the Internet of Things”, July, 2013</a:t>
            </a:r>
            <a:endParaRPr lang="en-US" dirty="0">
              <a:latin typeface="Calibri" charset="0"/>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63530" indent="-293665" eaLnBrk="0" hangingPunct="0">
              <a:defRPr>
                <a:solidFill>
                  <a:schemeClr val="tx1"/>
                </a:solidFill>
                <a:latin typeface="Arial" charset="0"/>
                <a:ea typeface="Arial" charset="0"/>
                <a:cs typeface="Arial" charset="0"/>
              </a:defRPr>
            </a:lvl2pPr>
            <a:lvl3pPr marL="1174661" indent="-234932" eaLnBrk="0" hangingPunct="0">
              <a:defRPr>
                <a:solidFill>
                  <a:schemeClr val="tx1"/>
                </a:solidFill>
                <a:latin typeface="Arial" charset="0"/>
                <a:ea typeface="Arial" charset="0"/>
                <a:cs typeface="Arial" charset="0"/>
              </a:defRPr>
            </a:lvl3pPr>
            <a:lvl4pPr marL="1644526" indent="-234932" eaLnBrk="0" hangingPunct="0">
              <a:defRPr>
                <a:solidFill>
                  <a:schemeClr val="tx1"/>
                </a:solidFill>
                <a:latin typeface="Arial" charset="0"/>
                <a:ea typeface="Arial" charset="0"/>
                <a:cs typeface="Arial" charset="0"/>
              </a:defRPr>
            </a:lvl4pPr>
            <a:lvl5pPr marL="2114390" indent="-234932" eaLnBrk="0" hangingPunct="0">
              <a:defRPr>
                <a:solidFill>
                  <a:schemeClr val="tx1"/>
                </a:solidFill>
                <a:latin typeface="Arial" charset="0"/>
                <a:ea typeface="Arial" charset="0"/>
                <a:cs typeface="Arial" charset="0"/>
              </a:defRPr>
            </a:lvl5pPr>
            <a:lvl6pPr marL="2584254" indent="-234932" eaLnBrk="0" fontAlgn="base" hangingPunct="0">
              <a:spcBef>
                <a:spcPct val="0"/>
              </a:spcBef>
              <a:spcAft>
                <a:spcPct val="0"/>
              </a:spcAft>
              <a:defRPr>
                <a:solidFill>
                  <a:schemeClr val="tx1"/>
                </a:solidFill>
                <a:latin typeface="Arial" charset="0"/>
                <a:ea typeface="Arial" charset="0"/>
                <a:cs typeface="Arial" charset="0"/>
              </a:defRPr>
            </a:lvl6pPr>
            <a:lvl7pPr marL="3054119" indent="-234932" eaLnBrk="0" fontAlgn="base" hangingPunct="0">
              <a:spcBef>
                <a:spcPct val="0"/>
              </a:spcBef>
              <a:spcAft>
                <a:spcPct val="0"/>
              </a:spcAft>
              <a:defRPr>
                <a:solidFill>
                  <a:schemeClr val="tx1"/>
                </a:solidFill>
                <a:latin typeface="Arial" charset="0"/>
                <a:ea typeface="Arial" charset="0"/>
                <a:cs typeface="Arial" charset="0"/>
              </a:defRPr>
            </a:lvl7pPr>
            <a:lvl8pPr marL="3523983" indent="-234932" eaLnBrk="0" fontAlgn="base" hangingPunct="0">
              <a:spcBef>
                <a:spcPct val="0"/>
              </a:spcBef>
              <a:spcAft>
                <a:spcPct val="0"/>
              </a:spcAft>
              <a:defRPr>
                <a:solidFill>
                  <a:schemeClr val="tx1"/>
                </a:solidFill>
                <a:latin typeface="Arial" charset="0"/>
                <a:ea typeface="Arial" charset="0"/>
                <a:cs typeface="Arial" charset="0"/>
              </a:defRPr>
            </a:lvl8pPr>
            <a:lvl9pPr marL="3993848" indent="-234932"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87B3873-0275-2D40-8D7F-B32EB9D39592}" type="slidenum">
              <a:rPr lang="en-US">
                <a:latin typeface="Calibri" charset="0"/>
              </a:rPr>
              <a:pPr eaLnBrk="1" hangingPunct="1"/>
              <a:t>2</a:t>
            </a:fld>
            <a:endParaRPr lang="en-US">
              <a:latin typeface="Calibri" charset="0"/>
            </a:endParaRPr>
          </a:p>
        </p:txBody>
      </p:sp>
    </p:spTree>
    <p:extLst>
      <p:ext uri="{BB962C8B-B14F-4D97-AF65-F5344CB8AC3E}">
        <p14:creationId xmlns:p14="http://schemas.microsoft.com/office/powerpoint/2010/main" val="1910494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B81AF23-32B5-4B30-BD6E-808E59001AEF}" type="slidenum">
              <a:rPr lang="en-US" altLang="en-US" smtClean="0">
                <a:solidFill>
                  <a:prstClr val="black"/>
                </a:solidFill>
              </a:rPr>
              <a:pPr/>
              <a:t>19</a:t>
            </a:fld>
            <a:endParaRPr lang="en-US" altLang="en-US">
              <a:solidFill>
                <a:prstClr val="black"/>
              </a:solidFill>
            </a:endParaRPr>
          </a:p>
        </p:txBody>
      </p:sp>
    </p:spTree>
    <p:extLst>
      <p:ext uri="{BB962C8B-B14F-4D97-AF65-F5344CB8AC3E}">
        <p14:creationId xmlns:p14="http://schemas.microsoft.com/office/powerpoint/2010/main" val="319582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lvl1pPr marL="358775" indent="-35877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81330E2-D464-4908-B04A-2E37296ACE71}" type="slidenum">
              <a:rPr lang="en-US" smtClean="0">
                <a:latin typeface="Arial" panose="020B0604020202020204" pitchFamily="34" charset="0"/>
                <a:ea typeface="MS PGothic" panose="020B0600070205080204" pitchFamily="34" charset="-128"/>
              </a:rPr>
              <a:pPr>
                <a:spcBef>
                  <a:spcPct val="0"/>
                </a:spcBef>
                <a:buSzPct val="45000"/>
                <a:buFont typeface="Wingdings" panose="05000000000000000000" pitchFamily="2" charset="2"/>
                <a:buNone/>
              </a:pPr>
              <a:t>21</a:t>
            </a:fld>
            <a:endParaRPr lang="en-US" smtClean="0">
              <a:latin typeface="Arial" panose="020B0604020202020204" pitchFamily="34" charset="0"/>
              <a:ea typeface="MS PGothic" panose="020B0600070205080204" pitchFamily="34" charset="-128"/>
            </a:endParaRPr>
          </a:p>
        </p:txBody>
      </p:sp>
      <p:sp>
        <p:nvSpPr>
          <p:cNvPr id="38915" name="Rectangle 1"/>
          <p:cNvSpPr>
            <a:spLocks noGrp="1" noRot="1" noChangeAspect="1" noChangeArrowheads="1" noTextEdit="1"/>
          </p:cNvSpPr>
          <p:nvPr>
            <p:ph type="sldImg"/>
          </p:nvPr>
        </p:nvSpPr>
        <p:spPr>
          <a:xfrm>
            <a:off x="685800" y="685800"/>
            <a:ext cx="54864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a:xfrm>
            <a:off x="685800" y="4343400"/>
            <a:ext cx="5486400" cy="42084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688378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easily</a:t>
            </a:r>
            <a:r>
              <a:rPr lang="en-US" baseline="0" dirty="0" smtClean="0"/>
              <a:t> parsed</a:t>
            </a:r>
            <a:endParaRPr lang="en-IN"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24</a:t>
            </a:fld>
            <a:endParaRPr lang="en-US" dirty="0"/>
          </a:p>
        </p:txBody>
      </p:sp>
    </p:spTree>
    <p:extLst>
      <p:ext uri="{BB962C8B-B14F-4D97-AF65-F5344CB8AC3E}">
        <p14:creationId xmlns:p14="http://schemas.microsoft.com/office/powerpoint/2010/main" val="29840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25</a:t>
            </a:fld>
            <a:endParaRPr lang="en-US" dirty="0"/>
          </a:p>
        </p:txBody>
      </p:sp>
    </p:spTree>
    <p:extLst>
      <p:ext uri="{BB962C8B-B14F-4D97-AF65-F5344CB8AC3E}">
        <p14:creationId xmlns:p14="http://schemas.microsoft.com/office/powerpoint/2010/main" val="307846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A245F1E-8344-9B42-A451-E0DA5A91D88B}" type="slidenum">
              <a:rPr lang="en-US" smtClean="0"/>
              <a:t>3</a:t>
            </a:fld>
            <a:endParaRPr lang="en-US"/>
          </a:p>
        </p:txBody>
      </p:sp>
    </p:spTree>
    <p:extLst>
      <p:ext uri="{BB962C8B-B14F-4D97-AF65-F5344CB8AC3E}">
        <p14:creationId xmlns:p14="http://schemas.microsoft.com/office/powerpoint/2010/main" val="387458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p:spPr>
        <p:txBody>
          <a:bodyPr/>
          <a:lstStyle/>
          <a:p>
            <a:endParaRPr lang="en-US" smtClean="0">
              <a:latin typeface="Arial" pitchFamily="34" charset="0"/>
              <a:ea typeface="MS PGothic" pitchFamily="34" charset="-128"/>
            </a:endParaRPr>
          </a:p>
        </p:txBody>
      </p:sp>
      <p:sp>
        <p:nvSpPr>
          <p:cNvPr id="18435" name="Slide Number Placeholder 3"/>
          <p:cNvSpPr>
            <a:spLocks noGrp="1"/>
          </p:cNvSpPr>
          <p:nvPr>
            <p:ph type="sldNum" sz="quarter" idx="5"/>
          </p:nvPr>
        </p:nvSpPr>
        <p:spPr>
          <a:noFill/>
          <a:ln>
            <a:miter lim="800000"/>
            <a:headEnd/>
            <a:tailEnd/>
          </a:ln>
        </p:spPr>
        <p:txBody>
          <a:bodyPr/>
          <a:lstStyle/>
          <a:p>
            <a:pPr>
              <a:tabLst>
                <a:tab pos="0" algn="l"/>
                <a:tab pos="943295" algn="l"/>
                <a:tab pos="1886590" algn="l"/>
                <a:tab pos="2829885" algn="l"/>
                <a:tab pos="3773180" algn="l"/>
                <a:tab pos="4716475" algn="l"/>
                <a:tab pos="5659770" algn="l"/>
                <a:tab pos="6603065" algn="l"/>
                <a:tab pos="7546360" algn="l"/>
                <a:tab pos="8489655" algn="l"/>
                <a:tab pos="9432950" algn="l"/>
                <a:tab pos="10376245" algn="l"/>
              </a:tabLst>
            </a:pPr>
            <a:fld id="{6885DD75-D0AA-4BC0-B8D5-1A5A6A420FDA}" type="slidenum">
              <a:rPr lang="en-US">
                <a:solidFill>
                  <a:srgbClr val="000000"/>
                </a:solidFill>
                <a:latin typeface="Gill Sans" charset="0"/>
                <a:ea typeface="ヒラギノ角ゴ ProN W3" charset="-128"/>
              </a:rPr>
              <a:pPr>
                <a:tabLst>
                  <a:tab pos="0" algn="l"/>
                  <a:tab pos="943295" algn="l"/>
                  <a:tab pos="1886590" algn="l"/>
                  <a:tab pos="2829885" algn="l"/>
                  <a:tab pos="3773180" algn="l"/>
                  <a:tab pos="4716475" algn="l"/>
                  <a:tab pos="5659770" algn="l"/>
                  <a:tab pos="6603065" algn="l"/>
                  <a:tab pos="7546360" algn="l"/>
                  <a:tab pos="8489655" algn="l"/>
                  <a:tab pos="9432950" algn="l"/>
                  <a:tab pos="10376245" algn="l"/>
                </a:tabLst>
              </a:pPr>
              <a:t>6</a:t>
            </a:fld>
            <a:endParaRPr lang="en-US">
              <a:solidFill>
                <a:srgbClr val="000000"/>
              </a:solidFill>
              <a:latin typeface="Gill Sans" charset="0"/>
              <a:ea typeface="ヒラギノ角ゴ ProN W3"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p:spPr>
        <p:txBody>
          <a:bodyPr/>
          <a:lstStyle/>
          <a:p>
            <a:endParaRPr lang="en-US" smtClean="0">
              <a:latin typeface="Arial" pitchFamily="34" charset="0"/>
              <a:ea typeface="MS PGothic" pitchFamily="34" charset="-128"/>
            </a:endParaRPr>
          </a:p>
        </p:txBody>
      </p:sp>
      <p:sp>
        <p:nvSpPr>
          <p:cNvPr id="22531" name="Footer Placeholder 3"/>
          <p:cNvSpPr>
            <a:spLocks noGrp="1"/>
          </p:cNvSpPr>
          <p:nvPr>
            <p:ph type="ftr" sz="quarter" idx="4"/>
          </p:nvPr>
        </p:nvSpPr>
        <p:spPr>
          <a:noFill/>
          <a:ln>
            <a:miter lim="800000"/>
            <a:headEnd/>
            <a:tailEnd/>
          </a:ln>
        </p:spPr>
        <p:txBody>
          <a:bodyPr/>
          <a:lstStyle/>
          <a:p>
            <a:r>
              <a:rPr lang="en-US"/>
              <a:t>IBM Analytics</a:t>
            </a:r>
            <a:r>
              <a:rPr lang="en-US"/>
              <a:t/>
            </a:r>
            <a:br>
              <a:rPr lang="en-US"/>
            </a:br>
            <a:r>
              <a:rPr lang="en-US"/>
              <a:t>© 2015 IBM Corporation</a:t>
            </a:r>
          </a:p>
        </p:txBody>
      </p:sp>
      <p:sp>
        <p:nvSpPr>
          <p:cNvPr id="22532" name="Slide Number Placeholder 4"/>
          <p:cNvSpPr>
            <a:spLocks noGrp="1"/>
          </p:cNvSpPr>
          <p:nvPr>
            <p:ph type="sldNum" sz="quarter" idx="5"/>
          </p:nvPr>
        </p:nvSpPr>
        <p:spPr>
          <a:noFill/>
          <a:ln>
            <a:miter lim="800000"/>
            <a:headEnd/>
            <a:tailEnd/>
          </a:ln>
        </p:spPr>
        <p:txBody>
          <a:bodyPr/>
          <a:lstStyle/>
          <a:p>
            <a:fld id="{8247A24D-23E4-41C9-9651-3838ED56E24C}" type="slidenum">
              <a:rPr lang="en-US"/>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GB" altLang="en-US" dirty="0" smtClean="0">
                <a:latin typeface="Arial" pitchFamily="34" charset="0"/>
                <a:cs typeface="Arial" pitchFamily="34" charset="0"/>
              </a:rPr>
              <a:t>See reference details at: </a:t>
            </a:r>
          </a:p>
          <a:p>
            <a:r>
              <a:rPr lang="en-GB" altLang="en-US" dirty="0" smtClean="0">
                <a:latin typeface="Arial" pitchFamily="34" charset="0"/>
                <a:cs typeface="Arial" pitchFamily="34" charset="0"/>
              </a:rPr>
              <a:t>http://w3-01.ibm.com/sales/ssi/cgi-bin/ssialias?appname=crmd&amp;subtype=NA&amp;infotype=CR&amp;htmlfid=0CRDD-9LCEWM</a:t>
            </a:r>
          </a:p>
          <a:p>
            <a:endParaRPr lang="en-GB" altLang="en-US" dirty="0" smtClean="0">
              <a:latin typeface="Arial" pitchFamily="34" charset="0"/>
              <a:cs typeface="Arial" pitchFamily="34" charset="0"/>
            </a:endParaRPr>
          </a:p>
          <a:p>
            <a:r>
              <a:rPr lang="en-GB" altLang="en-US" dirty="0" smtClean="0">
                <a:latin typeface="Arial" pitchFamily="34" charset="0"/>
                <a:cs typeface="Arial" pitchFamily="34" charset="0"/>
              </a:rPr>
              <a:t>The client has agreed to be a reference for sales situations. The status of any installation or implementation can change, so you should always contact the Primary Contact or Additional Contact named in the reference prior to discussing it with your client. </a:t>
            </a:r>
            <a:br>
              <a:rPr lang="en-GB" altLang="en-US" dirty="0" smtClean="0">
                <a:latin typeface="Arial" pitchFamily="34" charset="0"/>
                <a:cs typeface="Arial" pitchFamily="34" charset="0"/>
              </a:rPr>
            </a:br>
            <a:r>
              <a:rPr lang="en-GB" altLang="en-US" dirty="0" smtClean="0">
                <a:latin typeface="Arial" pitchFamily="34" charset="0"/>
                <a:cs typeface="Arial" pitchFamily="34" charset="0"/>
              </a:rPr>
              <a:t/>
            </a:r>
            <a:br>
              <a:rPr lang="en-GB" altLang="en-US" dirty="0" smtClean="0">
                <a:latin typeface="Arial" pitchFamily="34" charset="0"/>
                <a:cs typeface="Arial" pitchFamily="34" charset="0"/>
              </a:rPr>
            </a:br>
            <a:r>
              <a:rPr lang="en-GB" altLang="en-US" dirty="0" smtClean="0">
                <a:latin typeface="Arial" pitchFamily="34" charset="0"/>
                <a:cs typeface="Arial" pitchFamily="34" charset="0"/>
              </a:rPr>
              <a:t>Any public use, such as in marketing materials, on WWW sites, in press articles, etc., requires specific approval from the client. It is the responsibility of the person or any organization planning to use this reference to make sure that this is done. The IBM representative will, as appropriate, contact the client for review. You should not contact the client directly. </a:t>
            </a:r>
          </a:p>
        </p:txBody>
      </p:sp>
      <p:sp>
        <p:nvSpPr>
          <p:cNvPr id="19460" name="Slide Number Placeholder 3"/>
          <p:cNvSpPr>
            <a:spLocks noGrp="1"/>
          </p:cNvSpPr>
          <p:nvPr>
            <p:ph type="sldNum" sz="quarter" idx="5"/>
          </p:nvPr>
        </p:nvSpPr>
        <p:spPr>
          <a:noFill/>
          <a:ln>
            <a:miter lim="800000"/>
            <a:headEnd/>
            <a:tailEnd/>
          </a:ln>
        </p:spPr>
        <p:txBody>
          <a:bodyPr/>
          <a:lstStyle/>
          <a:p>
            <a:fld id="{0339A47B-6F03-4B8B-8AE7-4872589E0029}" type="slidenum">
              <a:rPr lang="en-GB" altLang="en-US"/>
              <a:pPr/>
              <a:t>8</a:t>
            </a:fld>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0990" indent="-380990">
              <a:lnSpc>
                <a:spcPct val="100000"/>
              </a:lnSpc>
              <a:buFont typeface="Wingdings" charset="2"/>
              <a:buChar char="ü"/>
            </a:pPr>
            <a:r>
              <a:rPr lang="en-US" sz="1200" dirty="0" err="1" smtClean="0">
                <a:solidFill>
                  <a:srgbClr val="000000"/>
                </a:solidFill>
                <a:latin typeface="Calibri" pitchFamily="34" charset="0"/>
              </a:rPr>
              <a:t>Composable</a:t>
            </a:r>
            <a:r>
              <a:rPr lang="en-US" sz="1200" dirty="0" smtClean="0">
                <a:solidFill>
                  <a:srgbClr val="000000"/>
                </a:solidFill>
                <a:latin typeface="Calibri" pitchFamily="34" charset="0"/>
              </a:rPr>
              <a:t> services</a:t>
            </a:r>
          </a:p>
          <a:p>
            <a:pPr marL="380990" indent="-380990">
              <a:lnSpc>
                <a:spcPct val="100000"/>
              </a:lnSpc>
              <a:buFont typeface="Wingdings" charset="2"/>
              <a:buChar char="ü"/>
            </a:pPr>
            <a:r>
              <a:rPr lang="en-US" sz="1200" dirty="0" smtClean="0">
                <a:solidFill>
                  <a:srgbClr val="000000"/>
                </a:solidFill>
                <a:latin typeface="Calibri" pitchFamily="34" charset="0"/>
              </a:rPr>
              <a:t>Rapid innovation with Bluemix</a:t>
            </a:r>
          </a:p>
          <a:p>
            <a:pPr marL="380990" indent="-380990">
              <a:lnSpc>
                <a:spcPct val="100000"/>
              </a:lnSpc>
              <a:buFont typeface="Wingdings" charset="2"/>
              <a:buChar char="ü"/>
            </a:pPr>
            <a:r>
              <a:rPr lang="en-US" sz="1200" dirty="0" smtClean="0">
                <a:solidFill>
                  <a:srgbClr val="000000"/>
                </a:solidFill>
                <a:latin typeface="Calibri" pitchFamily="34" charset="0"/>
              </a:rPr>
              <a:t>Dashboard/console for each service</a:t>
            </a:r>
          </a:p>
          <a:p>
            <a:pPr marL="380990" indent="-380990">
              <a:lnSpc>
                <a:spcPct val="100000"/>
              </a:lnSpc>
              <a:buFont typeface="Wingdings" charset="2"/>
              <a:buChar char="ü"/>
            </a:pPr>
            <a:r>
              <a:rPr lang="en-US" sz="1200" dirty="0" smtClean="0">
                <a:solidFill>
                  <a:srgbClr val="000000"/>
                </a:solidFill>
                <a:latin typeface="Calibri" pitchFamily="34" charset="0"/>
              </a:rPr>
              <a:t>Pricing per service</a:t>
            </a:r>
          </a:p>
          <a:p>
            <a:pPr marL="380990" indent="-380990">
              <a:lnSpc>
                <a:spcPct val="100000"/>
              </a:lnSpc>
              <a:buFont typeface="Wingdings" charset="2"/>
              <a:buChar char="ü"/>
            </a:pPr>
            <a:r>
              <a:rPr lang="en-US" sz="1200" dirty="0" smtClean="0">
                <a:solidFill>
                  <a:srgbClr val="000000"/>
                </a:solidFill>
                <a:latin typeface="Calibri" pitchFamily="34" charset="0"/>
              </a:rPr>
              <a:t>Integrate at the application level </a:t>
            </a:r>
          </a:p>
          <a:p>
            <a:pPr marL="380990" indent="-380990">
              <a:lnSpc>
                <a:spcPct val="100000"/>
              </a:lnSpc>
              <a:buFont typeface="Wingdings" charset="2"/>
              <a:buChar char="ü"/>
            </a:pPr>
            <a:r>
              <a:rPr lang="en-US" sz="1200" dirty="0" smtClean="0">
                <a:solidFill>
                  <a:srgbClr val="000000"/>
                </a:solidFill>
                <a:latin typeface="Calibri" pitchFamily="34" charset="0"/>
              </a:rPr>
              <a:t>Focused on device connectivity &amp; data storage</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8A245F1E-8344-9B42-A451-E0DA5A91D88B}" type="slidenum">
              <a:rPr lang="en-US" smtClean="0"/>
              <a:t>11</a:t>
            </a:fld>
            <a:endParaRPr lang="en-US"/>
          </a:p>
        </p:txBody>
      </p:sp>
    </p:spTree>
    <p:extLst>
      <p:ext uri="{BB962C8B-B14F-4D97-AF65-F5344CB8AC3E}">
        <p14:creationId xmlns:p14="http://schemas.microsoft.com/office/powerpoint/2010/main" val="13659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0990" indent="-380990">
              <a:lnSpc>
                <a:spcPct val="100000"/>
              </a:lnSpc>
              <a:buFont typeface="Wingdings" charset="2"/>
              <a:buChar char="ü"/>
            </a:pPr>
            <a:r>
              <a:rPr lang="en-US" sz="1200" dirty="0" smtClean="0">
                <a:solidFill>
                  <a:srgbClr val="000000"/>
                </a:solidFill>
                <a:latin typeface="Calibri" pitchFamily="34" charset="0"/>
              </a:rPr>
              <a:t>IoT Real-Time Insights (individual service)</a:t>
            </a:r>
          </a:p>
          <a:p>
            <a:pPr marL="380990" indent="-380990">
              <a:lnSpc>
                <a:spcPct val="100000"/>
              </a:lnSpc>
              <a:buFont typeface="Wingdings" charset="2"/>
              <a:buChar char="ü"/>
            </a:pPr>
            <a:r>
              <a:rPr lang="en-US" sz="1200" dirty="0" smtClean="0">
                <a:solidFill>
                  <a:srgbClr val="000000"/>
                </a:solidFill>
                <a:latin typeface="Calibri" pitchFamily="34" charset="0"/>
              </a:rPr>
              <a:t>Real-time dashboards</a:t>
            </a:r>
          </a:p>
          <a:p>
            <a:pPr marL="380990" indent="-380990">
              <a:lnSpc>
                <a:spcPct val="100000"/>
              </a:lnSpc>
              <a:buFont typeface="Wingdings" charset="2"/>
              <a:buChar char="ü"/>
            </a:pPr>
            <a:r>
              <a:rPr lang="en-US" sz="1200" dirty="0" smtClean="0">
                <a:solidFill>
                  <a:srgbClr val="000000"/>
                </a:solidFill>
                <a:latin typeface="Calibri" pitchFamily="34" charset="0"/>
              </a:rPr>
              <a:t>Other services from IBM, e.g. </a:t>
            </a:r>
            <a:r>
              <a:rPr lang="en-US" sz="1200" dirty="0" err="1" smtClean="0">
                <a:solidFill>
                  <a:srgbClr val="000000"/>
                </a:solidFill>
                <a:latin typeface="Calibri" pitchFamily="34" charset="0"/>
              </a:rPr>
              <a:t>Hadoop</a:t>
            </a:r>
            <a:r>
              <a:rPr lang="en-US" sz="1200" dirty="0" smtClean="0">
                <a:solidFill>
                  <a:srgbClr val="000000"/>
                </a:solidFill>
                <a:latin typeface="Calibri" pitchFamily="34" charset="0"/>
              </a:rPr>
              <a:t> Big Insights, Streams</a:t>
            </a:r>
          </a:p>
          <a:p>
            <a:pPr marL="380990" indent="-380990">
              <a:lnSpc>
                <a:spcPct val="100000"/>
              </a:lnSpc>
              <a:buFont typeface="Wingdings" charset="2"/>
              <a:buChar char="ü"/>
            </a:pPr>
            <a:r>
              <a:rPr lang="en-US" sz="1200" dirty="0" err="1" smtClean="0">
                <a:solidFill>
                  <a:srgbClr val="000000"/>
                </a:solidFill>
                <a:latin typeface="Calibri" pitchFamily="34" charset="0"/>
              </a:rPr>
              <a:t>Maximo</a:t>
            </a:r>
            <a:r>
              <a:rPr lang="en-US" sz="1200" dirty="0" smtClean="0">
                <a:solidFill>
                  <a:srgbClr val="000000"/>
                </a:solidFill>
                <a:latin typeface="Calibri" pitchFamily="34" charset="0"/>
              </a:rPr>
              <a:t> integration</a:t>
            </a:r>
          </a:p>
          <a:p>
            <a:endParaRPr lang="en-US" dirty="0" smtClean="0"/>
          </a:p>
          <a:p>
            <a:pPr marL="0" indent="0">
              <a:lnSpc>
                <a:spcPct val="100000"/>
              </a:lnSpc>
            </a:pPr>
            <a:r>
              <a:rPr lang="en-US" sz="1200" dirty="0" smtClean="0">
                <a:solidFill>
                  <a:srgbClr val="000000"/>
                </a:solidFill>
                <a:latin typeface="Calibri" pitchFamily="34" charset="0"/>
              </a:rPr>
              <a:t>Pre bundled set of Analytics capabilities by use case</a:t>
            </a:r>
          </a:p>
          <a:p>
            <a:pPr marL="317479" indent="-317479">
              <a:lnSpc>
                <a:spcPct val="100000"/>
              </a:lnSpc>
              <a:buClr>
                <a:srgbClr val="000000"/>
              </a:buClr>
              <a:buSzPct val="100000"/>
              <a:buFont typeface="Wingdings" charset="2"/>
              <a:buChar char="ü"/>
            </a:pPr>
            <a:r>
              <a:rPr lang="en-US" sz="1200" dirty="0" smtClean="0">
                <a:solidFill>
                  <a:srgbClr val="000000"/>
                </a:solidFill>
                <a:latin typeface="Calibri" pitchFamily="34" charset="0"/>
              </a:rPr>
              <a:t>Real-Time</a:t>
            </a:r>
          </a:p>
          <a:p>
            <a:pPr marL="317479" indent="-317479">
              <a:lnSpc>
                <a:spcPct val="100000"/>
              </a:lnSpc>
              <a:buClr>
                <a:srgbClr val="000000"/>
              </a:buClr>
              <a:buSzPct val="100000"/>
              <a:buFont typeface="Wingdings" charset="2"/>
              <a:buChar char="ü"/>
            </a:pPr>
            <a:r>
              <a:rPr lang="en-US" sz="1200" dirty="0" smtClean="0">
                <a:solidFill>
                  <a:srgbClr val="000000"/>
                </a:solidFill>
                <a:latin typeface="Calibri" pitchFamily="34" charset="0"/>
              </a:rPr>
              <a:t>Descriptive analytics – reporting, BI, and discovery</a:t>
            </a:r>
          </a:p>
          <a:p>
            <a:pPr marL="317479" indent="-317479">
              <a:lnSpc>
                <a:spcPct val="100000"/>
              </a:lnSpc>
              <a:buClr>
                <a:srgbClr val="000000"/>
              </a:buClr>
              <a:buSzPct val="100000"/>
              <a:buFont typeface="Wingdings" charset="2"/>
              <a:buChar char="ü"/>
            </a:pPr>
            <a:r>
              <a:rPr lang="en-US" sz="1200" dirty="0" smtClean="0">
                <a:solidFill>
                  <a:srgbClr val="000000"/>
                </a:solidFill>
                <a:latin typeface="Calibri" pitchFamily="34" charset="0"/>
              </a:rPr>
              <a:t>Predictive analytics, trending, &amp; machine learning</a:t>
            </a:r>
          </a:p>
          <a:p>
            <a:pPr marL="317479" indent="-317479">
              <a:lnSpc>
                <a:spcPct val="100000"/>
              </a:lnSpc>
              <a:buClr>
                <a:srgbClr val="000000"/>
              </a:buClr>
              <a:buSzPct val="100000"/>
              <a:buFont typeface="Wingdings" charset="2"/>
              <a:buChar char="ü"/>
            </a:pPr>
            <a:r>
              <a:rPr lang="en-US" sz="1200" dirty="0" smtClean="0">
                <a:solidFill>
                  <a:srgbClr val="000000"/>
                </a:solidFill>
                <a:latin typeface="Calibri" pitchFamily="34" charset="0"/>
              </a:rPr>
              <a:t>TRIRIGA Integration</a:t>
            </a:r>
          </a:p>
          <a:p>
            <a:pPr marL="317479" indent="-317479">
              <a:lnSpc>
                <a:spcPct val="100000"/>
              </a:lnSpc>
              <a:buClr>
                <a:srgbClr val="000000"/>
              </a:buClr>
              <a:buSzPct val="100000"/>
              <a:buFont typeface="Wingdings" charset="2"/>
              <a:buChar char="ü"/>
            </a:pPr>
            <a:r>
              <a:rPr lang="en-US" sz="1200" dirty="0" smtClean="0">
                <a:solidFill>
                  <a:srgbClr val="000000"/>
                </a:solidFill>
                <a:latin typeface="Calibri" pitchFamily="34" charset="0"/>
              </a:rPr>
              <a:t>Multiple deployment options – local/dedicated/public</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8A245F1E-8344-9B42-A451-E0DA5A91D88B}" type="slidenum">
              <a:rPr lang="en-US" smtClean="0"/>
              <a:t>13</a:t>
            </a:fld>
            <a:endParaRPr lang="en-US"/>
          </a:p>
        </p:txBody>
      </p:sp>
    </p:spTree>
    <p:extLst>
      <p:ext uri="{BB962C8B-B14F-4D97-AF65-F5344CB8AC3E}">
        <p14:creationId xmlns:p14="http://schemas.microsoft.com/office/powerpoint/2010/main" val="330923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0990" indent="-380990">
              <a:lnSpc>
                <a:spcPct val="100000"/>
              </a:lnSpc>
              <a:buFont typeface="Wingdings" charset="2"/>
              <a:buChar char="ü"/>
            </a:pPr>
            <a:r>
              <a:rPr lang="en-US" sz="1200" dirty="0" smtClean="0">
                <a:solidFill>
                  <a:srgbClr val="000000"/>
                </a:solidFill>
                <a:latin typeface="Calibri" pitchFamily="34" charset="0"/>
              </a:rPr>
              <a:t>Device-Cloud communication security</a:t>
            </a:r>
          </a:p>
          <a:p>
            <a:pPr marL="380990" indent="-380990">
              <a:lnSpc>
                <a:spcPct val="100000"/>
              </a:lnSpc>
              <a:buFont typeface="Wingdings" charset="2"/>
              <a:buChar char="ü"/>
            </a:pPr>
            <a:r>
              <a:rPr lang="en-US" sz="1200" dirty="0" smtClean="0">
                <a:solidFill>
                  <a:srgbClr val="000000"/>
                </a:solidFill>
                <a:latin typeface="Calibri" pitchFamily="34" charset="0"/>
              </a:rPr>
              <a:t>Device-Cloud authentication </a:t>
            </a:r>
          </a:p>
          <a:p>
            <a:pPr marL="380990" indent="-380990">
              <a:lnSpc>
                <a:spcPct val="100000"/>
              </a:lnSpc>
              <a:buFont typeface="Wingdings" charset="2"/>
              <a:buChar char="ü"/>
            </a:pPr>
            <a:r>
              <a:rPr lang="en-US" sz="1200" dirty="0" smtClean="0">
                <a:solidFill>
                  <a:srgbClr val="000000"/>
                </a:solidFill>
                <a:latin typeface="Calibri" pitchFamily="34" charset="0"/>
              </a:rPr>
              <a:t>App authentication </a:t>
            </a:r>
          </a:p>
          <a:p>
            <a:pPr marL="380990" indent="-380990">
              <a:lnSpc>
                <a:spcPct val="100000"/>
              </a:lnSpc>
              <a:buFont typeface="Wingdings" charset="2"/>
              <a:buChar char="ü"/>
            </a:pPr>
            <a:r>
              <a:rPr lang="en-US" sz="1200" dirty="0" smtClean="0">
                <a:solidFill>
                  <a:srgbClr val="000000"/>
                </a:solidFill>
                <a:latin typeface="Calibri" pitchFamily="34" charset="0"/>
              </a:rPr>
              <a:t>Underlying cloud infrastructure security</a:t>
            </a:r>
          </a:p>
          <a:p>
            <a:pPr marL="380990" indent="-380990">
              <a:lnSpc>
                <a:spcPct val="100000"/>
              </a:lnSpc>
              <a:buFont typeface="Wingdings" charset="2"/>
              <a:buChar char="ü"/>
            </a:pPr>
            <a:r>
              <a:rPr lang="en-US" sz="1200" dirty="0" smtClean="0">
                <a:solidFill>
                  <a:srgbClr val="000000"/>
                </a:solidFill>
                <a:latin typeface="Calibri" pitchFamily="34" charset="0"/>
              </a:rPr>
              <a:t>Different across each IoT related service</a:t>
            </a:r>
          </a:p>
          <a:p>
            <a:endParaRPr lang="en-US" dirty="0" smtClean="0"/>
          </a:p>
          <a:p>
            <a:pPr marL="380990" indent="-380990">
              <a:lnSpc>
                <a:spcPct val="100000"/>
              </a:lnSpc>
              <a:buFont typeface="Wingdings" charset="2"/>
              <a:buChar char="ü"/>
            </a:pPr>
            <a:r>
              <a:rPr lang="en-US" sz="1200" dirty="0" smtClean="0">
                <a:solidFill>
                  <a:srgbClr val="000000"/>
                </a:solidFill>
                <a:latin typeface="Calibri" pitchFamily="34" charset="0"/>
              </a:rPr>
              <a:t>Base level security in the IoT Foundation with consistent approach across all elements</a:t>
            </a:r>
          </a:p>
          <a:p>
            <a:pPr marL="380990" indent="-380990">
              <a:lnSpc>
                <a:spcPct val="100000"/>
              </a:lnSpc>
              <a:buFont typeface="Wingdings" charset="2"/>
              <a:buChar char="ü"/>
            </a:pPr>
            <a:r>
              <a:rPr lang="en-US" sz="1200" dirty="0" smtClean="0">
                <a:solidFill>
                  <a:srgbClr val="000000"/>
                </a:solidFill>
                <a:latin typeface="Calibri" pitchFamily="34" charset="0"/>
              </a:rPr>
              <a:t>Extra level of proactive security purchasable </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8A245F1E-8344-9B42-A451-E0DA5A91D88B}" type="slidenum">
              <a:rPr lang="en-US" smtClean="0"/>
              <a:t>14</a:t>
            </a:fld>
            <a:endParaRPr lang="en-US"/>
          </a:p>
        </p:txBody>
      </p:sp>
    </p:spTree>
    <p:extLst>
      <p:ext uri="{BB962C8B-B14F-4D97-AF65-F5344CB8AC3E}">
        <p14:creationId xmlns:p14="http://schemas.microsoft.com/office/powerpoint/2010/main" val="3444371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709613" y="717550"/>
            <a:ext cx="5654675" cy="3535363"/>
          </a:xfrm>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1268" name="Slide Number Placeholder 3"/>
          <p:cNvSpPr>
            <a:spLocks noGrp="1"/>
          </p:cNvSpPr>
          <p:nvPr>
            <p:ph type="sldNum" sz="quarter"/>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5pPr>
            <a:lvl6pPr marL="2594061" indent="-235824" defTabSz="471648" eaLnBrk="0" fontAlgn="base" hangingPunct="0">
              <a:spcBef>
                <a:spcPct val="30000"/>
              </a:spcBef>
              <a:spcAft>
                <a:spcPct val="0"/>
              </a:spcAft>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6pPr>
            <a:lvl7pPr marL="3065709" indent="-235824" defTabSz="471648" eaLnBrk="0" fontAlgn="base" hangingPunct="0">
              <a:spcBef>
                <a:spcPct val="30000"/>
              </a:spcBef>
              <a:spcAft>
                <a:spcPct val="0"/>
              </a:spcAft>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7pPr>
            <a:lvl8pPr marL="3537356" indent="-235824" defTabSz="471648" eaLnBrk="0" fontAlgn="base" hangingPunct="0">
              <a:spcBef>
                <a:spcPct val="30000"/>
              </a:spcBef>
              <a:spcAft>
                <a:spcPct val="0"/>
              </a:spcAft>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8pPr>
            <a:lvl9pPr marL="4009004" indent="-235824" defTabSz="471648" eaLnBrk="0" fontAlgn="base" hangingPunct="0">
              <a:spcBef>
                <a:spcPct val="30000"/>
              </a:spcBef>
              <a:spcAft>
                <a:spcPct val="0"/>
              </a:spcAft>
              <a:buClr>
                <a:srgbClr val="000000"/>
              </a:buClr>
              <a:buSzPct val="100000"/>
              <a:buFont typeface="Times New Roman" panose="02020603050405020304" pitchFamily="18" charset="0"/>
              <a:tabLst>
                <a:tab pos="746775" algn="l"/>
                <a:tab pos="1493550" algn="l"/>
                <a:tab pos="2240326" algn="l"/>
                <a:tab pos="2987101" algn="l"/>
              </a:tabLst>
              <a:defRPr sz="1200">
                <a:solidFill>
                  <a:srgbClr val="000000"/>
                </a:solidFill>
                <a:latin typeface="Times New Roman" panose="02020603050405020304" pitchFamily="18" charset="0"/>
              </a:defRPr>
            </a:lvl9pPr>
          </a:lstStyle>
          <a:p>
            <a:pPr>
              <a:spcBef>
                <a:spcPct val="0"/>
              </a:spcBef>
            </a:pPr>
            <a:fld id="{8EEA70EF-DBD8-41A1-AB4B-CDDAE0EDC419}" type="slidenum">
              <a:rPr lang="en-US" altLang="en-US" sz="1400">
                <a:latin typeface="Arial" panose="020B0604020202020204" pitchFamily="34" charset="0"/>
              </a:rPr>
              <a:pPr>
                <a:spcBef>
                  <a:spcPct val="0"/>
                </a:spcBef>
              </a:pPr>
              <a:t>17</a:t>
            </a:fld>
            <a:endParaRPr lang="en-US" altLang="en-US" sz="1400">
              <a:latin typeface="Arial" panose="020B0604020202020204" pitchFamily="34" charset="0"/>
            </a:endParaRPr>
          </a:p>
        </p:txBody>
      </p:sp>
    </p:spTree>
    <p:extLst>
      <p:ext uri="{BB962C8B-B14F-4D97-AF65-F5344CB8AC3E}">
        <p14:creationId xmlns:p14="http://schemas.microsoft.com/office/powerpoint/2010/main" val="995416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5981700" y="10467"/>
            <a:ext cx="3162300" cy="302260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917575" y="1521767"/>
            <a:ext cx="1189038" cy="34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847905" y="3919445"/>
            <a:ext cx="5943600" cy="373822"/>
          </a:xfrm>
          <a:noFill/>
          <a:ln>
            <a:noFill/>
          </a:ln>
        </p:spPr>
        <p:txBody>
          <a:bodyPr anchor="ctr">
            <a:noAutofit/>
          </a:bodyPr>
          <a:lstStyle>
            <a:lvl1pPr marL="0" indent="0">
              <a:buNone/>
              <a:defRPr lang="en-US" sz="2300" b="1" i="0" dirty="0">
                <a:solidFill>
                  <a:srgbClr val="6D6F71"/>
                </a:solidFill>
                <a:latin typeface="HelvNeue for IBM"/>
                <a:cs typeface="HelvNeue for IBM"/>
              </a:defRPr>
            </a:lvl1pPr>
          </a:lstStyle>
          <a:p>
            <a:pPr lvl="0"/>
            <a:r>
              <a:rPr lang="en-US" dirty="0" smtClean="0"/>
              <a:t>Click to edit Master subtitle style</a:t>
            </a:r>
            <a:endParaRPr lang="en-US" dirty="0"/>
          </a:p>
        </p:txBody>
      </p:sp>
      <p:sp>
        <p:nvSpPr>
          <p:cNvPr id="9" name="Title 8"/>
          <p:cNvSpPr>
            <a:spLocks noGrp="1"/>
          </p:cNvSpPr>
          <p:nvPr>
            <p:ph type="title"/>
          </p:nvPr>
        </p:nvSpPr>
        <p:spPr>
          <a:xfrm>
            <a:off x="847905" y="2186061"/>
            <a:ext cx="5943600" cy="1603795"/>
          </a:xfrm>
        </p:spPr>
        <p:txBody>
          <a:bodyPr/>
          <a:lstStyle>
            <a:lvl1pPr>
              <a:lnSpc>
                <a:spcPct val="100000"/>
              </a:lnSpc>
              <a:defRPr sz="5000">
                <a:solidFill>
                  <a:srgbClr val="339C96"/>
                </a:solidFill>
              </a:defRPr>
            </a:lvl1pPr>
          </a:lstStyle>
          <a:p>
            <a:r>
              <a:rPr lang="en-US" dirty="0" smtClean="0"/>
              <a:t>Click to edit Master title style</a:t>
            </a:r>
            <a:endParaRPr lang="en-US" dirty="0"/>
          </a:p>
        </p:txBody>
      </p:sp>
      <p:sp>
        <p:nvSpPr>
          <p:cNvPr id="6" name="Date Placeholder 3"/>
          <p:cNvSpPr>
            <a:spLocks noGrp="1"/>
          </p:cNvSpPr>
          <p:nvPr>
            <p:ph type="dt" sz="half" idx="10"/>
          </p:nvPr>
        </p:nvSpPr>
        <p:spPr/>
        <p:txBody>
          <a:bodyPr/>
          <a:lstStyle>
            <a:lvl1pPr defTabSz="457200">
              <a:defRPr smtClean="0">
                <a:ea typeface="MS PGothic" charset="0"/>
                <a:cs typeface="MS PGothic" charset="0"/>
              </a:defRPr>
            </a:lvl1pPr>
          </a:lstStyle>
          <a:p>
            <a:pPr>
              <a:defRPr/>
            </a:pPr>
            <a:fld id="{4D02E87C-FEA2-394A-A8CC-F064244E3104}" type="datetime1">
              <a:rPr lang="en-US"/>
              <a:pPr>
                <a:defRPr/>
              </a:pPr>
              <a:t>1/30/2016</a:t>
            </a:fld>
            <a:endParaRPr lang="en-US"/>
          </a:p>
        </p:txBody>
      </p:sp>
      <p:sp>
        <p:nvSpPr>
          <p:cNvPr id="7" name="Slide Number Placeholder 5"/>
          <p:cNvSpPr>
            <a:spLocks noGrp="1"/>
          </p:cNvSpPr>
          <p:nvPr>
            <p:ph type="sldNum" sz="quarter" idx="11"/>
          </p:nvPr>
        </p:nvSpPr>
        <p:spPr/>
        <p:txBody>
          <a:bodyPr/>
          <a:lstStyle>
            <a:lvl1pPr defTabSz="457200">
              <a:defRPr smtClean="0">
                <a:ea typeface="MS PGothic" charset="0"/>
                <a:cs typeface="MS PGothic" charset="0"/>
              </a:defRPr>
            </a:lvl1pPr>
          </a:lstStyle>
          <a:p>
            <a:pPr>
              <a:defRPr/>
            </a:pPr>
            <a:fld id="{ADC57D55-D524-8747-A2AD-5E291EDF4B4B}" type="slidenum">
              <a:rPr lang="en-US"/>
              <a:pPr>
                <a:defRPr/>
              </a:pPr>
              <a:t>‹#›</a:t>
            </a:fld>
            <a:endParaRPr lang="en-US"/>
          </a:p>
        </p:txBody>
      </p:sp>
    </p:spTree>
    <p:extLst>
      <p:ext uri="{BB962C8B-B14F-4D97-AF65-F5344CB8AC3E}">
        <p14:creationId xmlns:p14="http://schemas.microsoft.com/office/powerpoint/2010/main" val="238693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6108" y="278147"/>
            <a:ext cx="8771867" cy="629169"/>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1600"/>
            </a:lvl1pPr>
            <a:lvl2pPr>
              <a:defRPr sz="1400"/>
            </a:lvl2pPr>
            <a:lvl3pPr>
              <a:defRPr sz="12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888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smtClean="0">
                <a:solidFill>
                  <a:srgbClr val="000000"/>
                </a:solidFill>
              </a:defRPr>
            </a:lvl1pPr>
          </a:lstStyle>
          <a:p>
            <a:pPr>
              <a:defRPr/>
            </a:pPr>
            <a:fld id="{7432907E-AB16-2E44-893B-23A4E12BF18B}" type="slidenum">
              <a:rPr lang="en-US"/>
              <a:pPr>
                <a:defRPr/>
              </a:pPr>
              <a:t>‹#›</a:t>
            </a:fld>
            <a:endParaRPr lang="en-US" dirty="0"/>
          </a:p>
        </p:txBody>
      </p:sp>
    </p:spTree>
    <p:extLst>
      <p:ext uri="{BB962C8B-B14F-4D97-AF65-F5344CB8AC3E}">
        <p14:creationId xmlns:p14="http://schemas.microsoft.com/office/powerpoint/2010/main" val="135410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7035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2016" y="1714792"/>
            <a:ext cx="7772400" cy="1135063"/>
          </a:xfrm>
        </p:spPr>
        <p:txBody>
          <a:bodyPr anchor="b">
            <a:noAutofit/>
          </a:bodyPr>
          <a:lstStyle>
            <a:lvl1pPr algn="l">
              <a:defRPr sz="3600" b="1" cap="all"/>
            </a:lvl1pPr>
          </a:lstStyle>
          <a:p>
            <a:r>
              <a:rPr lang="en-US" dirty="0" smtClean="0"/>
              <a:t>CLICK</a:t>
            </a:r>
            <a:endParaRPr lang="en-US" dirty="0"/>
          </a:p>
        </p:txBody>
      </p:sp>
      <p:sp>
        <p:nvSpPr>
          <p:cNvPr id="3" name="Text Placeholder 2"/>
          <p:cNvSpPr>
            <a:spLocks noGrp="1"/>
          </p:cNvSpPr>
          <p:nvPr>
            <p:ph type="body" idx="1"/>
          </p:nvPr>
        </p:nvSpPr>
        <p:spPr>
          <a:xfrm>
            <a:off x="322016" y="2849855"/>
            <a:ext cx="7772400" cy="1250156"/>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81512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5113" y="1524000"/>
            <a:ext cx="4248150" cy="374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4" y="1524000"/>
            <a:ext cx="4249737" cy="374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28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5" y="85991"/>
            <a:ext cx="7779808" cy="641614"/>
          </a:xfrm>
          <a:prstGeom prst="rect">
            <a:avLst/>
          </a:prstGeom>
          <a:noFill/>
          <a:ln>
            <a:noFill/>
          </a:ln>
          <a:extLst/>
        </p:spPr>
        <p:txBody>
          <a:bodyPr/>
          <a:lstStyle>
            <a:lvl1pPr>
              <a:defRPr/>
            </a:lvl1pPr>
          </a:lstStyle>
          <a:p>
            <a:pPr lvl="0"/>
            <a:r>
              <a:rPr lang="en-US" smtClean="0"/>
              <a:t>Click to edit Master title style</a:t>
            </a:r>
            <a:endParaRPr lang="en-US" dirty="0" smtClean="0"/>
          </a:p>
        </p:txBody>
      </p:sp>
      <p:sp>
        <p:nvSpPr>
          <p:cNvPr id="3" name="Text Placeholder 2"/>
          <p:cNvSpPr>
            <a:spLocks noGrp="1"/>
          </p:cNvSpPr>
          <p:nvPr>
            <p:ph type="body" sz="quarter" idx="11"/>
          </p:nvPr>
        </p:nvSpPr>
        <p:spPr>
          <a:xfrm>
            <a:off x="228600" y="817562"/>
            <a:ext cx="8286751" cy="4493287"/>
          </a:xfrm>
        </p:spPr>
        <p:txBody>
          <a:bodyPr/>
          <a:lstStyle>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6"/>
          <p:cNvSpPr>
            <a:spLocks noGrp="1"/>
          </p:cNvSpPr>
          <p:nvPr>
            <p:ph type="sldNum" sz="quarter" idx="4"/>
          </p:nvPr>
        </p:nvSpPr>
        <p:spPr>
          <a:xfrm>
            <a:off x="8365067" y="5404556"/>
            <a:ext cx="609600" cy="310444"/>
          </a:xfrm>
          <a:prstGeom prst="rect">
            <a:avLst/>
          </a:prstGeom>
        </p:spPr>
        <p:txBody>
          <a:bodyPr vert="horz" lIns="91440" tIns="45720" rIns="91440" bIns="45720" rtlCol="0" anchor="ctr"/>
          <a:lstStyle>
            <a:lvl1pPr algn="r">
              <a:defRPr sz="900">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862682897"/>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ing &amp; Text">
    <p:spTree>
      <p:nvGrpSpPr>
        <p:cNvPr id="1" name=""/>
        <p:cNvGrpSpPr/>
        <p:nvPr/>
      </p:nvGrpSpPr>
      <p:grpSpPr>
        <a:xfrm>
          <a:off x="0" y="0"/>
          <a:ext cx="0" cy="0"/>
          <a:chOff x="0" y="0"/>
          <a:chExt cx="0" cy="0"/>
        </a:xfrm>
      </p:grpSpPr>
      <p:sp>
        <p:nvSpPr>
          <p:cNvPr id="8" name="Title 7"/>
          <p:cNvSpPr>
            <a:spLocks noGrp="1"/>
          </p:cNvSpPr>
          <p:nvPr>
            <p:ph type="title"/>
          </p:nvPr>
        </p:nvSpPr>
        <p:spPr>
          <a:xfrm>
            <a:off x="762000" y="1128296"/>
            <a:ext cx="6172200" cy="1183167"/>
          </a:xfrm>
        </p:spPr>
        <p:txBody>
          <a:bodyPr/>
          <a:lstStyle>
            <a:lvl1pPr>
              <a:defRPr>
                <a:solidFill>
                  <a:srgbClr val="339C96"/>
                </a:solidFill>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762000" y="2518833"/>
            <a:ext cx="7461504" cy="262088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4"/>
          </p:nvPr>
        </p:nvSpPr>
        <p:spPr>
          <a:xfrm>
            <a:off x="762000" y="740836"/>
            <a:ext cx="4645816" cy="370124"/>
          </a:xfrm>
        </p:spPr>
        <p:txBody>
          <a:bodyPr>
            <a:spAutoFit/>
          </a:bodyPr>
          <a:lstStyle>
            <a:lvl1pPr>
              <a:defRPr sz="1400" b="1" i="0" spc="-20">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smtClean="0"/>
              <a:t>Click to edit Master text styles</a:t>
            </a:r>
          </a:p>
        </p:txBody>
      </p:sp>
      <p:sp>
        <p:nvSpPr>
          <p:cNvPr id="5" name="Date Placeholder 3"/>
          <p:cNvSpPr>
            <a:spLocks noGrp="1"/>
          </p:cNvSpPr>
          <p:nvPr>
            <p:ph type="dt" sz="half" idx="15"/>
          </p:nvPr>
        </p:nvSpPr>
        <p:spPr/>
        <p:txBody>
          <a:bodyPr/>
          <a:lstStyle>
            <a:lvl1pPr defTabSz="457200">
              <a:defRPr smtClean="0">
                <a:ea typeface="MS PGothic" charset="0"/>
                <a:cs typeface="MS PGothic" charset="0"/>
              </a:defRPr>
            </a:lvl1pPr>
          </a:lstStyle>
          <a:p>
            <a:pPr>
              <a:defRPr/>
            </a:pPr>
            <a:fld id="{039387DA-9B70-D84E-A3EA-385FEEDFB387}" type="datetime1">
              <a:rPr lang="en-US"/>
              <a:pPr>
                <a:defRPr/>
              </a:pPr>
              <a:t>1/30/2016</a:t>
            </a:fld>
            <a:endParaRPr lang="en-US"/>
          </a:p>
        </p:txBody>
      </p:sp>
      <p:sp>
        <p:nvSpPr>
          <p:cNvPr id="7" name="Slide Number Placeholder 5"/>
          <p:cNvSpPr>
            <a:spLocks noGrp="1"/>
          </p:cNvSpPr>
          <p:nvPr>
            <p:ph type="sldNum" sz="quarter" idx="11"/>
          </p:nvPr>
        </p:nvSpPr>
        <p:spPr>
          <a:xfrm>
            <a:off x="8329613" y="5134861"/>
            <a:ext cx="455612" cy="301532"/>
          </a:xfrm>
        </p:spPr>
        <p:txBody>
          <a:bodyPr/>
          <a:lstStyle>
            <a:lvl1pPr defTabSz="457200">
              <a:defRPr smtClean="0">
                <a:ea typeface="MS PGothic" charset="0"/>
                <a:cs typeface="MS PGothic" charset="0"/>
              </a:defRPr>
            </a:lvl1pPr>
          </a:lstStyle>
          <a:p>
            <a:pPr>
              <a:defRPr/>
            </a:pPr>
            <a:fld id="{FF388EBC-9AD7-A446-8E81-4B6DA44FD286}" type="slidenum">
              <a:rPr lang="en-US"/>
              <a:pPr>
                <a:defRPr/>
              </a:pPr>
              <a:t>‹#›</a:t>
            </a:fld>
            <a:endParaRPr lang="en-US" dirty="0"/>
          </a:p>
        </p:txBody>
      </p:sp>
    </p:spTree>
    <p:extLst>
      <p:ext uri="{BB962C8B-B14F-4D97-AF65-F5344CB8AC3E}">
        <p14:creationId xmlns:p14="http://schemas.microsoft.com/office/powerpoint/2010/main" val="90648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Text &amp; Picture">
    <p:spTree>
      <p:nvGrpSpPr>
        <p:cNvPr id="1" name=""/>
        <p:cNvGrpSpPr/>
        <p:nvPr/>
      </p:nvGrpSpPr>
      <p:grpSpPr>
        <a:xfrm>
          <a:off x="0" y="0"/>
          <a:ext cx="0" cy="0"/>
          <a:chOff x="0" y="0"/>
          <a:chExt cx="0" cy="0"/>
        </a:xfrm>
      </p:grpSpPr>
      <p:sp>
        <p:nvSpPr>
          <p:cNvPr id="8" name="Title 7"/>
          <p:cNvSpPr>
            <a:spLocks noGrp="1"/>
          </p:cNvSpPr>
          <p:nvPr>
            <p:ph type="title"/>
          </p:nvPr>
        </p:nvSpPr>
        <p:spPr>
          <a:xfrm>
            <a:off x="761999" y="1128296"/>
            <a:ext cx="4434840" cy="1183167"/>
          </a:xfrm>
        </p:spPr>
        <p:txBody>
          <a:bodyPr/>
          <a:lstStyle>
            <a:lvl1pPr>
              <a:defRPr>
                <a:solidFill>
                  <a:srgbClr val="339C96"/>
                </a:solidFill>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761999" y="2518833"/>
            <a:ext cx="4434840" cy="2620882"/>
          </a:xfrm>
        </p:spPr>
        <p:txBody>
          <a:bodyPr/>
          <a:lstStyle>
            <a:lvl1pPr>
              <a:lnSpc>
                <a:spcPct val="150000"/>
              </a:lnSpc>
              <a:spcBef>
                <a:spcPts val="0"/>
              </a:spcBef>
              <a:defRPr/>
            </a:lvl1pPr>
            <a:lvl2pPr>
              <a:lnSpc>
                <a:spcPct val="140000"/>
              </a:lnSpc>
              <a:spcBef>
                <a:spcPts val="0"/>
              </a:spcBef>
              <a:defRPr/>
            </a:lvl2pPr>
            <a:lvl3pPr>
              <a:lnSpc>
                <a:spcPct val="140000"/>
              </a:lnSpc>
              <a:spcBef>
                <a:spcPts val="0"/>
              </a:spcBef>
              <a:defRPr/>
            </a:lvl3pPr>
            <a:lvl4pPr>
              <a:lnSpc>
                <a:spcPct val="140000"/>
              </a:lnSpc>
              <a:spcBef>
                <a:spcPts val="0"/>
              </a:spcBef>
              <a:defRPr/>
            </a:lvl4pPr>
            <a:lvl5pPr>
              <a:lnSpc>
                <a:spcPct val="140000"/>
              </a:lnSpc>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4"/>
          </p:nvPr>
        </p:nvSpPr>
        <p:spPr>
          <a:xfrm>
            <a:off x="762000" y="740836"/>
            <a:ext cx="4434840" cy="370124"/>
          </a:xfrm>
        </p:spPr>
        <p:txBody>
          <a:bodyPr>
            <a:spAutoFit/>
          </a:bodyPr>
          <a:lstStyle>
            <a:lvl1pPr>
              <a:defRPr sz="1400" b="1" i="0" spc="-20">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smtClean="0"/>
              <a:t>Click to edit Master text styles</a:t>
            </a:r>
          </a:p>
        </p:txBody>
      </p:sp>
      <p:sp>
        <p:nvSpPr>
          <p:cNvPr id="5" name="Date Placeholder 3"/>
          <p:cNvSpPr>
            <a:spLocks noGrp="1"/>
          </p:cNvSpPr>
          <p:nvPr>
            <p:ph type="dt" sz="half" idx="15"/>
          </p:nvPr>
        </p:nvSpPr>
        <p:spPr/>
        <p:txBody>
          <a:bodyPr/>
          <a:lstStyle>
            <a:lvl1pPr defTabSz="457200">
              <a:defRPr smtClean="0">
                <a:ea typeface="MS PGothic" charset="0"/>
                <a:cs typeface="MS PGothic" charset="0"/>
              </a:defRPr>
            </a:lvl1pPr>
          </a:lstStyle>
          <a:p>
            <a:pPr>
              <a:defRPr/>
            </a:pPr>
            <a:fld id="{AC1800EA-983D-384F-BFD7-077F5947DA3F}" type="datetime1">
              <a:rPr lang="en-US"/>
              <a:pPr>
                <a:defRPr/>
              </a:pPr>
              <a:t>1/30/2016</a:t>
            </a:fld>
            <a:endParaRPr lang="en-US"/>
          </a:p>
        </p:txBody>
      </p:sp>
      <p:sp>
        <p:nvSpPr>
          <p:cNvPr id="6" name="Slide Number Placeholder 5"/>
          <p:cNvSpPr>
            <a:spLocks noGrp="1"/>
          </p:cNvSpPr>
          <p:nvPr>
            <p:ph type="sldNum" sz="quarter" idx="16"/>
          </p:nvPr>
        </p:nvSpPr>
        <p:spPr/>
        <p:txBody>
          <a:bodyPr/>
          <a:lstStyle>
            <a:lvl1pPr defTabSz="457200">
              <a:defRPr smtClean="0">
                <a:ea typeface="MS PGothic" charset="0"/>
                <a:cs typeface="MS PGothic" charset="0"/>
              </a:defRPr>
            </a:lvl1pPr>
          </a:lstStyle>
          <a:p>
            <a:pPr>
              <a:defRPr/>
            </a:pPr>
            <a:fld id="{513A3EE2-9205-484B-AD9C-3D61982A5F87}" type="slidenum">
              <a:rPr lang="en-US"/>
              <a:pPr>
                <a:defRPr/>
              </a:pPr>
              <a:t>‹#›</a:t>
            </a:fld>
            <a:endParaRPr lang="en-US"/>
          </a:p>
        </p:txBody>
      </p:sp>
    </p:spTree>
    <p:extLst>
      <p:ext uri="{BB962C8B-B14F-4D97-AF65-F5344CB8AC3E}">
        <p14:creationId xmlns:p14="http://schemas.microsoft.com/office/powerpoint/2010/main" val="201096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mp; Picture">
    <p:spTree>
      <p:nvGrpSpPr>
        <p:cNvPr id="1" name=""/>
        <p:cNvGrpSpPr/>
        <p:nvPr/>
      </p:nvGrpSpPr>
      <p:grpSpPr>
        <a:xfrm>
          <a:off x="0" y="0"/>
          <a:ext cx="0" cy="0"/>
          <a:chOff x="0" y="0"/>
          <a:chExt cx="0" cy="0"/>
        </a:xfrm>
      </p:grpSpPr>
      <p:sp>
        <p:nvSpPr>
          <p:cNvPr id="8" name="Title 7"/>
          <p:cNvSpPr>
            <a:spLocks noGrp="1"/>
          </p:cNvSpPr>
          <p:nvPr>
            <p:ph type="title"/>
          </p:nvPr>
        </p:nvSpPr>
        <p:spPr>
          <a:xfrm>
            <a:off x="762000" y="1128296"/>
            <a:ext cx="6172200" cy="1183167"/>
          </a:xfrm>
        </p:spPr>
        <p:txBody>
          <a:bodyPr/>
          <a:lstStyle>
            <a:lvl1pPr>
              <a:defRPr>
                <a:solidFill>
                  <a:srgbClr val="339C96"/>
                </a:solidFill>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762000" y="4870051"/>
            <a:ext cx="7461504" cy="269666"/>
          </a:xfrm>
        </p:spPr>
        <p:txBody>
          <a:bodyPr/>
          <a:lstStyle>
            <a:lvl1pPr>
              <a:lnSpc>
                <a:spcPct val="100000"/>
              </a:lnSpc>
              <a:spcBef>
                <a:spcPts val="200"/>
              </a:spcBef>
              <a:defRPr sz="700" b="1" i="1">
                <a:latin typeface="HelvNeue for IBM"/>
                <a:cs typeface="HelvNeue for IBM"/>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smtClean="0"/>
              <a:t>Click to edit Master text styles</a:t>
            </a:r>
          </a:p>
        </p:txBody>
      </p:sp>
      <p:sp>
        <p:nvSpPr>
          <p:cNvPr id="12" name="Text Placeholder 11"/>
          <p:cNvSpPr>
            <a:spLocks noGrp="1"/>
          </p:cNvSpPr>
          <p:nvPr>
            <p:ph type="body" sz="quarter" idx="14"/>
          </p:nvPr>
        </p:nvSpPr>
        <p:spPr>
          <a:xfrm>
            <a:off x="762000" y="740836"/>
            <a:ext cx="4434840" cy="370124"/>
          </a:xfrm>
        </p:spPr>
        <p:txBody>
          <a:bodyPr>
            <a:spAutoFit/>
          </a:bodyPr>
          <a:lstStyle>
            <a:lvl1pPr>
              <a:defRPr sz="1400" b="1" i="0" spc="-20">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smtClean="0"/>
              <a:t>Click to edit Master text styles</a:t>
            </a:r>
          </a:p>
        </p:txBody>
      </p:sp>
      <p:sp>
        <p:nvSpPr>
          <p:cNvPr id="16" name="Picture Placeholder 15"/>
          <p:cNvSpPr>
            <a:spLocks noGrp="1"/>
          </p:cNvSpPr>
          <p:nvPr>
            <p:ph type="pic" sz="quarter" idx="15"/>
          </p:nvPr>
        </p:nvSpPr>
        <p:spPr>
          <a:xfrm>
            <a:off x="762000" y="2518835"/>
            <a:ext cx="7461504" cy="2286000"/>
          </a:xfrm>
        </p:spPr>
        <p:txBody>
          <a:bodyPr/>
          <a:lstStyle/>
          <a:p>
            <a:pPr lvl="0"/>
            <a:endParaRPr lang="en-US" noProof="0"/>
          </a:p>
        </p:txBody>
      </p:sp>
      <p:sp>
        <p:nvSpPr>
          <p:cNvPr id="6" name="Date Placeholder 3"/>
          <p:cNvSpPr>
            <a:spLocks noGrp="1"/>
          </p:cNvSpPr>
          <p:nvPr>
            <p:ph type="dt" sz="half" idx="16"/>
          </p:nvPr>
        </p:nvSpPr>
        <p:spPr/>
        <p:txBody>
          <a:bodyPr/>
          <a:lstStyle>
            <a:lvl1pPr defTabSz="457200">
              <a:defRPr smtClean="0">
                <a:ea typeface="MS PGothic" charset="0"/>
                <a:cs typeface="MS PGothic" charset="0"/>
              </a:defRPr>
            </a:lvl1pPr>
          </a:lstStyle>
          <a:p>
            <a:pPr>
              <a:defRPr/>
            </a:pPr>
            <a:fld id="{9E6269CA-E1ED-D347-9DCE-AA827A9FBDC2}" type="datetime1">
              <a:rPr lang="en-US"/>
              <a:pPr>
                <a:defRPr/>
              </a:pPr>
              <a:t>1/30/2016</a:t>
            </a:fld>
            <a:endParaRPr lang="en-US"/>
          </a:p>
        </p:txBody>
      </p:sp>
      <p:sp>
        <p:nvSpPr>
          <p:cNvPr id="7" name="Slide Number Placeholder 5"/>
          <p:cNvSpPr>
            <a:spLocks noGrp="1"/>
          </p:cNvSpPr>
          <p:nvPr>
            <p:ph type="sldNum" sz="quarter" idx="17"/>
          </p:nvPr>
        </p:nvSpPr>
        <p:spPr/>
        <p:txBody>
          <a:bodyPr/>
          <a:lstStyle>
            <a:lvl1pPr defTabSz="457200">
              <a:defRPr smtClean="0">
                <a:ea typeface="MS PGothic" charset="0"/>
                <a:cs typeface="MS PGothic" charset="0"/>
              </a:defRPr>
            </a:lvl1pPr>
          </a:lstStyle>
          <a:p>
            <a:pPr>
              <a:defRPr/>
            </a:pPr>
            <a:fld id="{C12D9151-885A-3247-9AF0-969438E367B8}" type="slidenum">
              <a:rPr lang="en-US"/>
              <a:pPr>
                <a:defRPr/>
              </a:pPr>
              <a:t>‹#›</a:t>
            </a:fld>
            <a:endParaRPr lang="en-US"/>
          </a:p>
        </p:txBody>
      </p:sp>
    </p:spTree>
    <p:extLst>
      <p:ext uri="{BB962C8B-B14F-4D97-AF65-F5344CB8AC3E}">
        <p14:creationId xmlns:p14="http://schemas.microsoft.com/office/powerpoint/2010/main" val="227743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no Tex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C96"/>
                </a:solidFill>
              </a:defRPr>
            </a:lvl1pPr>
          </a:lstStyle>
          <a:p>
            <a:r>
              <a:rPr lang="en-US" dirty="0" smtClean="0"/>
              <a:t>Click to edit Master title style</a:t>
            </a:r>
            <a:endParaRPr lang="en-US" dirty="0"/>
          </a:p>
        </p:txBody>
      </p:sp>
      <p:sp>
        <p:nvSpPr>
          <p:cNvPr id="12" name="Text Placeholder 11"/>
          <p:cNvSpPr>
            <a:spLocks noGrp="1"/>
          </p:cNvSpPr>
          <p:nvPr>
            <p:ph type="body" sz="quarter" idx="14"/>
          </p:nvPr>
        </p:nvSpPr>
        <p:spPr>
          <a:xfrm>
            <a:off x="762000" y="740836"/>
            <a:ext cx="4434840" cy="370124"/>
          </a:xfrm>
        </p:spPr>
        <p:txBody>
          <a:bodyPr>
            <a:spAutoFit/>
          </a:bodyPr>
          <a:lstStyle>
            <a:lvl1pPr>
              <a:defRPr sz="1400" b="1" i="0" spc="-20">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smtClean="0"/>
              <a:t>Click to edit Master text styles</a:t>
            </a:r>
          </a:p>
        </p:txBody>
      </p:sp>
      <p:sp>
        <p:nvSpPr>
          <p:cNvPr id="4" name="Date Placeholder 3"/>
          <p:cNvSpPr>
            <a:spLocks noGrp="1"/>
          </p:cNvSpPr>
          <p:nvPr>
            <p:ph type="dt" sz="half" idx="15"/>
          </p:nvPr>
        </p:nvSpPr>
        <p:spPr/>
        <p:txBody>
          <a:bodyPr/>
          <a:lstStyle>
            <a:lvl1pPr defTabSz="457200">
              <a:defRPr smtClean="0">
                <a:ea typeface="MS PGothic" charset="0"/>
                <a:cs typeface="MS PGothic" charset="0"/>
              </a:defRPr>
            </a:lvl1pPr>
          </a:lstStyle>
          <a:p>
            <a:pPr>
              <a:defRPr/>
            </a:pPr>
            <a:fld id="{189A899B-9967-E349-9379-5B87EBE5833A}" type="datetime1">
              <a:rPr lang="en-US"/>
              <a:pPr>
                <a:defRPr/>
              </a:pPr>
              <a:t>1/30/2016</a:t>
            </a:fld>
            <a:endParaRPr lang="en-US"/>
          </a:p>
        </p:txBody>
      </p:sp>
      <p:sp>
        <p:nvSpPr>
          <p:cNvPr id="5" name="Slide Number Placeholder 5"/>
          <p:cNvSpPr>
            <a:spLocks noGrp="1"/>
          </p:cNvSpPr>
          <p:nvPr>
            <p:ph type="sldNum" sz="quarter" idx="16"/>
          </p:nvPr>
        </p:nvSpPr>
        <p:spPr>
          <a:xfrm>
            <a:off x="8329613" y="5134861"/>
            <a:ext cx="455612" cy="301532"/>
          </a:xfrm>
        </p:spPr>
        <p:txBody>
          <a:bodyPr/>
          <a:lstStyle>
            <a:lvl1pPr defTabSz="457200">
              <a:defRPr smtClean="0">
                <a:ea typeface="MS PGothic" charset="0"/>
                <a:cs typeface="MS PGothic" charset="0"/>
              </a:defRPr>
            </a:lvl1pPr>
          </a:lstStyle>
          <a:p>
            <a:pPr>
              <a:defRPr/>
            </a:pPr>
            <a:fld id="{42B8380A-F8A2-EE49-9833-CD52D3618622}" type="slidenum">
              <a:rPr lang="en-US"/>
              <a:pPr>
                <a:defRPr/>
              </a:pPr>
              <a:t>‹#›</a:t>
            </a:fld>
            <a:endParaRPr lang="en-US"/>
          </a:p>
        </p:txBody>
      </p:sp>
    </p:spTree>
    <p:extLst>
      <p:ext uri="{BB962C8B-B14F-4D97-AF65-F5344CB8AC3E}">
        <p14:creationId xmlns:p14="http://schemas.microsoft.com/office/powerpoint/2010/main" val="330754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ing no Text condensed">
    <p:spTree>
      <p:nvGrpSpPr>
        <p:cNvPr id="1" name=""/>
        <p:cNvGrpSpPr/>
        <p:nvPr/>
      </p:nvGrpSpPr>
      <p:grpSpPr>
        <a:xfrm>
          <a:off x="0" y="0"/>
          <a:ext cx="0" cy="0"/>
          <a:chOff x="0" y="0"/>
          <a:chExt cx="0" cy="0"/>
        </a:xfrm>
      </p:grpSpPr>
      <p:sp>
        <p:nvSpPr>
          <p:cNvPr id="8" name="Title 7"/>
          <p:cNvSpPr>
            <a:spLocks noGrp="1"/>
          </p:cNvSpPr>
          <p:nvPr>
            <p:ph type="title"/>
          </p:nvPr>
        </p:nvSpPr>
        <p:spPr>
          <a:xfrm>
            <a:off x="228600" y="149004"/>
            <a:ext cx="7543800" cy="459892"/>
          </a:xfrm>
        </p:spPr>
        <p:txBody>
          <a:bodyPr/>
          <a:lstStyle>
            <a:lvl1pPr>
              <a:defRPr sz="2800">
                <a:solidFill>
                  <a:srgbClr val="339C96"/>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defTabSz="457200">
              <a:defRPr smtClean="0">
                <a:ea typeface="MS PGothic" charset="0"/>
                <a:cs typeface="MS PGothic" charset="0"/>
              </a:defRPr>
            </a:lvl1pPr>
          </a:lstStyle>
          <a:p>
            <a:pPr>
              <a:defRPr/>
            </a:pPr>
            <a:fld id="{DA66A749-C808-A049-B8C7-82E36F4463D4}" type="datetime1">
              <a:rPr lang="en-US"/>
              <a:pPr>
                <a:defRPr/>
              </a:pPr>
              <a:t>1/30/2016</a:t>
            </a:fld>
            <a:endParaRPr lang="en-US"/>
          </a:p>
        </p:txBody>
      </p:sp>
      <p:sp>
        <p:nvSpPr>
          <p:cNvPr id="4" name="Slide Number Placeholder 5"/>
          <p:cNvSpPr>
            <a:spLocks noGrp="1"/>
          </p:cNvSpPr>
          <p:nvPr>
            <p:ph type="sldNum" sz="quarter" idx="11"/>
          </p:nvPr>
        </p:nvSpPr>
        <p:spPr>
          <a:xfrm>
            <a:off x="8329613" y="5134861"/>
            <a:ext cx="455612" cy="301532"/>
          </a:xfrm>
        </p:spPr>
        <p:txBody>
          <a:bodyPr/>
          <a:lstStyle>
            <a:lvl1pPr defTabSz="457200">
              <a:defRPr smtClean="0">
                <a:ea typeface="MS PGothic" charset="0"/>
                <a:cs typeface="MS PGothic" charset="0"/>
              </a:defRPr>
            </a:lvl1pPr>
          </a:lstStyle>
          <a:p>
            <a:pPr>
              <a:defRPr/>
            </a:pPr>
            <a:fld id="{EC7930A3-C655-9643-8F56-97E44D8CA291}" type="slidenum">
              <a:rPr lang="en-US"/>
              <a:pPr>
                <a:defRPr/>
              </a:pPr>
              <a:t>‹#›</a:t>
            </a:fld>
            <a:endParaRPr lang="en-US"/>
          </a:p>
        </p:txBody>
      </p:sp>
    </p:spTree>
    <p:extLst>
      <p:ext uri="{BB962C8B-B14F-4D97-AF65-F5344CB8AC3E}">
        <p14:creationId xmlns:p14="http://schemas.microsoft.com/office/powerpoint/2010/main" val="261193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57205" y="5131332"/>
            <a:ext cx="7967663" cy="31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457200" y="380885"/>
            <a:ext cx="8229600" cy="464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856366" y="1821774"/>
            <a:ext cx="5943600" cy="373822"/>
          </a:xfrm>
          <a:noFill/>
          <a:ln>
            <a:noFill/>
          </a:ln>
        </p:spPr>
        <p:txBody>
          <a:bodyPr anchor="ctr">
            <a:noAutofit/>
          </a:bodyPr>
          <a:lstStyle>
            <a:lvl1pPr marL="0" indent="0">
              <a:buNone/>
              <a:defRPr lang="en-US" sz="2300" b="1" i="0" dirty="0">
                <a:solidFill>
                  <a:srgbClr val="FFD91B"/>
                </a:solidFill>
                <a:latin typeface="HelvNeue for IBM"/>
                <a:cs typeface="HelvNeue for IBM"/>
              </a:defRPr>
            </a:lvl1pPr>
          </a:lstStyle>
          <a:p>
            <a:pPr lvl="0"/>
            <a:r>
              <a:rPr lang="en-US" dirty="0" smtClean="0"/>
              <a:t>Click to edit Master subtitle style</a:t>
            </a:r>
            <a:endParaRPr lang="en-US" dirty="0"/>
          </a:p>
        </p:txBody>
      </p:sp>
      <p:sp>
        <p:nvSpPr>
          <p:cNvPr id="9" name="Title 8"/>
          <p:cNvSpPr>
            <a:spLocks noGrp="1"/>
          </p:cNvSpPr>
          <p:nvPr>
            <p:ph type="title"/>
          </p:nvPr>
        </p:nvSpPr>
        <p:spPr>
          <a:xfrm>
            <a:off x="847905" y="2281673"/>
            <a:ext cx="5943600" cy="1603795"/>
          </a:xfrm>
        </p:spPr>
        <p:txBody>
          <a:bodyPr/>
          <a:lstStyle>
            <a:lvl1pPr>
              <a:lnSpc>
                <a:spcPct val="100000"/>
              </a:lnSpc>
              <a:defRPr sz="5000">
                <a:solidFill>
                  <a:schemeClr val="bg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1"/>
          </p:nvPr>
        </p:nvSpPr>
        <p:spPr>
          <a:xfrm>
            <a:off x="8208963" y="5140152"/>
            <a:ext cx="455612" cy="303295"/>
          </a:xfrm>
        </p:spPr>
        <p:txBody>
          <a:bodyPr/>
          <a:lstStyle>
            <a:lvl1pPr defTabSz="457200">
              <a:defRPr smtClean="0">
                <a:ea typeface="MS PGothic" charset="0"/>
                <a:cs typeface="MS PGothic" charset="0"/>
              </a:defRPr>
            </a:lvl1pPr>
          </a:lstStyle>
          <a:p>
            <a:pPr>
              <a:defRPr/>
            </a:pPr>
            <a:fld id="{CA153072-123E-9141-B4DD-9B60C2170F32}" type="slidenum">
              <a:rPr lang="en-US"/>
              <a:pPr>
                <a:defRPr/>
              </a:pPr>
              <a:t>‹#›</a:t>
            </a:fld>
            <a:endParaRPr lang="en-US"/>
          </a:p>
        </p:txBody>
      </p:sp>
    </p:spTree>
    <p:extLst>
      <p:ext uri="{BB962C8B-B14F-4D97-AF65-F5344CB8AC3E}">
        <p14:creationId xmlns:p14="http://schemas.microsoft.com/office/powerpoint/2010/main" val="118926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ing no text _condensed">
    <p:spTree>
      <p:nvGrpSpPr>
        <p:cNvPr id="1" name=""/>
        <p:cNvGrpSpPr/>
        <p:nvPr/>
      </p:nvGrpSpPr>
      <p:grpSpPr>
        <a:xfrm>
          <a:off x="0" y="0"/>
          <a:ext cx="0" cy="0"/>
          <a:chOff x="0" y="0"/>
          <a:chExt cx="0" cy="0"/>
        </a:xfrm>
      </p:grpSpPr>
      <p:sp>
        <p:nvSpPr>
          <p:cNvPr id="8" name="Title 7"/>
          <p:cNvSpPr>
            <a:spLocks noGrp="1"/>
          </p:cNvSpPr>
          <p:nvPr>
            <p:ph type="title"/>
          </p:nvPr>
        </p:nvSpPr>
        <p:spPr>
          <a:xfrm>
            <a:off x="230146" y="6225"/>
            <a:ext cx="7466924" cy="459892"/>
          </a:xfrm>
        </p:spPr>
        <p:txBody>
          <a:bodyPr/>
          <a:lstStyle>
            <a:lvl1pPr>
              <a:defRPr sz="28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defTabSz="457200">
              <a:defRPr smtClean="0">
                <a:ea typeface="MS PGothic" charset="0"/>
                <a:cs typeface="MS PGothic" charset="0"/>
              </a:defRPr>
            </a:lvl1pPr>
          </a:lstStyle>
          <a:p>
            <a:pPr>
              <a:defRPr/>
            </a:pPr>
            <a:fld id="{D73A4C68-405A-0648-BDB7-F808FD97AEA1}" type="datetime1">
              <a:rPr lang="en-US"/>
              <a:pPr>
                <a:defRPr/>
              </a:pPr>
              <a:t>1/30/2016</a:t>
            </a:fld>
            <a:endParaRPr lang="en-US"/>
          </a:p>
        </p:txBody>
      </p:sp>
      <p:sp>
        <p:nvSpPr>
          <p:cNvPr id="4" name="Slide Number Placeholder 5"/>
          <p:cNvSpPr>
            <a:spLocks noGrp="1"/>
          </p:cNvSpPr>
          <p:nvPr>
            <p:ph type="sldNum" sz="quarter" idx="11"/>
          </p:nvPr>
        </p:nvSpPr>
        <p:spPr>
          <a:xfrm>
            <a:off x="8329613" y="5134861"/>
            <a:ext cx="455612" cy="301532"/>
          </a:xfrm>
        </p:spPr>
        <p:txBody>
          <a:bodyPr/>
          <a:lstStyle>
            <a:lvl1pPr defTabSz="457200">
              <a:defRPr smtClean="0">
                <a:ea typeface="MS PGothic" charset="0"/>
                <a:cs typeface="MS PGothic" charset="0"/>
              </a:defRPr>
            </a:lvl1pPr>
          </a:lstStyle>
          <a:p>
            <a:pPr>
              <a:defRPr/>
            </a:pPr>
            <a:fld id="{FF388EBC-9AD7-A446-8E81-4B6DA44FD286}" type="slidenum">
              <a:rPr lang="en-US"/>
              <a:pPr>
                <a:defRPr/>
              </a:pPr>
              <a:t>‹#›</a:t>
            </a:fld>
            <a:endParaRPr lang="en-US" dirty="0"/>
          </a:p>
        </p:txBody>
      </p:sp>
    </p:spTree>
    <p:extLst>
      <p:ext uri="{BB962C8B-B14F-4D97-AF65-F5344CB8AC3E}">
        <p14:creationId xmlns:p14="http://schemas.microsoft.com/office/powerpoint/2010/main" val="69616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cxnSp>
        <p:nvCxnSpPr>
          <p:cNvPr id="5" name="Straight Connector 4"/>
          <p:cNvCxnSpPr/>
          <p:nvPr userDrawn="1"/>
        </p:nvCxnSpPr>
        <p:spPr>
          <a:xfrm>
            <a:off x="1928813" y="539585"/>
            <a:ext cx="0" cy="4750450"/>
          </a:xfrm>
          <a:prstGeom prst="line">
            <a:avLst/>
          </a:prstGeom>
          <a:ln w="3175" cmpd="sng">
            <a:solidFill>
              <a:srgbClr val="B8B8B7"/>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076826" y="512067"/>
            <a:ext cx="6851136" cy="739419"/>
          </a:xfrm>
        </p:spPr>
        <p:txBody>
          <a:bodyPr>
            <a:normAutofit/>
          </a:bodyPr>
          <a:lstStyle>
            <a:lvl1pPr>
              <a:defRPr sz="1600" b="1" i="0" spc="-90" normalizeH="0" baseline="0">
                <a:solidFill>
                  <a:schemeClr val="tx1"/>
                </a:solidFill>
                <a:latin typeface="Helvetica Neue"/>
                <a:cs typeface="Helvetica Neue"/>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11150" y="549669"/>
            <a:ext cx="1584325" cy="4638675"/>
          </a:xfrm>
        </p:spPr>
        <p:txBody>
          <a:bodyPr/>
          <a:lstStyle>
            <a:lvl1pPr marL="171450" indent="-171450">
              <a:buFont typeface="Arial"/>
              <a:buChar char="•"/>
              <a:defRPr sz="1200" b="1">
                <a:latin typeface="Helvetica Neue"/>
                <a:cs typeface="Helvetica Neue"/>
              </a:defRPr>
            </a:lvl1pPr>
            <a:lvl2pPr marL="171450" indent="-171450">
              <a:buFont typeface="Arial"/>
              <a:buChar char="•"/>
              <a:defRPr sz="1100" i="1"/>
            </a:lvl2pPr>
            <a:lvl3pPr marL="168275" indent="-168275">
              <a:buFont typeface="Lucida Grande"/>
              <a:buChar char="+"/>
              <a:defRPr sz="1100" i="1"/>
            </a:lvl3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424111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8370" name="Picture 7" descr="IoT_Graphic_Crops_Final_043015.pdf"/>
          <p:cNvPicPr>
            <a:picLocks noChangeAspect="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723188" y="0"/>
            <a:ext cx="1420812" cy="133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10"/>
          <p:cNvPicPr>
            <a:picLocks noChangeAspect="1"/>
          </p:cNvPicPr>
          <p:nvPr userDrawn="1"/>
        </p:nvPicPr>
        <p:blipFill>
          <a:blip r:embed="rId18">
            <a:extLst>
              <a:ext uri="{28A0092B-C50C-407E-A947-70E740481C1C}">
                <a14:useLocalDpi xmlns:a14="http://schemas.microsoft.com/office/drawing/2010/main"/>
              </a:ext>
            </a:extLst>
          </a:blip>
          <a:srcRect/>
          <a:stretch>
            <a:fillRect/>
          </a:stretch>
        </p:blipFill>
        <p:spPr bwMode="auto">
          <a:xfrm>
            <a:off x="457205" y="5131332"/>
            <a:ext cx="7967663" cy="31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bwMode="auto">
          <a:xfrm>
            <a:off x="762000" y="1128543"/>
            <a:ext cx="6172200" cy="1183167"/>
          </a:xfrm>
          <a:prstGeom prst="rect">
            <a:avLst/>
          </a:prstGeom>
          <a:noFill/>
          <a:ln>
            <a:noFill/>
          </a:ln>
          <a:extLst/>
        </p:spPr>
        <p:txBody>
          <a:bodyPr vert="horz" wrap="square" lIns="64283" tIns="32142" rIns="64283" bIns="32142" numCol="1" anchor="t" anchorCtr="0" compatLnSpc="1">
            <a:prstTxWarp prst="textNoShape">
              <a:avLst/>
            </a:prstTxWarp>
            <a:spAutoFit/>
          </a:bodyPr>
          <a:lstStyle/>
          <a:p>
            <a:pPr lvl="0"/>
            <a:r>
              <a:rPr lang="en-US" dirty="0"/>
              <a:t>Click to edit Master title style</a:t>
            </a:r>
          </a:p>
        </p:txBody>
      </p:sp>
      <p:sp>
        <p:nvSpPr>
          <p:cNvPr id="58373" name="Text Placeholder 2"/>
          <p:cNvSpPr>
            <a:spLocks noGrp="1"/>
          </p:cNvSpPr>
          <p:nvPr>
            <p:ph type="body" idx="1"/>
          </p:nvPr>
        </p:nvSpPr>
        <p:spPr bwMode="auto">
          <a:xfrm>
            <a:off x="762005" y="2518058"/>
            <a:ext cx="7464425" cy="261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4283" tIns="32142" rIns="64283" bIns="321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7088"/>
            <a:ext cx="2133600" cy="305059"/>
          </a:xfrm>
          <a:prstGeom prst="rect">
            <a:avLst/>
          </a:prstGeom>
        </p:spPr>
        <p:txBody>
          <a:bodyPr vert="horz" wrap="square" lIns="64283" tIns="32142" rIns="64283" bIns="32142" numCol="1" anchor="ctr" anchorCtr="0" compatLnSpc="1">
            <a:prstTxWarp prst="textNoShape">
              <a:avLst/>
            </a:prstTxWarp>
          </a:bodyPr>
          <a:lstStyle>
            <a:lvl1pPr defTabSz="914400" eaLnBrk="1" hangingPunct="1">
              <a:defRPr sz="800" smtClean="0">
                <a:solidFill>
                  <a:srgbClr val="898989"/>
                </a:solidFill>
                <a:ea typeface="ヒラギノ角ゴ ProN W3" charset="0"/>
                <a:cs typeface="ヒラギノ角ゴ ProN W3" charset="0"/>
                <a:sym typeface="Gill Sans" charset="0"/>
              </a:defRPr>
            </a:lvl1pPr>
          </a:lstStyle>
          <a:p>
            <a:pPr fontAlgn="base">
              <a:spcBef>
                <a:spcPct val="0"/>
              </a:spcBef>
              <a:spcAft>
                <a:spcPct val="0"/>
              </a:spcAft>
              <a:defRPr/>
            </a:pPr>
            <a:fld id="{BA42F894-607C-C74B-BD2C-912C09799731}" type="datetime1">
              <a:rPr lang="en-US">
                <a:latin typeface="Gill Sans" charset="0"/>
              </a:rPr>
              <a:pPr fontAlgn="base">
                <a:spcBef>
                  <a:spcPct val="0"/>
                </a:spcBef>
                <a:spcAft>
                  <a:spcPct val="0"/>
                </a:spcAft>
                <a:defRPr/>
              </a:pPr>
              <a:t>1/30/2016</a:t>
            </a:fld>
            <a:endParaRPr lang="en-US">
              <a:latin typeface="Gill Sans" charset="0"/>
            </a:endParaRPr>
          </a:p>
        </p:txBody>
      </p:sp>
      <p:sp>
        <p:nvSpPr>
          <p:cNvPr id="6" name="Slide Number Placeholder 5"/>
          <p:cNvSpPr>
            <a:spLocks noGrp="1"/>
          </p:cNvSpPr>
          <p:nvPr>
            <p:ph type="sldNum" sz="quarter" idx="4"/>
          </p:nvPr>
        </p:nvSpPr>
        <p:spPr>
          <a:xfrm>
            <a:off x="8226430" y="5140152"/>
            <a:ext cx="455613" cy="303295"/>
          </a:xfrm>
          <a:prstGeom prst="rect">
            <a:avLst/>
          </a:prstGeom>
        </p:spPr>
        <p:txBody>
          <a:bodyPr vert="horz" wrap="square" lIns="64283" tIns="32142" rIns="64283" bIns="32142" numCol="1" anchor="ctr" anchorCtr="0" compatLnSpc="1">
            <a:prstTxWarp prst="textNoShape">
              <a:avLst/>
            </a:prstTxWarp>
          </a:bodyPr>
          <a:lstStyle>
            <a:lvl1pPr algn="r" defTabSz="914400" eaLnBrk="1" hangingPunct="1">
              <a:defRPr sz="1000" smtClean="0">
                <a:solidFill>
                  <a:srgbClr val="D2D3D5"/>
                </a:solidFill>
                <a:latin typeface="Lubalin for IBM Demi" charset="0"/>
                <a:ea typeface="ヒラギノ角ゴ ProN W3" charset="0"/>
                <a:cs typeface="ヒラギノ角ゴ ProN W3" charset="0"/>
                <a:sym typeface="Gill Sans" charset="0"/>
              </a:defRPr>
            </a:lvl1pPr>
          </a:lstStyle>
          <a:p>
            <a:pPr fontAlgn="base">
              <a:spcBef>
                <a:spcPct val="0"/>
              </a:spcBef>
              <a:spcAft>
                <a:spcPct val="0"/>
              </a:spcAft>
              <a:defRPr/>
            </a:pPr>
            <a:fld id="{F9C6F33B-F45D-4E47-9FCA-0A91BA6C10F1}"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12575841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3" r:id="rId11"/>
    <p:sldLayoutId id="2147493504" r:id="rId12"/>
    <p:sldLayoutId id="2147493505" r:id="rId13"/>
    <p:sldLayoutId id="2147493506" r:id="rId14"/>
    <p:sldLayoutId id="2147493507" r:id="rId15"/>
  </p:sldLayoutIdLst>
  <p:timing>
    <p:tnLst>
      <p:par>
        <p:cTn id="1" dur="indefinite" restart="never" nodeType="tmRoot"/>
      </p:par>
    </p:tnLst>
  </p:timing>
  <p:hf hdr="0" ftr="0" dt="0"/>
  <p:txStyles>
    <p:titleStyle>
      <a:lvl1pPr algn="l" defTabSz="319088" rtl="0" eaLnBrk="0" fontAlgn="base" hangingPunct="0">
        <a:lnSpc>
          <a:spcPct val="90000"/>
        </a:lnSpc>
        <a:spcBef>
          <a:spcPct val="0"/>
        </a:spcBef>
        <a:spcAft>
          <a:spcPct val="0"/>
        </a:spcAft>
        <a:defRPr sz="4000" kern="1200" spc="-50">
          <a:solidFill>
            <a:srgbClr val="339C96"/>
          </a:solidFill>
          <a:latin typeface="HelvNeue for IBM Light"/>
          <a:ea typeface="MS PGothic" pitchFamily="34" charset="-128"/>
          <a:cs typeface="HelvNeue for IBM Light"/>
        </a:defRPr>
      </a:lvl1pPr>
      <a:lvl2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2pPr>
      <a:lvl3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3pPr>
      <a:lvl4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4pPr>
      <a:lvl5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5pPr>
      <a:lvl6pPr marL="321419"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6pPr>
      <a:lvl7pPr marL="642840"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7pPr>
      <a:lvl8pPr marL="964259"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8pPr>
      <a:lvl9pPr marL="1285679"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9pPr>
    </p:titleStyle>
    <p:bodyStyle>
      <a:lvl1pPr marL="342900" indent="-342900" algn="l" defTabSz="319088" rtl="0" eaLnBrk="0" fontAlgn="base" hangingPunct="0">
        <a:lnSpc>
          <a:spcPct val="150000"/>
        </a:lnSpc>
        <a:spcBef>
          <a:spcPts val="538"/>
        </a:spcBef>
        <a:spcAft>
          <a:spcPct val="0"/>
        </a:spcAft>
        <a:buFont typeface="Arial" charset="0"/>
        <a:defRPr sz="1200" kern="1200">
          <a:solidFill>
            <a:srgbClr val="6D6F71"/>
          </a:solidFill>
          <a:latin typeface="HelvNeue for IBM Light"/>
          <a:ea typeface="MS PGothic" pitchFamily="34" charset="-128"/>
          <a:cs typeface="HelvNeue for IBM Light"/>
        </a:defRPr>
      </a:lvl1pPr>
      <a:lvl2pPr marL="285750" indent="-285750" algn="l" defTabSz="319088" rtl="0" eaLnBrk="0" fontAlgn="base" hangingPunct="0">
        <a:lnSpc>
          <a:spcPct val="150000"/>
        </a:lnSpc>
        <a:spcBef>
          <a:spcPts val="1075"/>
        </a:spcBef>
        <a:spcAft>
          <a:spcPct val="0"/>
        </a:spcAft>
        <a:buClr>
          <a:srgbClr val="4FFAFF"/>
        </a:buClr>
        <a:buFont typeface="Arial" charset="0"/>
        <a:buChar char="•"/>
        <a:defRPr sz="1200" kern="1200">
          <a:solidFill>
            <a:srgbClr val="6D6F71"/>
          </a:solidFill>
          <a:latin typeface="HelvNeue for IBM Light"/>
          <a:ea typeface="MS PGothic" pitchFamily="34" charset="-128"/>
          <a:cs typeface="HelvNeue for IBM Light"/>
        </a:defRPr>
      </a:lvl2pPr>
      <a:lvl3pPr marL="1143000" indent="-228600" algn="l" defTabSz="319088" rtl="0" eaLnBrk="0" fontAlgn="base" hangingPunct="0">
        <a:lnSpc>
          <a:spcPct val="150000"/>
        </a:lnSpc>
        <a:spcBef>
          <a:spcPts val="900"/>
        </a:spcBef>
        <a:spcAft>
          <a:spcPct val="0"/>
        </a:spcAft>
        <a:buClr>
          <a:srgbClr val="4FFAFF"/>
        </a:buClr>
        <a:defRPr lang="en-US" sz="1200" kern="1200" dirty="0">
          <a:solidFill>
            <a:srgbClr val="6D6F71"/>
          </a:solidFill>
          <a:latin typeface="HelvNeue for IBM Light"/>
          <a:ea typeface="MS PGothic" pitchFamily="34" charset="-128"/>
          <a:cs typeface="HelvNeue for IBM Light"/>
        </a:defRPr>
      </a:lvl3pPr>
      <a:lvl4pPr marL="74613" indent="-74613" algn="l" defTabSz="319088" rtl="0" eaLnBrk="0" fontAlgn="base" hangingPunct="0">
        <a:lnSpc>
          <a:spcPct val="150000"/>
        </a:lnSpc>
        <a:spcBef>
          <a:spcPct val="20000"/>
        </a:spcBef>
        <a:spcAft>
          <a:spcPct val="0"/>
        </a:spcAft>
        <a:buClr>
          <a:srgbClr val="39B2E7"/>
        </a:buClr>
        <a:buSzPct val="125000"/>
        <a:buFont typeface="Arial" charset="0"/>
        <a:buChar char="•"/>
        <a:defRPr sz="1200" kern="1200">
          <a:solidFill>
            <a:srgbClr val="6D6F71"/>
          </a:solidFill>
          <a:latin typeface="HelvNeue for IBM Light"/>
          <a:ea typeface="HelvNeue for IBM" charset="0"/>
          <a:cs typeface="HelvNeue for IBM Light"/>
        </a:defRPr>
      </a:lvl4pPr>
      <a:lvl5pPr marL="307975" indent="-144463" algn="l" defTabSz="319088" rtl="0" eaLnBrk="0" fontAlgn="base" hangingPunct="0">
        <a:lnSpc>
          <a:spcPct val="150000"/>
        </a:lnSpc>
        <a:spcBef>
          <a:spcPct val="20000"/>
        </a:spcBef>
        <a:spcAft>
          <a:spcPct val="0"/>
        </a:spcAft>
        <a:buClr>
          <a:srgbClr val="39B2E7"/>
        </a:buClr>
        <a:buFont typeface="Arial" charset="0"/>
        <a:buChar char="–"/>
        <a:defRPr sz="1200" kern="1200">
          <a:solidFill>
            <a:srgbClr val="6D6F71"/>
          </a:solidFill>
          <a:latin typeface="HelvNeue for IBM Light"/>
          <a:ea typeface="MS PGothic" pitchFamily="34" charset="-128"/>
          <a:cs typeface="HelvNeue for IBM Light"/>
        </a:defRPr>
      </a:lvl5pPr>
      <a:lvl6pPr marL="1767808" indent="-160710" algn="l" defTabSz="321419" rtl="0" eaLnBrk="1" latinLnBrk="0" hangingPunct="1">
        <a:spcBef>
          <a:spcPct val="20000"/>
        </a:spcBef>
        <a:buFont typeface="Arial"/>
        <a:buChar char="•"/>
        <a:defRPr sz="1400" kern="1200">
          <a:solidFill>
            <a:schemeClr val="tx1"/>
          </a:solidFill>
          <a:latin typeface="+mn-lt"/>
          <a:ea typeface="+mn-ea"/>
          <a:cs typeface="+mn-cs"/>
        </a:defRPr>
      </a:lvl6pPr>
      <a:lvl7pPr marL="2089229" indent="-160710" algn="l" defTabSz="321419" rtl="0" eaLnBrk="1" latinLnBrk="0" hangingPunct="1">
        <a:spcBef>
          <a:spcPct val="20000"/>
        </a:spcBef>
        <a:buFont typeface="Arial"/>
        <a:buChar char="•"/>
        <a:defRPr sz="1400" kern="1200">
          <a:solidFill>
            <a:schemeClr val="tx1"/>
          </a:solidFill>
          <a:latin typeface="+mn-lt"/>
          <a:ea typeface="+mn-ea"/>
          <a:cs typeface="+mn-cs"/>
        </a:defRPr>
      </a:lvl7pPr>
      <a:lvl8pPr marL="2410648" indent="-160710" algn="l" defTabSz="321419" rtl="0" eaLnBrk="1" latinLnBrk="0" hangingPunct="1">
        <a:spcBef>
          <a:spcPct val="20000"/>
        </a:spcBef>
        <a:buFont typeface="Arial"/>
        <a:buChar char="•"/>
        <a:defRPr sz="1400" kern="1200">
          <a:solidFill>
            <a:schemeClr val="tx1"/>
          </a:solidFill>
          <a:latin typeface="+mn-lt"/>
          <a:ea typeface="+mn-ea"/>
          <a:cs typeface="+mn-cs"/>
        </a:defRPr>
      </a:lvl8pPr>
      <a:lvl9pPr marL="2732068" indent="-160710" algn="l" defTabSz="321419" rtl="0" eaLnBrk="1" latinLnBrk="0" hangingPunct="1">
        <a:spcBef>
          <a:spcPct val="20000"/>
        </a:spcBef>
        <a:buFont typeface="Arial"/>
        <a:buChar char="•"/>
        <a:defRPr sz="1400" kern="1200">
          <a:solidFill>
            <a:schemeClr val="tx1"/>
          </a:solidFill>
          <a:latin typeface="+mn-lt"/>
          <a:ea typeface="+mn-ea"/>
          <a:cs typeface="+mn-cs"/>
        </a:defRPr>
      </a:lvl9pPr>
    </p:bodyStyle>
    <p:otherStyle>
      <a:defPPr>
        <a:defRPr lang="en-US"/>
      </a:defPPr>
      <a:lvl1pPr marL="0" algn="l" defTabSz="321419" rtl="0" eaLnBrk="1" latinLnBrk="0" hangingPunct="1">
        <a:defRPr sz="1300" kern="1200">
          <a:solidFill>
            <a:schemeClr val="tx1"/>
          </a:solidFill>
          <a:latin typeface="+mn-lt"/>
          <a:ea typeface="+mn-ea"/>
          <a:cs typeface="+mn-cs"/>
        </a:defRPr>
      </a:lvl1pPr>
      <a:lvl2pPr marL="321419" algn="l" defTabSz="321419" rtl="0" eaLnBrk="1" latinLnBrk="0" hangingPunct="1">
        <a:defRPr sz="1300" kern="1200">
          <a:solidFill>
            <a:schemeClr val="tx1"/>
          </a:solidFill>
          <a:latin typeface="+mn-lt"/>
          <a:ea typeface="+mn-ea"/>
          <a:cs typeface="+mn-cs"/>
        </a:defRPr>
      </a:lvl2pPr>
      <a:lvl3pPr marL="642840" algn="l" defTabSz="321419" rtl="0" eaLnBrk="1" latinLnBrk="0" hangingPunct="1">
        <a:defRPr sz="1300" kern="1200">
          <a:solidFill>
            <a:schemeClr val="tx1"/>
          </a:solidFill>
          <a:latin typeface="+mn-lt"/>
          <a:ea typeface="+mn-ea"/>
          <a:cs typeface="+mn-cs"/>
        </a:defRPr>
      </a:lvl3pPr>
      <a:lvl4pPr marL="964259" algn="l" defTabSz="321419" rtl="0" eaLnBrk="1" latinLnBrk="0" hangingPunct="1">
        <a:defRPr sz="1300" kern="1200">
          <a:solidFill>
            <a:schemeClr val="tx1"/>
          </a:solidFill>
          <a:latin typeface="+mn-lt"/>
          <a:ea typeface="+mn-ea"/>
          <a:cs typeface="+mn-cs"/>
        </a:defRPr>
      </a:lvl4pPr>
      <a:lvl5pPr marL="1285679" algn="l" defTabSz="321419" rtl="0" eaLnBrk="1" latinLnBrk="0" hangingPunct="1">
        <a:defRPr sz="1300" kern="1200">
          <a:solidFill>
            <a:schemeClr val="tx1"/>
          </a:solidFill>
          <a:latin typeface="+mn-lt"/>
          <a:ea typeface="+mn-ea"/>
          <a:cs typeface="+mn-cs"/>
        </a:defRPr>
      </a:lvl5pPr>
      <a:lvl6pPr marL="1607099" algn="l" defTabSz="321419" rtl="0" eaLnBrk="1" latinLnBrk="0" hangingPunct="1">
        <a:defRPr sz="1300" kern="1200">
          <a:solidFill>
            <a:schemeClr val="tx1"/>
          </a:solidFill>
          <a:latin typeface="+mn-lt"/>
          <a:ea typeface="+mn-ea"/>
          <a:cs typeface="+mn-cs"/>
        </a:defRPr>
      </a:lvl6pPr>
      <a:lvl7pPr marL="1928519" algn="l" defTabSz="321419" rtl="0" eaLnBrk="1" latinLnBrk="0" hangingPunct="1">
        <a:defRPr sz="1300" kern="1200">
          <a:solidFill>
            <a:schemeClr val="tx1"/>
          </a:solidFill>
          <a:latin typeface="+mn-lt"/>
          <a:ea typeface="+mn-ea"/>
          <a:cs typeface="+mn-cs"/>
        </a:defRPr>
      </a:lvl7pPr>
      <a:lvl8pPr marL="2249938" algn="l" defTabSz="321419" rtl="0" eaLnBrk="1" latinLnBrk="0" hangingPunct="1">
        <a:defRPr sz="1300" kern="1200">
          <a:solidFill>
            <a:schemeClr val="tx1"/>
          </a:solidFill>
          <a:latin typeface="+mn-lt"/>
          <a:ea typeface="+mn-ea"/>
          <a:cs typeface="+mn-cs"/>
        </a:defRPr>
      </a:lvl8pPr>
      <a:lvl9pPr marL="2571358" algn="l" defTabSz="32141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18" Type="http://schemas.openxmlformats.org/officeDocument/2006/relationships/image" Target="../media/image68.png"/><Relationship Id="rId26" Type="http://schemas.openxmlformats.org/officeDocument/2006/relationships/image" Target="../media/image76.png"/><Relationship Id="rId3" Type="http://schemas.openxmlformats.org/officeDocument/2006/relationships/image" Target="../media/image53.png"/><Relationship Id="rId21" Type="http://schemas.openxmlformats.org/officeDocument/2006/relationships/image" Target="../media/image71.png"/><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67.png"/><Relationship Id="rId25" Type="http://schemas.openxmlformats.org/officeDocument/2006/relationships/image" Target="../media/image75.png"/><Relationship Id="rId2" Type="http://schemas.openxmlformats.org/officeDocument/2006/relationships/image" Target="../media/image52.pn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1" Type="http://schemas.openxmlformats.org/officeDocument/2006/relationships/slideLayout" Target="../slideLayouts/slideLayout10.xml"/><Relationship Id="rId6" Type="http://schemas.openxmlformats.org/officeDocument/2006/relationships/image" Target="../media/image56.png"/><Relationship Id="rId11" Type="http://schemas.openxmlformats.org/officeDocument/2006/relationships/image" Target="../media/image61.png"/><Relationship Id="rId24" Type="http://schemas.openxmlformats.org/officeDocument/2006/relationships/image" Target="../media/image74.png"/><Relationship Id="rId5" Type="http://schemas.openxmlformats.org/officeDocument/2006/relationships/image" Target="../media/image55.png"/><Relationship Id="rId15" Type="http://schemas.openxmlformats.org/officeDocument/2006/relationships/image" Target="../media/image65.png"/><Relationship Id="rId23" Type="http://schemas.openxmlformats.org/officeDocument/2006/relationships/image" Target="../media/image73.png"/><Relationship Id="rId28" Type="http://schemas.openxmlformats.org/officeDocument/2006/relationships/image" Target="../media/image78.png"/><Relationship Id="rId10" Type="http://schemas.openxmlformats.org/officeDocument/2006/relationships/image" Target="../media/image60.png"/><Relationship Id="rId19" Type="http://schemas.openxmlformats.org/officeDocument/2006/relationships/image" Target="../media/image69.jpe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 Id="rId22" Type="http://schemas.openxmlformats.org/officeDocument/2006/relationships/image" Target="../media/image72.png"/><Relationship Id="rId27" Type="http://schemas.openxmlformats.org/officeDocument/2006/relationships/image" Target="../media/image77.png"/></Relationships>
</file>

<file path=ppt/slides/_rels/slide1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3.png"/><Relationship Id="rId5" Type="http://schemas.openxmlformats.org/officeDocument/2006/relationships/image" Target="../media/image82.jpeg"/><Relationship Id="rId4" Type="http://schemas.openxmlformats.org/officeDocument/2006/relationships/image" Target="../media/image81.png"/><Relationship Id="rId9" Type="http://schemas.openxmlformats.org/officeDocument/2006/relationships/image" Target="../media/image86.png"/></Relationships>
</file>

<file path=ppt/slides/_rels/slide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55.png"/><Relationship Id="rId18" Type="http://schemas.openxmlformats.org/officeDocument/2006/relationships/image" Target="../media/image96.png"/><Relationship Id="rId3" Type="http://schemas.openxmlformats.org/officeDocument/2006/relationships/diagramData" Target="../diagrams/data1.xml"/><Relationship Id="rId21" Type="http://schemas.openxmlformats.org/officeDocument/2006/relationships/image" Target="../media/image63.png"/><Relationship Id="rId7" Type="http://schemas.microsoft.com/office/2007/relationships/diagramDrawing" Target="../diagrams/drawing1.xml"/><Relationship Id="rId12" Type="http://schemas.openxmlformats.org/officeDocument/2006/relationships/image" Target="../media/image53.png"/><Relationship Id="rId17" Type="http://schemas.openxmlformats.org/officeDocument/2006/relationships/image" Target="../media/image59.png"/><Relationship Id="rId2" Type="http://schemas.openxmlformats.org/officeDocument/2006/relationships/notesSlide" Target="../notesSlides/notesSlide10.xml"/><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slideLayout" Target="../slideLayouts/slideLayout14.xml"/><Relationship Id="rId6" Type="http://schemas.openxmlformats.org/officeDocument/2006/relationships/diagramColors" Target="../diagrams/colors1.xml"/><Relationship Id="rId11" Type="http://schemas.openxmlformats.org/officeDocument/2006/relationships/image" Target="../media/image52.png"/><Relationship Id="rId5" Type="http://schemas.openxmlformats.org/officeDocument/2006/relationships/diagramQuickStyle" Target="../diagrams/quickStyle1.xml"/><Relationship Id="rId15" Type="http://schemas.openxmlformats.org/officeDocument/2006/relationships/image" Target="../media/image57.png"/><Relationship Id="rId23" Type="http://schemas.openxmlformats.org/officeDocument/2006/relationships/image" Target="../media/image65.png"/><Relationship Id="rId10" Type="http://schemas.openxmlformats.org/officeDocument/2006/relationships/image" Target="../media/image95.png"/><Relationship Id="rId19" Type="http://schemas.openxmlformats.org/officeDocument/2006/relationships/image" Target="../media/image61.png"/><Relationship Id="rId4" Type="http://schemas.openxmlformats.org/officeDocument/2006/relationships/diagramLayout" Target="../diagrams/layout1.xml"/><Relationship Id="rId9" Type="http://schemas.openxmlformats.org/officeDocument/2006/relationships/image" Target="../media/image94.png"/><Relationship Id="rId14" Type="http://schemas.openxmlformats.org/officeDocument/2006/relationships/image" Target="../media/image56.png"/><Relationship Id="rId22" Type="http://schemas.openxmlformats.org/officeDocument/2006/relationships/image" Target="../media/image6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80.png"/><Relationship Id="rId1" Type="http://schemas.openxmlformats.org/officeDocument/2006/relationships/slideLayout" Target="../slideLayouts/slideLayout12.xml"/><Relationship Id="rId6" Type="http://schemas.openxmlformats.org/officeDocument/2006/relationships/image" Target="../media/image84.png"/><Relationship Id="rId5" Type="http://schemas.openxmlformats.org/officeDocument/2006/relationships/image" Target="../media/image99.png"/><Relationship Id="rId4" Type="http://schemas.openxmlformats.org/officeDocument/2006/relationships/image" Target="../media/image98.png"/></Relationships>
</file>

<file path=ppt/slides/_rels/slide21.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12.xml"/><Relationship Id="rId6"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image" Target="../media/image18.png"/><Relationship Id="rId4" Type="http://schemas.openxmlformats.org/officeDocument/2006/relationships/image" Target="../media/image12.emf"/><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8.jpe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2016" y="1912415"/>
            <a:ext cx="7772400" cy="1250156"/>
          </a:xfrm>
        </p:spPr>
        <p:txBody>
          <a:bodyPr>
            <a:normAutofit/>
          </a:bodyPr>
          <a:lstStyle/>
          <a:p>
            <a:r>
              <a:rPr lang="en-US" sz="1800" dirty="0" smtClean="0"/>
              <a:t>Connecting things that Matter</a:t>
            </a:r>
          </a:p>
          <a:p>
            <a:r>
              <a:rPr lang="en-US" sz="1800" dirty="0" smtClean="0"/>
              <a:t>								</a:t>
            </a:r>
            <a:r>
              <a:rPr lang="en-US" sz="1800" dirty="0" smtClean="0"/>
              <a:t>								@jeffreydare</a:t>
            </a:r>
          </a:p>
        </p:txBody>
      </p:sp>
      <p:pic>
        <p:nvPicPr>
          <p:cNvPr id="4" name="Picture 12" descr="BDA_PPT_color_4x3_white"/>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5600" y="2715387"/>
            <a:ext cx="863123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322016" y="579729"/>
            <a:ext cx="7772400" cy="1135063"/>
          </a:xfrm>
        </p:spPr>
        <p:txBody>
          <a:bodyPr/>
          <a:lstStyle/>
          <a:p>
            <a:r>
              <a:rPr lang="en-GB" dirty="0" smtClean="0"/>
              <a:t>IBM </a:t>
            </a:r>
            <a:r>
              <a:rPr lang="en-GB" cap="none" dirty="0" smtClean="0"/>
              <a:t>Internet of Things platform</a:t>
            </a:r>
            <a:endParaRPr lang="en-GB" dirty="0"/>
          </a:p>
        </p:txBody>
      </p:sp>
    </p:spTree>
    <p:extLst>
      <p:ext uri="{BB962C8B-B14F-4D97-AF65-F5344CB8AC3E}">
        <p14:creationId xmlns:p14="http://schemas.microsoft.com/office/powerpoint/2010/main" val="610609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p:cNvSpPr txBox="1"/>
          <p:nvPr/>
        </p:nvSpPr>
        <p:spPr>
          <a:xfrm>
            <a:off x="4416930" y="1206711"/>
            <a:ext cx="1805243" cy="253916"/>
          </a:xfrm>
          <a:prstGeom prst="rect">
            <a:avLst/>
          </a:prstGeom>
          <a:noFill/>
        </p:spPr>
        <p:txBody>
          <a:bodyPr wrap="square" rtlCol="0">
            <a:spAutoFit/>
          </a:bodyPr>
          <a:lstStyle/>
          <a:p>
            <a:pPr algn="ctr"/>
            <a:r>
              <a:rPr lang="en-US" sz="1050" dirty="0">
                <a:solidFill>
                  <a:srgbClr val="FFFFFF"/>
                </a:solidFill>
                <a:latin typeface="Abadi MT Condensed Extra Bold"/>
                <a:cs typeface="Abadi MT Condensed Extra Bold"/>
              </a:rPr>
              <a:t>Third Party Apps</a:t>
            </a:r>
          </a:p>
        </p:txBody>
      </p:sp>
      <p:sp>
        <p:nvSpPr>
          <p:cNvPr id="3" name="TextBox 2"/>
          <p:cNvSpPr txBox="1"/>
          <p:nvPr/>
        </p:nvSpPr>
        <p:spPr>
          <a:xfrm>
            <a:off x="470637" y="1663967"/>
            <a:ext cx="4129206" cy="3077766"/>
          </a:xfrm>
          <a:prstGeom prst="rect">
            <a:avLst/>
          </a:prstGeom>
          <a:noFill/>
        </p:spPr>
        <p:txBody>
          <a:bodyPr wrap="square" rtlCol="0">
            <a:noAutofit/>
          </a:bodyPr>
          <a:lstStyle/>
          <a:p>
            <a:r>
              <a:rPr lang="en-US" sz="1900" b="1" kern="0" dirty="0">
                <a:latin typeface="Arial"/>
                <a:ea typeface="MS PGothic" pitchFamily="34" charset="-128"/>
                <a:cs typeface="Arial"/>
              </a:rPr>
              <a:t>IBM </a:t>
            </a:r>
            <a:r>
              <a:rPr lang="en-US" sz="1900" b="1" kern="0" dirty="0" err="1">
                <a:latin typeface="Arial"/>
                <a:ea typeface="MS PGothic" pitchFamily="34" charset="-128"/>
                <a:cs typeface="Arial"/>
              </a:rPr>
              <a:t>IoT</a:t>
            </a:r>
            <a:r>
              <a:rPr lang="en-US" sz="1900" b="1" kern="0" dirty="0">
                <a:latin typeface="Arial"/>
                <a:ea typeface="MS PGothic" pitchFamily="34" charset="-128"/>
                <a:cs typeface="Arial"/>
              </a:rPr>
              <a:t> Foundation Offerings</a:t>
            </a:r>
          </a:p>
          <a:p>
            <a:endParaRPr lang="en-US" sz="1400" kern="0" dirty="0">
              <a:solidFill>
                <a:srgbClr val="558ED5"/>
              </a:solidFill>
              <a:latin typeface="Arial"/>
              <a:cs typeface="Arial"/>
            </a:endParaRPr>
          </a:p>
          <a:p>
            <a:r>
              <a:rPr lang="en-US" sz="1400" b="1" kern="0" dirty="0" smtClean="0">
                <a:solidFill>
                  <a:srgbClr val="2C9DCA"/>
                </a:solidFill>
                <a:latin typeface="Arial"/>
                <a:cs typeface="Arial"/>
              </a:rPr>
              <a:t>IBM </a:t>
            </a:r>
            <a:r>
              <a:rPr lang="en-US" sz="1400" b="1" kern="0" dirty="0" err="1" smtClean="0">
                <a:solidFill>
                  <a:srgbClr val="2C9DCA"/>
                </a:solidFill>
                <a:latin typeface="Arial"/>
                <a:cs typeface="Arial"/>
              </a:rPr>
              <a:t>IoT</a:t>
            </a:r>
            <a:r>
              <a:rPr lang="en-US" sz="1400" b="1" kern="0" dirty="0" smtClean="0">
                <a:solidFill>
                  <a:srgbClr val="2C9DCA"/>
                </a:solidFill>
                <a:latin typeface="Arial"/>
                <a:cs typeface="Arial"/>
              </a:rPr>
              <a:t> Foundation Connect</a:t>
            </a:r>
          </a:p>
          <a:p>
            <a:r>
              <a:rPr lang="en-US" sz="1000" kern="0" dirty="0" smtClean="0">
                <a:solidFill>
                  <a:prstClr val="black"/>
                </a:solidFill>
                <a:latin typeface="Arial"/>
                <a:cs typeface="Arial"/>
              </a:rPr>
              <a:t>Attach, Collect &amp; Organize, Device Management, Secure Connectivity, Visualization</a:t>
            </a:r>
          </a:p>
          <a:p>
            <a:endParaRPr lang="en-US" sz="1400" kern="0" dirty="0">
              <a:solidFill>
                <a:srgbClr val="12A7F5"/>
              </a:solidFill>
              <a:latin typeface="Arial"/>
              <a:cs typeface="Arial"/>
            </a:endParaRPr>
          </a:p>
          <a:p>
            <a:r>
              <a:rPr lang="en-US" sz="1400" b="1" kern="0" dirty="0" smtClean="0">
                <a:solidFill>
                  <a:srgbClr val="2C9DCA"/>
                </a:solidFill>
                <a:latin typeface="Arial"/>
                <a:cs typeface="Arial"/>
              </a:rPr>
              <a:t>IBM </a:t>
            </a:r>
            <a:r>
              <a:rPr lang="en-US" sz="1400" b="1" kern="0" dirty="0" err="1">
                <a:solidFill>
                  <a:srgbClr val="2C9DCA"/>
                </a:solidFill>
                <a:latin typeface="Arial"/>
                <a:cs typeface="Arial"/>
              </a:rPr>
              <a:t>IoT</a:t>
            </a:r>
            <a:r>
              <a:rPr lang="en-US" sz="1400" b="1" kern="0" dirty="0">
                <a:solidFill>
                  <a:srgbClr val="2C9DCA"/>
                </a:solidFill>
                <a:latin typeface="Arial"/>
                <a:cs typeface="Arial"/>
              </a:rPr>
              <a:t> Foundation Information </a:t>
            </a:r>
            <a:r>
              <a:rPr lang="en-US" sz="1400" b="1" kern="0" dirty="0" smtClean="0">
                <a:solidFill>
                  <a:srgbClr val="2C9DCA"/>
                </a:solidFill>
                <a:latin typeface="Arial"/>
                <a:cs typeface="Arial"/>
              </a:rPr>
              <a:t>Management</a:t>
            </a:r>
          </a:p>
          <a:p>
            <a:r>
              <a:rPr lang="en-US" sz="1000" kern="0" dirty="0" smtClean="0">
                <a:solidFill>
                  <a:prstClr val="black"/>
                </a:solidFill>
                <a:latin typeface="Arial"/>
                <a:cs typeface="Arial"/>
              </a:rPr>
              <a:t>Storage &amp; Archive, Metadata Management, Reporting, Streaming data, Parsing and Transformation, Manage unstructured data</a:t>
            </a:r>
          </a:p>
          <a:p>
            <a:endParaRPr lang="en-US" sz="1400" kern="0" dirty="0" smtClean="0">
              <a:solidFill>
                <a:srgbClr val="2C9DCA"/>
              </a:solidFill>
              <a:latin typeface="Arial"/>
              <a:cs typeface="Arial"/>
            </a:endParaRPr>
          </a:p>
          <a:p>
            <a:r>
              <a:rPr lang="en-US" sz="1400" b="1" kern="0" dirty="0" smtClean="0">
                <a:solidFill>
                  <a:srgbClr val="2C9DCA"/>
                </a:solidFill>
                <a:latin typeface="Arial"/>
                <a:cs typeface="Arial"/>
              </a:rPr>
              <a:t>IBM </a:t>
            </a:r>
            <a:r>
              <a:rPr lang="en-US" sz="1400" b="1" kern="0" dirty="0" err="1" smtClean="0">
                <a:solidFill>
                  <a:srgbClr val="2C9DCA"/>
                </a:solidFill>
                <a:latin typeface="Arial"/>
                <a:cs typeface="Arial"/>
              </a:rPr>
              <a:t>IoT</a:t>
            </a:r>
            <a:r>
              <a:rPr lang="en-US" sz="1400" b="1" kern="0" dirty="0" smtClean="0">
                <a:solidFill>
                  <a:srgbClr val="2C9DCA"/>
                </a:solidFill>
                <a:latin typeface="Arial"/>
                <a:cs typeface="Arial"/>
              </a:rPr>
              <a:t> Foundation Analytics</a:t>
            </a:r>
          </a:p>
          <a:p>
            <a:r>
              <a:rPr lang="en-US" sz="1000" kern="0" dirty="0" smtClean="0">
                <a:latin typeface="Arial"/>
                <a:cs typeface="Arial"/>
              </a:rPr>
              <a:t>Predictive, Cognitive, Real-time, and Contextual</a:t>
            </a:r>
          </a:p>
          <a:p>
            <a:endParaRPr lang="en-US" sz="1400" kern="0" dirty="0" smtClean="0">
              <a:solidFill>
                <a:srgbClr val="2C9DCA"/>
              </a:solidFill>
              <a:latin typeface="Arial"/>
              <a:cs typeface="Arial"/>
            </a:endParaRPr>
          </a:p>
          <a:p>
            <a:r>
              <a:rPr lang="en-US" sz="1400" b="1" kern="0" dirty="0" smtClean="0">
                <a:solidFill>
                  <a:srgbClr val="2C9DCA"/>
                </a:solidFill>
                <a:latin typeface="Arial"/>
                <a:cs typeface="Arial"/>
              </a:rPr>
              <a:t>IBM </a:t>
            </a:r>
            <a:r>
              <a:rPr lang="en-US" sz="1400" b="1" kern="0" dirty="0" err="1" smtClean="0">
                <a:solidFill>
                  <a:srgbClr val="2C9DCA"/>
                </a:solidFill>
                <a:latin typeface="Arial"/>
                <a:cs typeface="Arial"/>
              </a:rPr>
              <a:t>IoT</a:t>
            </a:r>
            <a:r>
              <a:rPr lang="en-US" sz="1400" b="1" kern="0" dirty="0" smtClean="0">
                <a:solidFill>
                  <a:srgbClr val="2C9DCA"/>
                </a:solidFill>
                <a:latin typeface="Arial"/>
                <a:cs typeface="Arial"/>
              </a:rPr>
              <a:t> Foundation Risk Management</a:t>
            </a:r>
          </a:p>
          <a:p>
            <a:r>
              <a:rPr lang="en-US" sz="1000" kern="0" dirty="0" smtClean="0">
                <a:solidFill>
                  <a:prstClr val="black"/>
                </a:solidFill>
                <a:latin typeface="Arial"/>
                <a:cs typeface="Arial"/>
              </a:rPr>
              <a:t>Security Analytics, Data Protection, Auditing/Logging,</a:t>
            </a:r>
            <a:br>
              <a:rPr lang="en-US" sz="1000" kern="0" dirty="0" smtClean="0">
                <a:solidFill>
                  <a:prstClr val="black"/>
                </a:solidFill>
                <a:latin typeface="Arial"/>
                <a:cs typeface="Arial"/>
              </a:rPr>
            </a:br>
            <a:r>
              <a:rPr lang="en-US" sz="1000" kern="0" dirty="0" smtClean="0">
                <a:solidFill>
                  <a:prstClr val="black"/>
                </a:solidFill>
                <a:latin typeface="Arial"/>
                <a:cs typeface="Arial"/>
              </a:rPr>
              <a:t>Firmware Updates, Key/Cert </a:t>
            </a:r>
            <a:r>
              <a:rPr lang="en-US" sz="1000" kern="0" dirty="0" err="1" smtClean="0">
                <a:solidFill>
                  <a:prstClr val="black"/>
                </a:solidFill>
                <a:latin typeface="Arial"/>
                <a:cs typeface="Arial"/>
              </a:rPr>
              <a:t>Mgmt</a:t>
            </a:r>
            <a:r>
              <a:rPr lang="en-US" sz="1000" kern="0" dirty="0" smtClean="0">
                <a:solidFill>
                  <a:prstClr val="black"/>
                </a:solidFill>
                <a:latin typeface="Arial"/>
                <a:cs typeface="Arial"/>
              </a:rPr>
              <a:t>, Org Specific Security</a:t>
            </a:r>
            <a:endParaRPr lang="en-US" sz="1000" kern="0" dirty="0">
              <a:solidFill>
                <a:prstClr val="black"/>
              </a:solidFill>
              <a:latin typeface="Arial"/>
              <a:cs typeface="Arial"/>
            </a:endParaRPr>
          </a:p>
        </p:txBody>
      </p:sp>
      <p:sp>
        <p:nvSpPr>
          <p:cNvPr id="95" name="TextBox 94"/>
          <p:cNvSpPr txBox="1"/>
          <p:nvPr/>
        </p:nvSpPr>
        <p:spPr>
          <a:xfrm>
            <a:off x="4072973" y="1137039"/>
            <a:ext cx="1741114" cy="230302"/>
          </a:xfrm>
          <a:prstGeom prst="rect">
            <a:avLst/>
          </a:prstGeom>
          <a:noFill/>
        </p:spPr>
        <p:txBody>
          <a:bodyPr wrap="square" rtlCol="0">
            <a:spAutoFit/>
          </a:bodyPr>
          <a:lstStyle/>
          <a:p>
            <a:pPr algn="ctr"/>
            <a:r>
              <a:rPr lang="en-US" sz="1050" dirty="0">
                <a:solidFill>
                  <a:srgbClr val="FFFFFF"/>
                </a:solidFill>
                <a:latin typeface="Abadi MT Condensed Extra Bold"/>
                <a:cs typeface="Abadi MT Condensed Extra Bold"/>
              </a:rPr>
              <a:t>Third Party Apps</a:t>
            </a:r>
          </a:p>
        </p:txBody>
      </p:sp>
      <p:sp>
        <p:nvSpPr>
          <p:cNvPr id="49" name="Title 1"/>
          <p:cNvSpPr txBox="1">
            <a:spLocks/>
          </p:cNvSpPr>
          <p:nvPr/>
        </p:nvSpPr>
        <p:spPr bwMode="auto">
          <a:xfrm>
            <a:off x="470637" y="482204"/>
            <a:ext cx="3514172" cy="1006708"/>
          </a:xfrm>
          <a:prstGeom prst="rect">
            <a:avLst/>
          </a:prstGeom>
          <a:noFill/>
          <a:ln>
            <a:noFill/>
          </a:ln>
          <a:extLst/>
        </p:spPr>
        <p:txBody>
          <a:bodyPr vert="horz" wrap="square" lIns="64283" tIns="32142" rIns="64283" bIns="32142" numCol="1" anchor="t" anchorCtr="0" compatLnSpc="1">
            <a:prstTxWarp prst="textNoShape">
              <a:avLst/>
            </a:prstTxWarp>
            <a:spAutoFit/>
          </a:bodyPr>
          <a:lstStyle>
            <a:lvl1pPr algn="l" defTabSz="319088" rtl="0" eaLnBrk="0" fontAlgn="base" hangingPunct="0">
              <a:lnSpc>
                <a:spcPct val="90000"/>
              </a:lnSpc>
              <a:spcBef>
                <a:spcPct val="0"/>
              </a:spcBef>
              <a:spcAft>
                <a:spcPct val="0"/>
              </a:spcAft>
              <a:defRPr sz="4000" kern="1200" spc="-50">
                <a:solidFill>
                  <a:srgbClr val="339C96"/>
                </a:solidFill>
                <a:latin typeface="HelvNeue for IBM Light"/>
                <a:ea typeface="MS PGothic" pitchFamily="34" charset="-128"/>
                <a:cs typeface="HelvNeue for IBM Light"/>
              </a:defRPr>
            </a:lvl1pPr>
            <a:lvl2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2pPr>
            <a:lvl3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3pPr>
            <a:lvl4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4pPr>
            <a:lvl5pPr algn="l" defTabSz="319088" rtl="0" eaLnBrk="0" fontAlgn="base" hangingPunct="0">
              <a:lnSpc>
                <a:spcPct val="90000"/>
              </a:lnSpc>
              <a:spcBef>
                <a:spcPct val="0"/>
              </a:spcBef>
              <a:spcAft>
                <a:spcPct val="0"/>
              </a:spcAft>
              <a:defRPr sz="4000">
                <a:solidFill>
                  <a:srgbClr val="4FD9E7"/>
                </a:solidFill>
                <a:latin typeface="HelvNeue for IBM Light" charset="0"/>
                <a:ea typeface="MS PGothic" pitchFamily="34" charset="-128"/>
                <a:cs typeface="HelvNeue for IBM Light" charset="0"/>
              </a:defRPr>
            </a:lvl5pPr>
            <a:lvl6pPr marL="321419"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6pPr>
            <a:lvl7pPr marL="642840"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7pPr>
            <a:lvl8pPr marL="964259"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8pPr>
            <a:lvl9pPr marL="1285679" algn="ctr" defTabSz="321419" rtl="0" fontAlgn="base">
              <a:lnSpc>
                <a:spcPct val="90000"/>
              </a:lnSpc>
              <a:spcBef>
                <a:spcPct val="0"/>
              </a:spcBef>
              <a:spcAft>
                <a:spcPct val="0"/>
              </a:spcAft>
              <a:defRPr sz="3900">
                <a:solidFill>
                  <a:srgbClr val="4FFAFF"/>
                </a:solidFill>
                <a:latin typeface="Lubalin for IBM Extra Light" charset="0"/>
                <a:ea typeface="ＭＳ Ｐゴシック" charset="0"/>
              </a:defRPr>
            </a:lvl9pPr>
          </a:lstStyle>
          <a:p>
            <a:r>
              <a:rPr lang="en-GB" sz="2400" dirty="0" smtClean="0"/>
              <a:t>The IBM </a:t>
            </a:r>
            <a:r>
              <a:rPr lang="en-GB" sz="2400" dirty="0" err="1" smtClean="0"/>
              <a:t>IoT</a:t>
            </a:r>
            <a:r>
              <a:rPr lang="en-GB" sz="2400" dirty="0" smtClean="0"/>
              <a:t> Foundation -</a:t>
            </a:r>
            <a:br>
              <a:rPr lang="en-GB" sz="2400" dirty="0" smtClean="0"/>
            </a:br>
            <a:r>
              <a:rPr lang="en-GB" sz="2200" dirty="0" smtClean="0"/>
              <a:t>Everything </a:t>
            </a:r>
            <a:r>
              <a:rPr lang="en-GB" sz="2200" dirty="0"/>
              <a:t>you need to Innovate with </a:t>
            </a:r>
            <a:r>
              <a:rPr lang="en-GB" sz="2200" dirty="0" err="1" smtClean="0"/>
              <a:t>IoT</a:t>
            </a:r>
            <a:r>
              <a:rPr lang="en-GB" sz="2200" dirty="0" smtClean="0"/>
              <a:t>  </a:t>
            </a:r>
            <a:endParaRPr lang="en-GB" sz="2200" dirty="0"/>
          </a:p>
        </p:txBody>
      </p:sp>
      <p:cxnSp>
        <p:nvCxnSpPr>
          <p:cNvPr id="51" name="Straight Connector 50"/>
          <p:cNvCxnSpPr/>
          <p:nvPr/>
        </p:nvCxnSpPr>
        <p:spPr>
          <a:xfrm>
            <a:off x="524828" y="2010253"/>
            <a:ext cx="389210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24828" y="4940332"/>
            <a:ext cx="389210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094" y="157655"/>
            <a:ext cx="3426009" cy="4890804"/>
          </a:xfrm>
          <a:prstGeom prst="rect">
            <a:avLst/>
          </a:prstGeom>
        </p:spPr>
      </p:pic>
    </p:spTree>
    <p:extLst>
      <p:ext uri="{BB962C8B-B14F-4D97-AF65-F5344CB8AC3E}">
        <p14:creationId xmlns:p14="http://schemas.microsoft.com/office/powerpoint/2010/main" val="405535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08" y="365723"/>
            <a:ext cx="6365384" cy="729709"/>
          </a:xfrm>
        </p:spPr>
        <p:txBody>
          <a:bodyPr/>
          <a:lstStyle/>
          <a:p>
            <a:r>
              <a:rPr lang="en-GB" sz="2400" dirty="0" smtClean="0"/>
              <a:t>IBM </a:t>
            </a:r>
            <a:r>
              <a:rPr lang="en-GB" sz="2400" dirty="0" err="1" smtClean="0"/>
              <a:t>IoT</a:t>
            </a:r>
            <a:r>
              <a:rPr lang="en-GB" sz="2400" dirty="0" smtClean="0"/>
              <a:t> Foundation Connect &amp; Information Management</a:t>
            </a:r>
            <a:endParaRPr lang="en-GB" sz="2400" dirty="0"/>
          </a:p>
        </p:txBody>
      </p:sp>
      <p:sp>
        <p:nvSpPr>
          <p:cNvPr id="4" name="Rounded Rectangle 3"/>
          <p:cNvSpPr/>
          <p:nvPr/>
        </p:nvSpPr>
        <p:spPr bwMode="auto">
          <a:xfrm>
            <a:off x="557508" y="1411088"/>
            <a:ext cx="8084698" cy="3729183"/>
          </a:xfrm>
          <a:prstGeom prst="roundRect">
            <a:avLst/>
          </a:prstGeom>
          <a:solidFill>
            <a:schemeClr val="tx2"/>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1800" b="1" i="0" u="none" strike="noStrike" cap="none" normalizeH="0" baseline="0" dirty="0" smtClean="0">
                <a:ln>
                  <a:noFill/>
                </a:ln>
                <a:solidFill>
                  <a:schemeClr val="bg1"/>
                </a:solidFill>
                <a:effectLst/>
                <a:latin typeface="Calibri" panose="020F0502020204030204" pitchFamily="34" charset="0"/>
              </a:rPr>
              <a:t>IBM IoT Foundation</a:t>
            </a:r>
          </a:p>
        </p:txBody>
      </p:sp>
      <p:sp>
        <p:nvSpPr>
          <p:cNvPr id="5" name="Rounded Rectangle 4"/>
          <p:cNvSpPr/>
          <p:nvPr/>
        </p:nvSpPr>
        <p:spPr bwMode="auto">
          <a:xfrm>
            <a:off x="5057774" y="2315325"/>
            <a:ext cx="3125049" cy="2232752"/>
          </a:xfrm>
          <a:prstGeom prst="roundRect">
            <a:avLst/>
          </a:prstGeom>
          <a:solidFill>
            <a:srgbClr val="40B6B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b="1" i="0" u="none" strike="noStrike" cap="none" normalizeH="0" baseline="0" dirty="0" smtClean="0">
                <a:ln>
                  <a:noFill/>
                </a:ln>
                <a:solidFill>
                  <a:schemeClr val="bg1"/>
                </a:solidFill>
                <a:effectLst/>
                <a:latin typeface="Calibri" panose="020F0502020204030204" pitchFamily="34" charset="0"/>
              </a:rPr>
              <a:t>Information Management </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lang="en-US" sz="1200" dirty="0" smtClean="0">
              <a:latin typeface="Calibri" panose="020F0502020204030204" pitchFamily="34" charset="0"/>
            </a:endParaRP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lang="en-US" sz="1400" dirty="0" smtClean="0">
                <a:latin typeface="Calibri" panose="020F0502020204030204" pitchFamily="34" charset="0"/>
              </a:rPr>
              <a:t>Choice of </a:t>
            </a:r>
            <a:r>
              <a:rPr lang="en-US" sz="1400" dirty="0" err="1" smtClean="0">
                <a:latin typeface="Calibri" panose="020F0502020204030204" pitchFamily="34" charset="0"/>
              </a:rPr>
              <a:t>Cloudant</a:t>
            </a:r>
            <a:r>
              <a:rPr lang="en-US" sz="1400" dirty="0" smtClean="0">
                <a:latin typeface="Calibri" panose="020F0502020204030204" pitchFamily="34" charset="0"/>
              </a:rPr>
              <a:t>, </a:t>
            </a:r>
            <a:r>
              <a:rPr lang="en-US" sz="1400" dirty="0" err="1" smtClean="0">
                <a:latin typeface="Calibri" panose="020F0502020204030204" pitchFamily="34" charset="0"/>
              </a:rPr>
              <a:t>TimeSeries</a:t>
            </a:r>
            <a:r>
              <a:rPr lang="en-US" sz="1400" dirty="0" smtClean="0">
                <a:latin typeface="Calibri" panose="020F0502020204030204" pitchFamily="34" charset="0"/>
              </a:rPr>
              <a:t>, </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lang="en-US" sz="1400" dirty="0" smtClean="0">
                <a:latin typeface="Calibri" panose="020F0502020204030204" pitchFamily="34" charset="0"/>
              </a:rPr>
              <a:t>HDFS &amp; other storage options</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lang="en-US" sz="1400" dirty="0" smtClean="0">
                <a:latin typeface="Calibri" panose="020F0502020204030204" pitchFamily="34" charset="0"/>
              </a:rPr>
              <a:t>Data offload capability</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lang="en-US" sz="1400" dirty="0" smtClean="0">
                <a:latin typeface="Calibri" panose="020F0502020204030204" pitchFamily="34" charset="0"/>
              </a:rPr>
              <a:t>Data Archive capability</a:t>
            </a:r>
          </a:p>
          <a:p>
            <a:pPr algn="r"/>
            <a:r>
              <a:rPr lang="en-US" sz="1400" dirty="0" smtClean="0">
                <a:latin typeface="Calibri" panose="020F0502020204030204" pitchFamily="34" charset="0"/>
              </a:rPr>
              <a:t>Graphical Data Management</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400" b="0" i="0" u="none" strike="noStrike" cap="none" normalizeH="0" baseline="0" dirty="0" smtClean="0">
              <a:ln>
                <a:noFill/>
              </a:ln>
              <a:solidFill>
                <a:srgbClr val="000000"/>
              </a:solidFill>
              <a:effectLst/>
              <a:latin typeface="Calibri" panose="020F0502020204030204" pitchFamily="34" charset="0"/>
            </a:endParaRPr>
          </a:p>
        </p:txBody>
      </p:sp>
      <p:sp>
        <p:nvSpPr>
          <p:cNvPr id="6" name="Rounded Rectangle 5"/>
          <p:cNvSpPr/>
          <p:nvPr/>
        </p:nvSpPr>
        <p:spPr bwMode="auto">
          <a:xfrm>
            <a:off x="1016890" y="2315325"/>
            <a:ext cx="3231260" cy="2232752"/>
          </a:xfrm>
          <a:prstGeom prst="roundRect">
            <a:avLst/>
          </a:prstGeom>
          <a:solidFill>
            <a:schemeClr val="tx2">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b="1" i="0" u="none" strike="noStrike" cap="none" normalizeH="0" baseline="0" dirty="0" smtClean="0">
                <a:ln>
                  <a:noFill/>
                </a:ln>
                <a:solidFill>
                  <a:schemeClr val="bg1"/>
                </a:solidFill>
                <a:effectLst/>
                <a:latin typeface="Calibri" panose="020F0502020204030204" pitchFamily="34" charset="0"/>
              </a:rPr>
              <a:t>Connect</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lang="en-US" sz="1400" b="1" dirty="0">
              <a:latin typeface="Calibri" panose="020F0502020204030204" pitchFamily="34" charset="0"/>
            </a:endParaRP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lang="en-US" sz="1400" dirty="0" smtClean="0">
                <a:latin typeface="Calibri" panose="020F0502020204030204" pitchFamily="34" charset="0"/>
              </a:rPr>
              <a:t>Device connectivity</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lang="en-US" sz="1400" dirty="0" smtClean="0">
                <a:latin typeface="Calibri" panose="020F0502020204030204" pitchFamily="34" charset="0"/>
              </a:rPr>
              <a:t>Device management</a:t>
            </a:r>
          </a:p>
          <a:p>
            <a:pPr algn="r"/>
            <a:r>
              <a:rPr lang="en-US" sz="1400" dirty="0" smtClean="0">
                <a:latin typeface="Calibri" panose="020F0502020204030204" pitchFamily="34" charset="0"/>
              </a:rPr>
              <a:t>Device </a:t>
            </a:r>
            <a:r>
              <a:rPr lang="en-US" sz="1400" dirty="0" smtClean="0">
                <a:latin typeface="Calibri" panose="020F0502020204030204" pitchFamily="34" charset="0"/>
              </a:rPr>
              <a:t>metadata repository</a:t>
            </a:r>
          </a:p>
          <a:p>
            <a:pPr algn="r"/>
            <a:r>
              <a:rPr lang="en-US" sz="1400" dirty="0" smtClean="0">
                <a:latin typeface="Calibri" panose="020F0502020204030204" pitchFamily="34" charset="0"/>
              </a:rPr>
              <a:t>User management services </a:t>
            </a:r>
          </a:p>
        </p:txBody>
      </p:sp>
    </p:spTree>
    <p:extLst>
      <p:ext uri="{BB962C8B-B14F-4D97-AF65-F5344CB8AC3E}">
        <p14:creationId xmlns:p14="http://schemas.microsoft.com/office/powerpoint/2010/main" val="233014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6108" y="278147"/>
            <a:ext cx="8771867" cy="508110"/>
          </a:xfrm>
        </p:spPr>
        <p:txBody>
          <a:bodyPr/>
          <a:lstStyle/>
          <a:p>
            <a:r>
              <a:rPr lang="en-US" sz="3200" dirty="0" smtClean="0"/>
              <a:t>Device Management</a:t>
            </a:r>
            <a:endParaRPr lang="en-IN" sz="3200" dirty="0"/>
          </a:p>
        </p:txBody>
      </p:sp>
      <p:sp>
        <p:nvSpPr>
          <p:cNvPr id="4" name="Content Placeholder 3"/>
          <p:cNvSpPr>
            <a:spLocks noGrp="1"/>
          </p:cNvSpPr>
          <p:nvPr>
            <p:ph idx="1"/>
          </p:nvPr>
        </p:nvSpPr>
        <p:spPr>
          <a:xfrm>
            <a:off x="762005" y="1318650"/>
            <a:ext cx="7464425" cy="3573984"/>
          </a:xfrm>
        </p:spPr>
        <p:txBody>
          <a:bodyPr/>
          <a:lstStyle/>
          <a:p>
            <a:pPr>
              <a:buFont typeface="Wingdings" pitchFamily="2" charset="2"/>
              <a:buChar char="ü"/>
            </a:pPr>
            <a:r>
              <a:rPr lang="en-US" dirty="0" smtClean="0"/>
              <a:t>Support for managed devices</a:t>
            </a:r>
          </a:p>
          <a:p>
            <a:pPr>
              <a:buFont typeface="Wingdings" pitchFamily="2" charset="2"/>
              <a:buChar char="ü"/>
            </a:pPr>
            <a:r>
              <a:rPr lang="en-US" dirty="0" smtClean="0"/>
              <a:t>Set of contracts that the device implements the IoTF DM protocol</a:t>
            </a:r>
          </a:p>
          <a:p>
            <a:pPr>
              <a:buFont typeface="Wingdings" pitchFamily="2" charset="2"/>
              <a:buChar char="ü"/>
            </a:pPr>
            <a:r>
              <a:rPr lang="en-US" dirty="0" smtClean="0"/>
              <a:t>Location, metadata, device information, firmware version</a:t>
            </a:r>
          </a:p>
          <a:p>
            <a:pPr>
              <a:buFont typeface="Wingdings" pitchFamily="2" charset="2"/>
              <a:buChar char="ü"/>
            </a:pPr>
            <a:r>
              <a:rPr lang="en-US" dirty="0" smtClean="0"/>
              <a:t>Support for error codes, Diagnostic logs </a:t>
            </a:r>
          </a:p>
          <a:p>
            <a:pPr>
              <a:buFont typeface="Wingdings" pitchFamily="2" charset="2"/>
              <a:buChar char="ü"/>
            </a:pPr>
            <a:r>
              <a:rPr lang="en-US" dirty="0" smtClean="0"/>
              <a:t>Supports actions</a:t>
            </a:r>
          </a:p>
          <a:p>
            <a:pPr lvl="1">
              <a:buFont typeface="Wingdings" pitchFamily="2" charset="2"/>
              <a:buChar char="ü"/>
            </a:pPr>
            <a:r>
              <a:rPr lang="en-US" dirty="0" smtClean="0"/>
              <a:t>Reboot</a:t>
            </a:r>
          </a:p>
          <a:p>
            <a:pPr lvl="1">
              <a:buFont typeface="Wingdings" pitchFamily="2" charset="2"/>
              <a:buChar char="ü"/>
            </a:pPr>
            <a:r>
              <a:rPr lang="en-US" dirty="0" smtClean="0"/>
              <a:t>Factory Reset</a:t>
            </a:r>
          </a:p>
          <a:p>
            <a:pPr lvl="1">
              <a:buFont typeface="Wingdings" pitchFamily="2" charset="2"/>
              <a:buChar char="ü"/>
            </a:pPr>
            <a:r>
              <a:rPr lang="en-US" dirty="0" smtClean="0"/>
              <a:t>Firmware Update</a:t>
            </a:r>
          </a:p>
          <a:p>
            <a:pPr lvl="1">
              <a:buFont typeface="Wingdings" pitchFamily="2" charset="2"/>
              <a:buChar char="ü"/>
            </a:pPr>
            <a:endParaRPr lang="en-US" dirty="0" smtClean="0"/>
          </a:p>
          <a:p>
            <a:pPr>
              <a:buFont typeface="Wingdings" pitchFamily="2" charset="2"/>
              <a:buChar char="ü"/>
            </a:pPr>
            <a:endParaRPr lang="en-IN" dirty="0"/>
          </a:p>
        </p:txBody>
      </p:sp>
    </p:spTree>
    <p:extLst>
      <p:ext uri="{BB962C8B-B14F-4D97-AF65-F5344CB8AC3E}">
        <p14:creationId xmlns:p14="http://schemas.microsoft.com/office/powerpoint/2010/main" val="87984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57508" y="1411088"/>
            <a:ext cx="8084698" cy="3729183"/>
          </a:xfrm>
          <a:prstGeom prst="roundRect">
            <a:avLst/>
          </a:prstGeom>
          <a:solidFill>
            <a:schemeClr val="tx2"/>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1800" b="1" i="0" u="none" strike="noStrike" cap="none" normalizeH="0" baseline="0" dirty="0" smtClean="0">
                <a:ln>
                  <a:noFill/>
                </a:ln>
                <a:solidFill>
                  <a:schemeClr val="bg1"/>
                </a:solidFill>
                <a:effectLst/>
                <a:latin typeface="Calibri" panose="020F0502020204030204" pitchFamily="34" charset="0"/>
              </a:rPr>
              <a:t>IBM IoT Foundation</a:t>
            </a:r>
          </a:p>
        </p:txBody>
      </p:sp>
      <p:sp>
        <p:nvSpPr>
          <p:cNvPr id="4" name="Title 1"/>
          <p:cNvSpPr>
            <a:spLocks noGrp="1"/>
          </p:cNvSpPr>
          <p:nvPr>
            <p:ph type="title"/>
          </p:nvPr>
        </p:nvSpPr>
        <p:spPr>
          <a:xfrm>
            <a:off x="194411" y="261417"/>
            <a:ext cx="7604906" cy="4136796"/>
          </a:xfrm>
        </p:spPr>
        <p:txBody>
          <a:bodyPr/>
          <a:lstStyle/>
          <a:p>
            <a:r>
              <a:rPr lang="en-GB" sz="2400" dirty="0" smtClean="0"/>
              <a:t>IBM </a:t>
            </a:r>
            <a:r>
              <a:rPr lang="en-GB" sz="2400" dirty="0" err="1" smtClean="0"/>
              <a:t>IoT</a:t>
            </a:r>
            <a:r>
              <a:rPr lang="en-GB" sz="2400" dirty="0" smtClean="0"/>
              <a:t> Foundation Analytics</a:t>
            </a:r>
            <a:br>
              <a:rPr lang="en-GB" sz="2400" dirty="0" smtClean="0"/>
            </a:br>
            <a:r>
              <a:rPr lang="en-GB" sz="1800" i="1" dirty="0" smtClean="0"/>
              <a:t>Contextually </a:t>
            </a:r>
            <a:r>
              <a:rPr lang="en-GB" sz="1800" i="1" dirty="0"/>
              <a:t>link </a:t>
            </a:r>
            <a:r>
              <a:rPr lang="en-GB" sz="1800" i="1" dirty="0" err="1"/>
              <a:t>IoT</a:t>
            </a:r>
            <a:r>
              <a:rPr lang="en-GB" sz="1800" i="1" dirty="0"/>
              <a:t> data with systems of record and other rich data sources to gain insight, take appropriate automated actions and resolve issues</a:t>
            </a:r>
            <a:r>
              <a:rPr lang="en-GB" sz="2400" dirty="0" smtClean="0"/>
              <a:t/>
            </a:r>
            <a:br>
              <a:rPr lang="en-GB" sz="2400" dirty="0" smtClean="0"/>
            </a:br>
            <a:r>
              <a:rPr lang="en-GB" sz="2400" dirty="0"/>
              <a:t/>
            </a:r>
            <a:br>
              <a:rPr lang="en-GB" sz="2400" dirty="0"/>
            </a:br>
            <a:r>
              <a:rPr lang="en-GB" sz="2400" dirty="0" smtClean="0"/>
              <a:t/>
            </a:r>
            <a:br>
              <a:rPr lang="en-GB" sz="2400" dirty="0" smtClean="0"/>
            </a:br>
            <a:r>
              <a:rPr lang="en-GB" sz="2400" dirty="0"/>
              <a:t/>
            </a:r>
            <a:br>
              <a:rPr lang="en-GB" sz="2400" dirty="0"/>
            </a:br>
            <a:r>
              <a:rPr lang="en-GB" sz="2400" dirty="0" smtClean="0"/>
              <a:t/>
            </a:r>
            <a:br>
              <a:rPr lang="en-GB" sz="2400" dirty="0" smtClean="0"/>
            </a:br>
            <a:r>
              <a:rPr lang="en-GB" sz="2400" dirty="0"/>
              <a:t/>
            </a:r>
            <a:br>
              <a:rPr lang="en-GB" sz="2400" dirty="0"/>
            </a:br>
            <a:r>
              <a:rPr lang="en-GB" sz="2400" dirty="0" smtClean="0"/>
              <a:t/>
            </a:r>
            <a:br>
              <a:rPr lang="en-GB" sz="2400" dirty="0" smtClean="0"/>
            </a:br>
            <a:r>
              <a:rPr lang="en-GB" sz="2400" dirty="0"/>
              <a:t/>
            </a:r>
            <a:br>
              <a:rPr lang="en-GB" sz="2400" dirty="0"/>
            </a:br>
            <a:r>
              <a:rPr lang="en-GB" sz="2400" dirty="0" smtClean="0"/>
              <a:t/>
            </a:r>
            <a:br>
              <a:rPr lang="en-GB" sz="2400" dirty="0" smtClean="0"/>
            </a:br>
            <a:r>
              <a:rPr lang="en-GB" sz="2400" dirty="0"/>
              <a:t/>
            </a:r>
            <a:br>
              <a:rPr lang="en-GB" sz="2400" dirty="0"/>
            </a:br>
            <a:endParaRPr lang="en-GB" sz="1800" i="1" dirty="0"/>
          </a:p>
        </p:txBody>
      </p:sp>
      <p:sp>
        <p:nvSpPr>
          <p:cNvPr id="8" name="Rounded Rectangle 7"/>
          <p:cNvSpPr/>
          <p:nvPr/>
        </p:nvSpPr>
        <p:spPr bwMode="auto">
          <a:xfrm>
            <a:off x="700994" y="1960100"/>
            <a:ext cx="6635227" cy="2631158"/>
          </a:xfrm>
          <a:prstGeom prst="roundRect">
            <a:avLst/>
          </a:prstGeom>
          <a:solidFill>
            <a:schemeClr val="accent1"/>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1800" b="1" i="0" u="none" strike="noStrike" cap="none" normalizeH="0" baseline="0" dirty="0" smtClean="0">
                <a:ln>
                  <a:noFill/>
                </a:ln>
                <a:solidFill>
                  <a:schemeClr val="bg1"/>
                </a:solidFill>
                <a:effectLst/>
                <a:latin typeface="Calibri" panose="020F0502020204030204" pitchFamily="34" charset="0"/>
              </a:rPr>
              <a:t>Analytics</a:t>
            </a:r>
          </a:p>
        </p:txBody>
      </p:sp>
      <p:sp>
        <p:nvSpPr>
          <p:cNvPr id="9" name="Rounded Rectangle 8"/>
          <p:cNvSpPr/>
          <p:nvPr/>
        </p:nvSpPr>
        <p:spPr bwMode="auto">
          <a:xfrm>
            <a:off x="795073" y="2452965"/>
            <a:ext cx="6341451" cy="1919576"/>
          </a:xfrm>
          <a:prstGeom prst="roundRect">
            <a:avLst/>
          </a:prstGeom>
          <a:solidFill>
            <a:srgbClr val="D7DAB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1400" b="1" i="0" u="none" strike="noStrike" cap="none" normalizeH="0" baseline="0" dirty="0" smtClean="0">
                <a:ln>
                  <a:noFill/>
                </a:ln>
                <a:solidFill>
                  <a:srgbClr val="000000"/>
                </a:solidFill>
                <a:effectLst/>
                <a:latin typeface="Calibri" panose="020F0502020204030204" pitchFamily="34" charset="0"/>
              </a:rPr>
              <a:t>Predictive</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lang="en-US" sz="1200" dirty="0">
              <a:latin typeface="Calibri" panose="020F0502020204030204" pitchFamily="34" charset="0"/>
            </a:endParaRPr>
          </a:p>
          <a:p>
            <a:pPr algn="r"/>
            <a:r>
              <a:rPr lang="en-US" sz="1200" dirty="0">
                <a:latin typeface="Calibri" panose="020F0502020204030204" pitchFamily="34" charset="0"/>
              </a:rPr>
              <a:t>Trending</a:t>
            </a:r>
          </a:p>
          <a:p>
            <a:pPr algn="r"/>
            <a:r>
              <a:rPr lang="en-US" sz="1200" dirty="0">
                <a:latin typeface="Calibri" panose="020F0502020204030204" pitchFamily="34" charset="0"/>
              </a:rPr>
              <a:t>Forecasting</a:t>
            </a:r>
          </a:p>
          <a:p>
            <a:pPr algn="r"/>
            <a:r>
              <a:rPr lang="en-US" sz="1200" dirty="0">
                <a:latin typeface="Calibri" panose="020F0502020204030204" pitchFamily="34" charset="0"/>
              </a:rPr>
              <a:t>Optimization</a:t>
            </a:r>
          </a:p>
          <a:p>
            <a:pPr algn="r"/>
            <a:r>
              <a:rPr lang="en-US" sz="1200" dirty="0">
                <a:latin typeface="Calibri" panose="020F0502020204030204" pitchFamily="34" charset="0"/>
              </a:rPr>
              <a:t>Prescriptive</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400" b="0" i="0" u="none" strike="noStrike" cap="none" normalizeH="0" baseline="0" dirty="0" smtClean="0">
              <a:ln>
                <a:noFill/>
              </a:ln>
              <a:solidFill>
                <a:srgbClr val="000000"/>
              </a:solidFill>
              <a:effectLst/>
              <a:latin typeface="Calibri" panose="020F0502020204030204" pitchFamily="34" charset="0"/>
            </a:endParaRPr>
          </a:p>
        </p:txBody>
      </p:sp>
      <p:sp>
        <p:nvSpPr>
          <p:cNvPr id="10" name="Rounded Rectangle 9"/>
          <p:cNvSpPr/>
          <p:nvPr/>
        </p:nvSpPr>
        <p:spPr bwMode="auto">
          <a:xfrm>
            <a:off x="1002089" y="2592514"/>
            <a:ext cx="4744224" cy="1707062"/>
          </a:xfrm>
          <a:prstGeom prst="roundRect">
            <a:avLst/>
          </a:prstGeom>
          <a:solidFill>
            <a:srgbClr val="E99627"/>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1400" b="1" i="0" u="none" strike="noStrike" cap="none" normalizeH="0" baseline="0" dirty="0" smtClean="0">
                <a:ln>
                  <a:noFill/>
                </a:ln>
                <a:solidFill>
                  <a:srgbClr val="000000"/>
                </a:solidFill>
                <a:effectLst/>
                <a:latin typeface="Calibri" panose="020F0502020204030204" pitchFamily="34" charset="0"/>
              </a:rPr>
              <a:t>Cognitive</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lang="en-US" sz="1200" dirty="0">
              <a:latin typeface="Calibri" panose="020F0502020204030204" pitchFamily="34" charset="0"/>
            </a:endParaRPr>
          </a:p>
          <a:p>
            <a:pPr algn="r"/>
            <a:r>
              <a:rPr lang="en-US" sz="1200" dirty="0">
                <a:latin typeface="Calibri" panose="020F0502020204030204" pitchFamily="34" charset="0"/>
              </a:rPr>
              <a:t>Machine learning</a:t>
            </a:r>
          </a:p>
          <a:p>
            <a:pPr algn="r"/>
            <a:r>
              <a:rPr lang="en-US" sz="1200" dirty="0">
                <a:latin typeface="Calibri" panose="020F0502020204030204" pitchFamily="34" charset="0"/>
              </a:rPr>
              <a:t>Correlation &amp; pattern discovery</a:t>
            </a:r>
          </a:p>
          <a:p>
            <a:pPr algn="r"/>
            <a:r>
              <a:rPr lang="en-US" sz="1200" dirty="0">
                <a:latin typeface="Calibri" panose="020F0502020204030204" pitchFamily="34" charset="0"/>
              </a:rPr>
              <a:t>Advanced visualization tools</a:t>
            </a: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200" b="0" i="0" u="none" strike="noStrike" cap="none" normalizeH="0" baseline="0" dirty="0" smtClean="0">
              <a:ln>
                <a:noFill/>
              </a:ln>
              <a:solidFill>
                <a:srgbClr val="000000"/>
              </a:solidFill>
              <a:effectLst/>
              <a:latin typeface="Calibri" panose="020F0502020204030204" pitchFamily="34" charset="0"/>
            </a:endParaRPr>
          </a:p>
        </p:txBody>
      </p:sp>
      <p:sp>
        <p:nvSpPr>
          <p:cNvPr id="11" name="Rounded Rectangle 10"/>
          <p:cNvSpPr/>
          <p:nvPr/>
        </p:nvSpPr>
        <p:spPr bwMode="auto">
          <a:xfrm>
            <a:off x="1350875" y="2707520"/>
            <a:ext cx="2023326" cy="1477050"/>
          </a:xfrm>
          <a:prstGeom prst="roundRect">
            <a:avLst/>
          </a:prstGeom>
          <a:solidFill>
            <a:srgbClr val="D7DAB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1400" b="1" i="0" u="none" strike="noStrike" cap="none" normalizeH="0" baseline="0" dirty="0" smtClean="0">
                <a:ln>
                  <a:noFill/>
                </a:ln>
                <a:solidFill>
                  <a:srgbClr val="000000"/>
                </a:solidFill>
                <a:effectLst/>
                <a:latin typeface="Calibri" panose="020F0502020204030204" pitchFamily="34" charset="0"/>
              </a:rPr>
              <a:t>Real-Time</a:t>
            </a:r>
            <a:endParaRPr lang="en-US" sz="1400" b="1" dirty="0" smtClean="0">
              <a:latin typeface="Calibri" panose="020F0502020204030204" pitchFamily="34" charset="0"/>
            </a:endParaRPr>
          </a:p>
          <a:p>
            <a:pPr marL="0" marR="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200" b="0" i="0" u="none" strike="noStrike" cap="none" normalizeH="0" baseline="0" dirty="0" smtClean="0">
              <a:ln>
                <a:noFill/>
              </a:ln>
              <a:solidFill>
                <a:srgbClr val="000000"/>
              </a:solidFill>
              <a:effectLst/>
              <a:latin typeface="Calibri" panose="020F0502020204030204" pitchFamily="34" charset="0"/>
            </a:endParaRPr>
          </a:p>
          <a:p>
            <a:pPr marR="0" algn="r" defTabSz="457200" rtl="0" eaLnBrk="1" fontAlgn="base" latinLnBrk="0" hangingPunct="1">
              <a:lnSpc>
                <a:spcPct val="100000"/>
              </a:lnSpc>
              <a:spcBef>
                <a:spcPct val="0"/>
              </a:spcBef>
              <a:spcAft>
                <a:spcPct val="0"/>
              </a:spcAft>
              <a:buClr>
                <a:srgbClr val="000000"/>
              </a:buClr>
              <a:buSzPct val="100000"/>
              <a:tabLst/>
            </a:pPr>
            <a:r>
              <a:rPr kumimoji="0" lang="en-US" sz="1200" b="0" i="0" u="none" strike="noStrike" cap="none" normalizeH="0" baseline="0" dirty="0" smtClean="0">
                <a:ln>
                  <a:noFill/>
                </a:ln>
                <a:solidFill>
                  <a:srgbClr val="000000"/>
                </a:solidFill>
                <a:effectLst/>
                <a:latin typeface="Calibri" panose="020F0502020204030204" pitchFamily="34" charset="0"/>
              </a:rPr>
              <a:t>Data augmentation</a:t>
            </a:r>
          </a:p>
          <a:p>
            <a:pPr marR="0" algn="r" defTabSz="457200" rtl="0" eaLnBrk="1" fontAlgn="base" latinLnBrk="0" hangingPunct="1">
              <a:lnSpc>
                <a:spcPct val="100000"/>
              </a:lnSpc>
              <a:spcBef>
                <a:spcPct val="0"/>
              </a:spcBef>
              <a:spcAft>
                <a:spcPct val="0"/>
              </a:spcAft>
              <a:buClr>
                <a:srgbClr val="000000"/>
              </a:buClr>
              <a:buSzPct val="100000"/>
              <a:tabLst/>
            </a:pPr>
            <a:r>
              <a:rPr lang="en-US" sz="1200" dirty="0" smtClean="0">
                <a:latin typeface="Calibri" panose="020F0502020204030204" pitchFamily="34" charset="0"/>
              </a:rPr>
              <a:t>Rules processing</a:t>
            </a:r>
          </a:p>
          <a:p>
            <a:pPr marR="0" algn="r" defTabSz="457200" rtl="0" eaLnBrk="1" fontAlgn="base" latinLnBrk="0" hangingPunct="1">
              <a:lnSpc>
                <a:spcPct val="100000"/>
              </a:lnSpc>
              <a:spcBef>
                <a:spcPct val="0"/>
              </a:spcBef>
              <a:spcAft>
                <a:spcPct val="0"/>
              </a:spcAft>
              <a:buClr>
                <a:srgbClr val="000000"/>
              </a:buClr>
              <a:buSzPct val="100000"/>
              <a:tabLst/>
            </a:pPr>
            <a:r>
              <a:rPr kumimoji="0" lang="en-US" sz="1200" b="0" i="0" u="none" strike="noStrike" cap="none" normalizeH="0" baseline="0" dirty="0" smtClean="0">
                <a:ln>
                  <a:noFill/>
                </a:ln>
                <a:solidFill>
                  <a:srgbClr val="000000"/>
                </a:solidFill>
                <a:effectLst/>
                <a:latin typeface="Calibri" panose="020F0502020204030204" pitchFamily="34" charset="0"/>
              </a:rPr>
              <a:t>Dashboards &amp; visualization</a:t>
            </a:r>
          </a:p>
          <a:p>
            <a:pPr marR="0" algn="r" defTabSz="457200" rtl="0" eaLnBrk="1" fontAlgn="base" latinLnBrk="0" hangingPunct="1">
              <a:lnSpc>
                <a:spcPct val="100000"/>
              </a:lnSpc>
              <a:spcBef>
                <a:spcPct val="0"/>
              </a:spcBef>
              <a:spcAft>
                <a:spcPct val="0"/>
              </a:spcAft>
              <a:buClr>
                <a:srgbClr val="000000"/>
              </a:buClr>
              <a:buSzPct val="100000"/>
              <a:tabLst/>
            </a:pPr>
            <a:r>
              <a:rPr lang="en-US" sz="1200" dirty="0" smtClean="0">
                <a:latin typeface="Calibri" panose="020F0502020204030204" pitchFamily="34" charset="0"/>
              </a:rPr>
              <a:t>Action engine</a:t>
            </a:r>
            <a:endParaRPr kumimoji="0" lang="en-US" sz="1100" b="0" i="0" u="none" strike="noStrike" cap="none" normalizeH="0" baseline="0" dirty="0" smtClean="0">
              <a:ln>
                <a:noFill/>
              </a:ln>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566504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4733" y="249188"/>
            <a:ext cx="7483513" cy="739775"/>
          </a:xfrm>
          <a:prstGeom prst="rect">
            <a:avLst/>
          </a:prstGeom>
        </p:spPr>
        <p:txBody>
          <a:bodyPr vert="horz" lIns="91440" tIns="45720" rIns="91440" bIns="45720" rtlCol="0" anchor="t">
            <a:noAutofit/>
          </a:bodyPr>
          <a:lstStyle>
            <a:lvl1pPr algn="l" defTabSz="457200" rtl="0" eaLnBrk="1" latinLnBrk="0" hangingPunct="1">
              <a:spcBef>
                <a:spcPct val="0"/>
              </a:spcBef>
              <a:buNone/>
              <a:defRPr sz="2000" kern="1200">
                <a:solidFill>
                  <a:srgbClr val="12A7F5"/>
                </a:solidFill>
                <a:latin typeface="Helvetica Neue"/>
                <a:ea typeface="+mj-ea"/>
                <a:cs typeface="Helvetica Neue"/>
              </a:defRPr>
            </a:lvl1pPr>
          </a:lstStyle>
          <a:p>
            <a:r>
              <a:rPr lang="en-GB" sz="2400" dirty="0" smtClean="0">
                <a:solidFill>
                  <a:srgbClr val="339C96"/>
                </a:solidFill>
                <a:latin typeface="HelvNeue for IBM"/>
              </a:rPr>
              <a:t>IBM </a:t>
            </a:r>
            <a:r>
              <a:rPr lang="en-GB" sz="2400" dirty="0" err="1" smtClean="0">
                <a:solidFill>
                  <a:srgbClr val="339C96"/>
                </a:solidFill>
                <a:latin typeface="HelvNeue for IBM"/>
              </a:rPr>
              <a:t>IoT</a:t>
            </a:r>
            <a:r>
              <a:rPr lang="en-GB" sz="2400" dirty="0" smtClean="0">
                <a:solidFill>
                  <a:srgbClr val="339C96"/>
                </a:solidFill>
                <a:latin typeface="HelvNeue for IBM"/>
              </a:rPr>
              <a:t> Foundation Risk Management – </a:t>
            </a:r>
          </a:p>
          <a:p>
            <a:r>
              <a:rPr lang="en-GB" sz="2400" dirty="0" smtClean="0">
                <a:solidFill>
                  <a:srgbClr val="339C96"/>
                </a:solidFill>
                <a:latin typeface="HelvNeue for IBM"/>
              </a:rPr>
              <a:t>Protect, Detect, Correct </a:t>
            </a:r>
            <a:endParaRPr lang="en-GB" sz="2400" dirty="0">
              <a:solidFill>
                <a:srgbClr val="339C96"/>
              </a:solidFill>
              <a:latin typeface="HelvNeue for IBM"/>
            </a:endParaRPr>
          </a:p>
        </p:txBody>
      </p:sp>
      <p:sp>
        <p:nvSpPr>
          <p:cNvPr id="12" name="Rounded Rectangle 11"/>
          <p:cNvSpPr/>
          <p:nvPr/>
        </p:nvSpPr>
        <p:spPr bwMode="auto">
          <a:xfrm>
            <a:off x="745414" y="1415761"/>
            <a:ext cx="7239000" cy="3519795"/>
          </a:xfrm>
          <a:prstGeom prst="roundRect">
            <a:avLst/>
          </a:prstGeom>
          <a:solidFill>
            <a:schemeClr val="tx2"/>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r>
              <a:rPr kumimoji="0" lang="en-US" sz="1800" b="1" i="0" u="none" strike="noStrike" cap="none" normalizeH="0" baseline="0" dirty="0" smtClean="0">
                <a:ln>
                  <a:noFill/>
                </a:ln>
                <a:solidFill>
                  <a:schemeClr val="bg1"/>
                </a:solidFill>
                <a:effectLst/>
                <a:latin typeface="Calibri" panose="020F0502020204030204" pitchFamily="34" charset="0"/>
              </a:rPr>
              <a:t>IBM </a:t>
            </a:r>
            <a:r>
              <a:rPr kumimoji="0" lang="en-US" sz="1800" b="1" i="0" u="none" strike="noStrike" cap="none" normalizeH="0" baseline="0" dirty="0" err="1" smtClean="0">
                <a:ln>
                  <a:noFill/>
                </a:ln>
                <a:solidFill>
                  <a:schemeClr val="bg1"/>
                </a:solidFill>
                <a:effectLst/>
                <a:latin typeface="Calibri" panose="020F0502020204030204" pitchFamily="34" charset="0"/>
              </a:rPr>
              <a:t>IoT</a:t>
            </a:r>
            <a:r>
              <a:rPr kumimoji="0" lang="en-US" sz="1800" b="1" i="0" u="none" strike="noStrike" cap="none" normalizeH="0" baseline="0" dirty="0" smtClean="0">
                <a:ln>
                  <a:noFill/>
                </a:ln>
                <a:solidFill>
                  <a:schemeClr val="bg1"/>
                </a:solidFill>
                <a:effectLst/>
                <a:latin typeface="Calibri" panose="020F0502020204030204" pitchFamily="34" charset="0"/>
              </a:rPr>
              <a:t> Foundation</a:t>
            </a:r>
          </a:p>
        </p:txBody>
      </p:sp>
      <p:sp>
        <p:nvSpPr>
          <p:cNvPr id="14" name="Rounded Rectangle 13"/>
          <p:cNvSpPr/>
          <p:nvPr/>
        </p:nvSpPr>
        <p:spPr bwMode="auto">
          <a:xfrm>
            <a:off x="3079532" y="2012764"/>
            <a:ext cx="4731108" cy="2616386"/>
          </a:xfrm>
          <a:prstGeom prst="roundRect">
            <a:avLst/>
          </a:prstGeom>
          <a:solidFill>
            <a:srgbClr val="33918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kern="1200">
                <a:solidFill>
                  <a:srgbClr val="000000"/>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rgbClr val="000000"/>
                </a:solidFill>
                <a:latin typeface="Arial" panose="020B0604020202020204" pitchFamily="34" charset="0"/>
                <a:ea typeface="MS Gothic" panose="020B0609070205080204" pitchFamily="49" charset="-128"/>
                <a:cs typeface="+mn-cs"/>
              </a:defRPr>
            </a:lvl9pPr>
          </a:lstStyle>
          <a:p>
            <a:pPr algn="r"/>
            <a:r>
              <a:rPr lang="en-US" b="1" dirty="0">
                <a:solidFill>
                  <a:schemeClr val="bg1"/>
                </a:solidFill>
                <a:latin typeface="Calibri" panose="020F0502020204030204" pitchFamily="34" charset="0"/>
              </a:rPr>
              <a:t>Risk Management</a:t>
            </a:r>
            <a:endParaRPr kumimoji="0" lang="en-US" sz="1600" b="0" i="0" u="none" strike="noStrike" cap="none" normalizeH="0" baseline="0" dirty="0" smtClean="0">
              <a:ln>
                <a:noFill/>
              </a:ln>
              <a:solidFill>
                <a:srgbClr val="000000"/>
              </a:solidFill>
              <a:effectLst/>
              <a:latin typeface="Calibri" panose="020F0502020204030204" pitchFamily="34" charset="0"/>
            </a:endParaRPr>
          </a:p>
        </p:txBody>
      </p:sp>
      <p:sp>
        <p:nvSpPr>
          <p:cNvPr id="16" name="TextBox 15"/>
          <p:cNvSpPr txBox="1"/>
          <p:nvPr/>
        </p:nvSpPr>
        <p:spPr>
          <a:xfrm>
            <a:off x="251974" y="2389842"/>
            <a:ext cx="6998121" cy="2154436"/>
          </a:xfrm>
          <a:prstGeom prst="rect">
            <a:avLst/>
          </a:prstGeom>
          <a:noFill/>
        </p:spPr>
        <p:txBody>
          <a:bodyPr wrap="square" rtlCol="0">
            <a:spAutoFit/>
          </a:bodyPr>
          <a:lstStyle/>
          <a:p>
            <a:pPr lvl="8"/>
            <a:r>
              <a:rPr lang="en-US" sz="1400" b="1" dirty="0" smtClean="0">
                <a:solidFill>
                  <a:srgbClr val="000000"/>
                </a:solidFill>
                <a:latin typeface="Calibri" panose="020F0502020204030204" pitchFamily="34" charset="0"/>
              </a:rPr>
              <a:t>Proactive Protection</a:t>
            </a:r>
          </a:p>
          <a:p>
            <a:pPr marL="3829050" lvl="8" indent="-171450">
              <a:buFont typeface="Arial" panose="020B0604020202020204" pitchFamily="34" charset="0"/>
              <a:buChar char="•"/>
            </a:pPr>
            <a:r>
              <a:rPr lang="en-GB" sz="1200" dirty="0">
                <a:solidFill>
                  <a:srgbClr val="000000"/>
                </a:solidFill>
                <a:latin typeface="Calibri" panose="020F0502020204030204" pitchFamily="34" charset="0"/>
              </a:rPr>
              <a:t>Server-side anomaly detection and response triggering</a:t>
            </a:r>
          </a:p>
          <a:p>
            <a:pPr marL="3829050" lvl="8" indent="-171450">
              <a:buFont typeface="Arial" panose="020B0604020202020204" pitchFamily="34" charset="0"/>
              <a:buChar char="•"/>
            </a:pPr>
            <a:r>
              <a:rPr lang="en-GB" sz="1200" dirty="0">
                <a:solidFill>
                  <a:srgbClr val="000000"/>
                </a:solidFill>
                <a:latin typeface="Calibri" panose="020F0502020204030204" pitchFamily="34" charset="0"/>
              </a:rPr>
              <a:t>More advanced auditing, logging and reporting</a:t>
            </a:r>
          </a:p>
          <a:p>
            <a:pPr marL="3829050" lvl="8" indent="-171450">
              <a:buFont typeface="Arial" panose="020B0604020202020204" pitchFamily="34" charset="0"/>
              <a:buChar char="•"/>
            </a:pPr>
            <a:r>
              <a:rPr lang="en-GB" sz="1200" dirty="0">
                <a:solidFill>
                  <a:srgbClr val="000000"/>
                </a:solidFill>
                <a:latin typeface="Calibri" panose="020F0502020204030204" pitchFamily="34" charset="0"/>
              </a:rPr>
              <a:t>Data segregation and encryption</a:t>
            </a:r>
          </a:p>
          <a:p>
            <a:pPr marL="3829050" lvl="8" indent="-171450">
              <a:buFont typeface="Arial" panose="020B0604020202020204" pitchFamily="34" charset="0"/>
              <a:buChar char="•"/>
            </a:pPr>
            <a:r>
              <a:rPr lang="en-GB" sz="1200" dirty="0">
                <a:solidFill>
                  <a:srgbClr val="000000"/>
                </a:solidFill>
                <a:latin typeface="Calibri" panose="020F0502020204030204" pitchFamily="34" charset="0"/>
              </a:rPr>
              <a:t>Dedicated security dashboard</a:t>
            </a:r>
          </a:p>
          <a:p>
            <a:pPr marL="3829050" lvl="8" indent="-171450">
              <a:buFont typeface="Arial" panose="020B0604020202020204" pitchFamily="34" charset="0"/>
              <a:buChar char="•"/>
            </a:pPr>
            <a:r>
              <a:rPr lang="en-GB" sz="1200" dirty="0">
                <a:solidFill>
                  <a:srgbClr val="000000"/>
                </a:solidFill>
                <a:latin typeface="Calibri" panose="020F0502020204030204" pitchFamily="34" charset="0"/>
              </a:rPr>
              <a:t>Device-side secure firmware update agents and additional device-side security code</a:t>
            </a:r>
          </a:p>
          <a:p>
            <a:pPr marL="3829050" lvl="8" indent="-171450">
              <a:buFont typeface="Arial" panose="020B0604020202020204" pitchFamily="34" charset="0"/>
              <a:buChar char="•"/>
            </a:pPr>
            <a:r>
              <a:rPr lang="en-GB" sz="1200" dirty="0">
                <a:solidFill>
                  <a:srgbClr val="000000"/>
                </a:solidFill>
                <a:latin typeface="Calibri" panose="020F0502020204030204" pitchFamily="34" charset="0"/>
              </a:rPr>
              <a:t>Automated security rules checking </a:t>
            </a:r>
            <a:endParaRPr lang="en-GB" sz="1200" dirty="0" smtClean="0">
              <a:solidFill>
                <a:srgbClr val="000000"/>
              </a:solidFill>
              <a:latin typeface="Calibri" panose="020F0502020204030204" pitchFamily="34" charset="0"/>
            </a:endParaRPr>
          </a:p>
          <a:p>
            <a:pPr marL="3829050" lvl="8" indent="-171450">
              <a:buFont typeface="Arial" panose="020B0604020202020204" pitchFamily="34" charset="0"/>
              <a:buChar char="•"/>
            </a:pPr>
            <a:r>
              <a:rPr lang="en-GB" sz="1200" dirty="0" smtClean="0">
                <a:solidFill>
                  <a:srgbClr val="000000"/>
                </a:solidFill>
                <a:latin typeface="Calibri" panose="020F0502020204030204" pitchFamily="34" charset="0"/>
              </a:rPr>
              <a:t>Bespoke </a:t>
            </a:r>
            <a:r>
              <a:rPr lang="en-GB" sz="1200" dirty="0">
                <a:solidFill>
                  <a:srgbClr val="000000"/>
                </a:solidFill>
                <a:latin typeface="Calibri" panose="020F0502020204030204" pitchFamily="34" charset="0"/>
              </a:rPr>
              <a:t>security schemes (e.g. </a:t>
            </a:r>
            <a:r>
              <a:rPr lang="en-GB" sz="1200" dirty="0" smtClean="0">
                <a:solidFill>
                  <a:srgbClr val="000000"/>
                </a:solidFill>
                <a:latin typeface="Calibri" panose="020F0502020204030204" pitchFamily="34" charset="0"/>
              </a:rPr>
              <a:t>X.509 </a:t>
            </a:r>
            <a:r>
              <a:rPr lang="en-GB" sz="1200" dirty="0">
                <a:solidFill>
                  <a:srgbClr val="000000"/>
                </a:solidFill>
                <a:latin typeface="Calibri" panose="020F0502020204030204" pitchFamily="34" charset="0"/>
              </a:rPr>
              <a:t>certificates</a:t>
            </a:r>
            <a:endParaRPr lang="en-US" dirty="0"/>
          </a:p>
        </p:txBody>
      </p:sp>
    </p:spTree>
    <p:extLst>
      <p:ext uri="{BB962C8B-B14F-4D97-AF65-F5344CB8AC3E}">
        <p14:creationId xmlns:p14="http://schemas.microsoft.com/office/powerpoint/2010/main" val="294236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474" y="429247"/>
            <a:ext cx="7466924" cy="459892"/>
          </a:xfrm>
        </p:spPr>
        <p:txBody>
          <a:bodyPr>
            <a:noAutofit/>
          </a:bodyPr>
          <a:lstStyle/>
          <a:p>
            <a:r>
              <a:rPr lang="en-GB" sz="2400" dirty="0" smtClean="0">
                <a:solidFill>
                  <a:srgbClr val="339C96"/>
                </a:solidFill>
              </a:rPr>
              <a:t>Ecosystem &amp; partnership strategy extend </a:t>
            </a:r>
            <a:r>
              <a:rPr lang="en-GB" sz="2400" dirty="0" smtClean="0"/>
              <a:t>the IBM </a:t>
            </a:r>
            <a:r>
              <a:rPr lang="en-GB" sz="2400" dirty="0" err="1" smtClean="0"/>
              <a:t>IoT</a:t>
            </a:r>
            <a:r>
              <a:rPr lang="en-GB" sz="2400" dirty="0" smtClean="0"/>
              <a:t> platform</a:t>
            </a:r>
            <a:endParaRPr lang="en-GB" sz="2400" dirty="0">
              <a:solidFill>
                <a:srgbClr val="339C96"/>
              </a:solidFill>
            </a:endParaRPr>
          </a:p>
        </p:txBody>
      </p:sp>
      <p:sp>
        <p:nvSpPr>
          <p:cNvPr id="8" name="Text Placeholder 2"/>
          <p:cNvSpPr txBox="1">
            <a:spLocks/>
          </p:cNvSpPr>
          <p:nvPr/>
        </p:nvSpPr>
        <p:spPr bwMode="auto">
          <a:xfrm>
            <a:off x="225065" y="1065572"/>
            <a:ext cx="2305016" cy="169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121920" tIns="60960" rIns="121920" bIns="6096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charset="0"/>
              <a:buChar char="§"/>
              <a:defRPr sz="2000">
                <a:solidFill>
                  <a:schemeClr val="tx1"/>
                </a:solidFill>
                <a:latin typeface="+mn-lt"/>
                <a:ea typeface="MS PGothic" panose="020B0600070205080204" pitchFamily="34" charset="-128"/>
                <a:cs typeface="MS PGothic" charset="0"/>
              </a:defRPr>
            </a:lvl1pPr>
            <a:lvl2pPr marL="509588" indent="-163513" algn="l" rtl="0" eaLnBrk="0" fontAlgn="base" hangingPunct="0">
              <a:spcBef>
                <a:spcPct val="0"/>
              </a:spcBef>
              <a:spcAft>
                <a:spcPct val="0"/>
              </a:spcAft>
              <a:buClr>
                <a:schemeClr val="tx1"/>
              </a:buClr>
              <a:buFont typeface="Arial" charset="0"/>
              <a:buChar char="–"/>
              <a:defRPr>
                <a:solidFill>
                  <a:schemeClr val="tx1"/>
                </a:solidFill>
                <a:latin typeface="+mn-lt"/>
                <a:ea typeface="MS PGothic" panose="020B0600070205080204" pitchFamily="34" charset="-128"/>
                <a:cs typeface="MS PGothic" charset="0"/>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S PGothic" panose="020B0600070205080204" pitchFamily="34" charset="-128"/>
                <a:cs typeface="MS PGothic" charset="0"/>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panose="020B0600070205080204" pitchFamily="34" charset="-128"/>
                <a:cs typeface="MS PGothic" charset="0"/>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anose="020B0600070205080204" pitchFamily="34" charset="-128"/>
                <a:cs typeface="MS PGothic" charset="0"/>
              </a:defRPr>
            </a:lvl5pPr>
            <a:lvl6pPr marL="1997075" indent="-163513" algn="l" rtl="0" fontAlgn="base">
              <a:spcBef>
                <a:spcPct val="20000"/>
              </a:spcBef>
              <a:spcAft>
                <a:spcPct val="0"/>
              </a:spcAft>
              <a:buClr>
                <a:schemeClr val="bg1"/>
              </a:buClr>
              <a:buChar char="»"/>
              <a:defRPr sz="1600">
                <a:solidFill>
                  <a:schemeClr val="bg1"/>
                </a:solidFill>
                <a:latin typeface="+mn-lt"/>
                <a:ea typeface="+mn-ea"/>
              </a:defRPr>
            </a:lvl6pPr>
            <a:lvl7pPr marL="2454275" indent="-163513" algn="l" rtl="0" fontAlgn="base">
              <a:spcBef>
                <a:spcPct val="20000"/>
              </a:spcBef>
              <a:spcAft>
                <a:spcPct val="0"/>
              </a:spcAft>
              <a:buClr>
                <a:schemeClr val="bg1"/>
              </a:buClr>
              <a:buChar char="»"/>
              <a:defRPr sz="1600">
                <a:solidFill>
                  <a:schemeClr val="bg1"/>
                </a:solidFill>
                <a:latin typeface="+mn-lt"/>
                <a:ea typeface="+mn-ea"/>
              </a:defRPr>
            </a:lvl7pPr>
            <a:lvl8pPr marL="2911475" indent="-163513" algn="l" rtl="0" fontAlgn="base">
              <a:spcBef>
                <a:spcPct val="20000"/>
              </a:spcBef>
              <a:spcAft>
                <a:spcPct val="0"/>
              </a:spcAft>
              <a:buClr>
                <a:schemeClr val="bg1"/>
              </a:buClr>
              <a:buChar char="»"/>
              <a:defRPr sz="1600">
                <a:solidFill>
                  <a:schemeClr val="bg1"/>
                </a:solidFill>
                <a:latin typeface="+mn-lt"/>
                <a:ea typeface="+mn-ea"/>
              </a:defRPr>
            </a:lvl8pPr>
            <a:lvl9pPr marL="3368675" indent="-163513" algn="l" rtl="0" fontAlgn="base">
              <a:spcBef>
                <a:spcPct val="20000"/>
              </a:spcBef>
              <a:spcAft>
                <a:spcPct val="0"/>
              </a:spcAft>
              <a:buClr>
                <a:schemeClr val="bg1"/>
              </a:buClr>
              <a:buChar char="»"/>
              <a:defRPr sz="1600">
                <a:solidFill>
                  <a:schemeClr val="bg1"/>
                </a:solidFill>
                <a:latin typeface="+mn-lt"/>
                <a:ea typeface="+mn-ea"/>
              </a:defRPr>
            </a:lvl9pPr>
          </a:lstStyle>
          <a:p>
            <a:pPr marL="0" indent="0" defTabSz="609585">
              <a:buClr>
                <a:srgbClr val="000000"/>
              </a:buClr>
              <a:buFont typeface="Wingdings" charset="0"/>
              <a:buNone/>
            </a:pPr>
            <a:r>
              <a:rPr lang="en-US" sz="1400" dirty="0" smtClean="0">
                <a:solidFill>
                  <a:schemeClr val="bg1">
                    <a:lumMod val="65000"/>
                  </a:schemeClr>
                </a:solidFill>
                <a:latin typeface="Arial"/>
              </a:rPr>
              <a:t> </a:t>
            </a:r>
          </a:p>
          <a:p>
            <a:pPr marL="0" indent="0" defTabSz="609585">
              <a:buClr>
                <a:srgbClr val="000000"/>
              </a:buClr>
              <a:buFont typeface="Wingdings" charset="0"/>
              <a:buNone/>
            </a:pPr>
            <a:r>
              <a:rPr lang="en-US" sz="1400" b="1" dirty="0" smtClean="0">
                <a:solidFill>
                  <a:srgbClr val="000000"/>
                </a:solidFill>
                <a:latin typeface="Arial"/>
              </a:rPr>
              <a:t>Derive </a:t>
            </a:r>
            <a:r>
              <a:rPr lang="en-US" sz="1400" b="1" dirty="0" err="1" smtClean="0">
                <a:solidFill>
                  <a:srgbClr val="000000"/>
                </a:solidFill>
                <a:latin typeface="Arial"/>
              </a:rPr>
              <a:t>IoT</a:t>
            </a:r>
            <a:r>
              <a:rPr lang="en-US" sz="1400" b="1" dirty="0" smtClean="0">
                <a:solidFill>
                  <a:srgbClr val="000000"/>
                </a:solidFill>
                <a:latin typeface="Arial"/>
              </a:rPr>
              <a:t> value on the Cloud through strong industry partnerships and open ecosystem</a:t>
            </a:r>
          </a:p>
        </p:txBody>
      </p:sp>
      <p:pic>
        <p:nvPicPr>
          <p:cNvPr id="9"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64892" y="3276055"/>
            <a:ext cx="846405" cy="38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09448" y="3063354"/>
            <a:ext cx="675127" cy="496889"/>
          </a:xfrm>
          <a:prstGeom prst="rect">
            <a:avLst/>
          </a:prstGeom>
        </p:spPr>
      </p:pic>
      <p:pic>
        <p:nvPicPr>
          <p:cNvPr id="12" name="Picture 1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22763" y="4139605"/>
            <a:ext cx="1035613" cy="667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58137" y="3720455"/>
            <a:ext cx="1275534" cy="47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6"/>
          <a:srcRect/>
          <a:stretch>
            <a:fillRect/>
          </a:stretch>
        </p:blipFill>
        <p:spPr bwMode="auto">
          <a:xfrm>
            <a:off x="1311947" y="4309181"/>
            <a:ext cx="1117636" cy="49743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grpSp>
        <p:nvGrpSpPr>
          <p:cNvPr id="3" name="Group 2"/>
          <p:cNvGrpSpPr/>
          <p:nvPr/>
        </p:nvGrpSpPr>
        <p:grpSpPr>
          <a:xfrm>
            <a:off x="3159347" y="1975951"/>
            <a:ext cx="4842608" cy="2893013"/>
            <a:chOff x="2659558" y="1237107"/>
            <a:chExt cx="6341813" cy="4036873"/>
          </a:xfrm>
        </p:grpSpPr>
        <p:pic>
          <p:nvPicPr>
            <p:cNvPr id="13" name="Picture 1"/>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466644" y="1237107"/>
              <a:ext cx="3534727" cy="29033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2"/>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466644" y="2811679"/>
              <a:ext cx="3534727" cy="24623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659558" y="1237107"/>
              <a:ext cx="2806059" cy="895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8" name="Content Placeholder 2"/>
            <p:cNvSpPr txBox="1">
              <a:spLocks/>
            </p:cNvSpPr>
            <p:nvPr/>
          </p:nvSpPr>
          <p:spPr bwMode="auto">
            <a:xfrm>
              <a:off x="2728432" y="2343286"/>
              <a:ext cx="2738211" cy="203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711" tIns="42856" rIns="85711" bIns="42856"/>
            <a:lstStyle>
              <a:lvl1pPr marL="342900" indent="-342900" algn="l" defTabSz="319088" rtl="0" eaLnBrk="0" fontAlgn="base" hangingPunct="0">
                <a:lnSpc>
                  <a:spcPct val="150000"/>
                </a:lnSpc>
                <a:spcBef>
                  <a:spcPts val="538"/>
                </a:spcBef>
                <a:spcAft>
                  <a:spcPct val="0"/>
                </a:spcAft>
                <a:buFont typeface="Arial" panose="020B0604020202020204" pitchFamily="34" charset="0"/>
                <a:defRPr sz="1200" kern="1200">
                  <a:solidFill>
                    <a:srgbClr val="6D6F71"/>
                  </a:solidFill>
                  <a:latin typeface="HelvNeue for IBM Light"/>
                  <a:ea typeface="MS PGothic" pitchFamily="34" charset="-128"/>
                  <a:cs typeface="HelvNeue for IBM Light"/>
                </a:defRPr>
              </a:lvl1pPr>
              <a:lvl2pPr marL="285750" indent="-285750" algn="l" defTabSz="319088" rtl="0" eaLnBrk="0" fontAlgn="base" hangingPunct="0">
                <a:lnSpc>
                  <a:spcPct val="150000"/>
                </a:lnSpc>
                <a:spcBef>
                  <a:spcPts val="1075"/>
                </a:spcBef>
                <a:spcAft>
                  <a:spcPct val="0"/>
                </a:spcAft>
                <a:buClr>
                  <a:srgbClr val="4FFAFF"/>
                </a:buClr>
                <a:buFont typeface="Arial" panose="020B0604020202020204" pitchFamily="34" charset="0"/>
                <a:buChar char="•"/>
                <a:defRPr sz="1200" kern="1200">
                  <a:solidFill>
                    <a:srgbClr val="6D6F71"/>
                  </a:solidFill>
                  <a:latin typeface="HelvNeue for IBM Light"/>
                  <a:ea typeface="MS PGothic" pitchFamily="34" charset="-128"/>
                  <a:cs typeface="HelvNeue for IBM Light"/>
                </a:defRPr>
              </a:lvl2pPr>
              <a:lvl3pPr marL="1143000" indent="-228600" algn="l" defTabSz="319088" rtl="0" eaLnBrk="0" fontAlgn="base" hangingPunct="0">
                <a:lnSpc>
                  <a:spcPct val="150000"/>
                </a:lnSpc>
                <a:spcBef>
                  <a:spcPts val="900"/>
                </a:spcBef>
                <a:spcAft>
                  <a:spcPct val="0"/>
                </a:spcAft>
                <a:buClr>
                  <a:srgbClr val="4FFAFF"/>
                </a:buClr>
                <a:defRPr lang="en-US" sz="1200" kern="1200" dirty="0">
                  <a:solidFill>
                    <a:srgbClr val="6D6F71"/>
                  </a:solidFill>
                  <a:latin typeface="HelvNeue for IBM Light"/>
                  <a:ea typeface="MS PGothic" pitchFamily="34" charset="-128"/>
                  <a:cs typeface="HelvNeue for IBM Light"/>
                </a:defRPr>
              </a:lvl3pPr>
              <a:lvl4pPr marL="74613" indent="-74613" algn="l" defTabSz="319088" rtl="0" eaLnBrk="0" fontAlgn="base" hangingPunct="0">
                <a:lnSpc>
                  <a:spcPct val="150000"/>
                </a:lnSpc>
                <a:spcBef>
                  <a:spcPct val="20000"/>
                </a:spcBef>
                <a:spcAft>
                  <a:spcPct val="0"/>
                </a:spcAft>
                <a:buClr>
                  <a:srgbClr val="39B2E7"/>
                </a:buClr>
                <a:buSzPct val="125000"/>
                <a:buFont typeface="Arial" pitchFamily="34" charset="0"/>
                <a:buChar char="•"/>
                <a:defRPr sz="1200" kern="1200">
                  <a:solidFill>
                    <a:srgbClr val="6D6F71"/>
                  </a:solidFill>
                  <a:latin typeface="HelvNeue for IBM Light"/>
                  <a:ea typeface="HelvNeue for IBM" charset="0"/>
                  <a:cs typeface="HelvNeue for IBM Light"/>
                </a:defRPr>
              </a:lvl4pPr>
              <a:lvl5pPr marL="307975" indent="-144463" algn="l" defTabSz="319088" rtl="0" eaLnBrk="0" fontAlgn="base" hangingPunct="0">
                <a:lnSpc>
                  <a:spcPct val="150000"/>
                </a:lnSpc>
                <a:spcBef>
                  <a:spcPct val="20000"/>
                </a:spcBef>
                <a:spcAft>
                  <a:spcPct val="0"/>
                </a:spcAft>
                <a:buClr>
                  <a:srgbClr val="39B2E7"/>
                </a:buClr>
                <a:buFont typeface="Arial" panose="020B0604020202020204" pitchFamily="34" charset="0"/>
                <a:buChar char="–"/>
                <a:defRPr sz="1200" kern="1200">
                  <a:solidFill>
                    <a:srgbClr val="6D6F71"/>
                  </a:solidFill>
                  <a:latin typeface="HelvNeue for IBM Light"/>
                  <a:ea typeface="MS PGothic" pitchFamily="34" charset="-128"/>
                  <a:cs typeface="HelvNeue for IBM Light"/>
                </a:defRPr>
              </a:lvl5pPr>
              <a:lvl6pPr marL="1767808" indent="-160710" algn="l" defTabSz="321419" rtl="0" eaLnBrk="1" latinLnBrk="0" hangingPunct="1">
                <a:spcBef>
                  <a:spcPct val="20000"/>
                </a:spcBef>
                <a:buFont typeface="Arial"/>
                <a:buChar char="•"/>
                <a:defRPr sz="1400" kern="1200">
                  <a:solidFill>
                    <a:schemeClr val="tx1"/>
                  </a:solidFill>
                  <a:latin typeface="+mn-lt"/>
                  <a:ea typeface="+mn-ea"/>
                  <a:cs typeface="+mn-cs"/>
                </a:defRPr>
              </a:lvl6pPr>
              <a:lvl7pPr marL="2089229" indent="-160710" algn="l" defTabSz="321419" rtl="0" eaLnBrk="1" latinLnBrk="0" hangingPunct="1">
                <a:spcBef>
                  <a:spcPct val="20000"/>
                </a:spcBef>
                <a:buFont typeface="Arial"/>
                <a:buChar char="•"/>
                <a:defRPr sz="1400" kern="1200">
                  <a:solidFill>
                    <a:schemeClr val="tx1"/>
                  </a:solidFill>
                  <a:latin typeface="+mn-lt"/>
                  <a:ea typeface="+mn-ea"/>
                  <a:cs typeface="+mn-cs"/>
                </a:defRPr>
              </a:lvl7pPr>
              <a:lvl8pPr marL="2410648" indent="-160710" algn="l" defTabSz="321419" rtl="0" eaLnBrk="1" latinLnBrk="0" hangingPunct="1">
                <a:spcBef>
                  <a:spcPct val="20000"/>
                </a:spcBef>
                <a:buFont typeface="Arial"/>
                <a:buChar char="•"/>
                <a:defRPr sz="1400" kern="1200">
                  <a:solidFill>
                    <a:schemeClr val="tx1"/>
                  </a:solidFill>
                  <a:latin typeface="+mn-lt"/>
                  <a:ea typeface="+mn-ea"/>
                  <a:cs typeface="+mn-cs"/>
                </a:defRPr>
              </a:lvl8pPr>
              <a:lvl9pPr marL="2732068" indent="-160710" algn="l" defTabSz="321419" rtl="0" eaLnBrk="1" latinLnBrk="0" hangingPunct="1">
                <a:spcBef>
                  <a:spcPct val="20000"/>
                </a:spcBef>
                <a:buFont typeface="Arial"/>
                <a:buChar char="•"/>
                <a:defRPr sz="1400" kern="1200">
                  <a:solidFill>
                    <a:schemeClr val="tx1"/>
                  </a:solidFill>
                  <a:latin typeface="+mn-lt"/>
                  <a:ea typeface="+mn-ea"/>
                  <a:cs typeface="+mn-cs"/>
                </a:defRPr>
              </a:lvl9pPr>
            </a:lstStyle>
            <a:p>
              <a:pPr marL="0" indent="0">
                <a:lnSpc>
                  <a:spcPct val="100000"/>
                </a:lnSpc>
              </a:pPr>
              <a:r>
                <a:rPr lang="en-US" sz="1800" b="1" dirty="0" smtClean="0">
                  <a:solidFill>
                    <a:srgbClr val="000000"/>
                  </a:solidFill>
                  <a:latin typeface="Calibri" pitchFamily="34" charset="0"/>
                </a:rPr>
                <a:t>Wide variety of supported devices</a:t>
              </a:r>
            </a:p>
            <a:p>
              <a:pPr marL="380990" indent="-380990">
                <a:lnSpc>
                  <a:spcPct val="100000"/>
                </a:lnSpc>
                <a:buFont typeface="Wingdings" charset="2"/>
                <a:buChar char="ü"/>
              </a:pPr>
              <a:r>
                <a:rPr lang="en-US" sz="1600" dirty="0" smtClean="0">
                  <a:solidFill>
                    <a:srgbClr val="000000"/>
                  </a:solidFill>
                  <a:latin typeface="Calibri" pitchFamily="34" charset="0"/>
                </a:rPr>
                <a:t>Self Service</a:t>
              </a:r>
            </a:p>
            <a:p>
              <a:pPr marL="380990" indent="-380990">
                <a:lnSpc>
                  <a:spcPct val="100000"/>
                </a:lnSpc>
                <a:buFont typeface="Wingdings" charset="2"/>
                <a:buChar char="ü"/>
              </a:pPr>
              <a:r>
                <a:rPr lang="en-US" sz="1600" dirty="0" smtClean="0">
                  <a:solidFill>
                    <a:srgbClr val="000000"/>
                  </a:solidFill>
                  <a:latin typeface="Calibri" pitchFamily="34" charset="0"/>
                </a:rPr>
                <a:t>Open ecosystem</a:t>
              </a:r>
            </a:p>
            <a:p>
              <a:pPr marL="380990" indent="-380990">
                <a:lnSpc>
                  <a:spcPct val="100000"/>
                </a:lnSpc>
                <a:buFont typeface="Wingdings" charset="2"/>
                <a:buChar char="ü"/>
              </a:pPr>
              <a:r>
                <a:rPr lang="en-US" sz="1600" dirty="0" smtClean="0">
                  <a:solidFill>
                    <a:srgbClr val="000000"/>
                  </a:solidFill>
                  <a:latin typeface="Calibri" pitchFamily="34" charset="0"/>
                </a:rPr>
                <a:t>Simple tutorials</a:t>
              </a:r>
            </a:p>
            <a:p>
              <a:pPr marL="380990" indent="-380990">
                <a:lnSpc>
                  <a:spcPct val="100000"/>
                </a:lnSpc>
                <a:buFont typeface="Wingdings" charset="2"/>
                <a:buChar char="ü"/>
              </a:pPr>
              <a:r>
                <a:rPr lang="en-US" sz="1600" dirty="0" smtClean="0">
                  <a:solidFill>
                    <a:srgbClr val="000000"/>
                  </a:solidFill>
                  <a:latin typeface="Calibri" pitchFamily="34" charset="0"/>
                </a:rPr>
                <a:t>Connect in moments</a:t>
              </a:r>
            </a:p>
          </p:txBody>
        </p:sp>
      </p:grpSp>
      <p:sp>
        <p:nvSpPr>
          <p:cNvPr id="22" name="Rectangle 21"/>
          <p:cNvSpPr/>
          <p:nvPr/>
        </p:nvSpPr>
        <p:spPr>
          <a:xfrm>
            <a:off x="293915" y="2911813"/>
            <a:ext cx="1022824" cy="307777"/>
          </a:xfrm>
          <a:prstGeom prst="rect">
            <a:avLst/>
          </a:prstGeom>
        </p:spPr>
        <p:txBody>
          <a:bodyPr wrap="none">
            <a:spAutoFit/>
          </a:bodyPr>
          <a:lstStyle/>
          <a:p>
            <a:pPr lvl="0" defTabSz="609585">
              <a:buClr>
                <a:srgbClr val="000000"/>
              </a:buClr>
            </a:pPr>
            <a:r>
              <a:rPr lang="en-US" sz="1400" dirty="0">
                <a:solidFill>
                  <a:srgbClr val="FFFFFF">
                    <a:lumMod val="65000"/>
                  </a:srgbClr>
                </a:solidFill>
                <a:latin typeface="Arial"/>
              </a:rPr>
              <a:t>Examples:</a:t>
            </a:r>
          </a:p>
        </p:txBody>
      </p:sp>
      <p:sp>
        <p:nvSpPr>
          <p:cNvPr id="5" name="TextBox 4"/>
          <p:cNvSpPr txBox="1"/>
          <p:nvPr/>
        </p:nvSpPr>
        <p:spPr>
          <a:xfrm>
            <a:off x="3005864" y="1344488"/>
            <a:ext cx="6138136" cy="3539430"/>
          </a:xfrm>
          <a:prstGeom prst="rect">
            <a:avLst/>
          </a:prstGeom>
          <a:noFill/>
        </p:spPr>
        <p:txBody>
          <a:bodyPr wrap="square" rtlCol="0">
            <a:spAutoFit/>
          </a:bodyPr>
          <a:lstStyle/>
          <a:p>
            <a:r>
              <a:rPr lang="en-US" sz="1600" dirty="0" smtClean="0">
                <a:latin typeface="+mj-lt"/>
              </a:rPr>
              <a:t>Connecting Devices to the IBM IoT platform:</a:t>
            </a:r>
          </a:p>
          <a:p>
            <a:endParaRPr lang="en-US" sz="1600" dirty="0">
              <a:latin typeface="+mj-lt"/>
            </a:endParaRPr>
          </a:p>
          <a:p>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a:p>
            <a:endParaRPr lang="en-US" sz="1600" dirty="0" smtClean="0">
              <a:latin typeface="+mj-lt"/>
            </a:endParaRPr>
          </a:p>
          <a:p>
            <a:endParaRPr lang="en-US" sz="1600" dirty="0">
              <a:latin typeface="+mj-lt"/>
            </a:endParaRPr>
          </a:p>
        </p:txBody>
      </p:sp>
      <p:cxnSp>
        <p:nvCxnSpPr>
          <p:cNvPr id="23" name="Straight Connector 22"/>
          <p:cNvCxnSpPr/>
          <p:nvPr/>
        </p:nvCxnSpPr>
        <p:spPr>
          <a:xfrm>
            <a:off x="2600742" y="1624046"/>
            <a:ext cx="0" cy="3596824"/>
          </a:xfrm>
          <a:prstGeom prst="line">
            <a:avLst/>
          </a:prstGeom>
          <a:ln w="3175" cmpd="sng">
            <a:solidFill>
              <a:srgbClr val="C4C3C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bwMode="auto">
          <a:xfrm flipH="1">
            <a:off x="335474" y="2839365"/>
            <a:ext cx="2269077" cy="0"/>
          </a:xfrm>
          <a:prstGeom prst="line">
            <a:avLst/>
          </a:prstGeom>
          <a:noFill/>
          <a:ln w="9525"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19" name="Slide Number Placeholder 2"/>
          <p:cNvSpPr>
            <a:spLocks noGrp="1"/>
          </p:cNvSpPr>
          <p:nvPr>
            <p:ph type="sldNum" sz="quarter" idx="11"/>
          </p:nvPr>
        </p:nvSpPr>
        <p:spPr bwMode="auto">
          <a:xfrm>
            <a:off x="8329613" y="5299961"/>
            <a:ext cx="455612" cy="301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54F527-C17A-704E-B4F8-974155D46094}" type="slidenum">
              <a:rPr lang="en-US"/>
              <a:pPr/>
              <a:t>15</a:t>
            </a:fld>
            <a:endParaRPr lang="en-US"/>
          </a:p>
        </p:txBody>
      </p:sp>
      <p:sp>
        <p:nvSpPr>
          <p:cNvPr id="20" name="TextBox 19"/>
          <p:cNvSpPr txBox="1"/>
          <p:nvPr/>
        </p:nvSpPr>
        <p:spPr>
          <a:xfrm>
            <a:off x="381003" y="5297893"/>
            <a:ext cx="1463839" cy="261610"/>
          </a:xfrm>
          <a:prstGeom prst="rect">
            <a:avLst/>
          </a:prstGeom>
          <a:noFill/>
        </p:spPr>
        <p:txBody>
          <a:bodyPr wrap="square" rtlCol="0">
            <a:spAutoFit/>
          </a:bodyPr>
          <a:lstStyle/>
          <a:p>
            <a:r>
              <a:rPr lang="en-US" sz="1100" dirty="0" smtClean="0">
                <a:solidFill>
                  <a:schemeClr val="bg1">
                    <a:lumMod val="50000"/>
                  </a:schemeClr>
                </a:solidFill>
                <a:latin typeface="HelvNeue Roman for IBM"/>
                <a:cs typeface="HelvNeue Roman for IBM"/>
              </a:rPr>
              <a:t>IBM Confidential</a:t>
            </a:r>
            <a:endParaRPr lang="en-US" sz="1100" dirty="0">
              <a:solidFill>
                <a:schemeClr val="bg1">
                  <a:lumMod val="50000"/>
                </a:schemeClr>
              </a:solidFill>
              <a:latin typeface="HelvNeue Roman for IBM"/>
              <a:cs typeface="HelvNeue Roman for IBM"/>
            </a:endParaRPr>
          </a:p>
        </p:txBody>
      </p:sp>
    </p:spTree>
    <p:extLst>
      <p:ext uri="{BB962C8B-B14F-4D97-AF65-F5344CB8AC3E}">
        <p14:creationId xmlns:p14="http://schemas.microsoft.com/office/powerpoint/2010/main" val="1097869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6108" y="278147"/>
            <a:ext cx="8771867" cy="508110"/>
          </a:xfrm>
        </p:spPr>
        <p:txBody>
          <a:bodyPr/>
          <a:lstStyle/>
          <a:p>
            <a:r>
              <a:rPr lang="en-US" sz="3200" dirty="0" smtClean="0">
                <a:ea typeface="MS PGothic" pitchFamily="34" charset="-128"/>
              </a:rPr>
              <a:t>IBM Internet of Things Foundation</a:t>
            </a:r>
          </a:p>
        </p:txBody>
      </p:sp>
      <p:grpSp>
        <p:nvGrpSpPr>
          <p:cNvPr id="3" name="Group 4"/>
          <p:cNvGrpSpPr>
            <a:grpSpLocks/>
          </p:cNvGrpSpPr>
          <p:nvPr/>
        </p:nvGrpSpPr>
        <p:grpSpPr bwMode="auto">
          <a:xfrm>
            <a:off x="1090614" y="4189677"/>
            <a:ext cx="3811587" cy="776552"/>
            <a:chOff x="1380" y="2726"/>
            <a:chExt cx="2928" cy="716"/>
          </a:xfrm>
        </p:grpSpPr>
        <p:grpSp>
          <p:nvGrpSpPr>
            <p:cNvPr id="4" name="Group 60"/>
            <p:cNvGrpSpPr>
              <a:grpSpLocks/>
            </p:cNvGrpSpPr>
            <p:nvPr/>
          </p:nvGrpSpPr>
          <p:grpSpPr bwMode="auto">
            <a:xfrm>
              <a:off x="1380" y="2735"/>
              <a:ext cx="1471" cy="707"/>
              <a:chOff x="1380" y="2735"/>
              <a:chExt cx="1471" cy="707"/>
            </a:xfrm>
          </p:grpSpPr>
          <p:sp>
            <p:nvSpPr>
              <p:cNvPr id="38985" name="Freeform 68"/>
              <p:cNvSpPr>
                <a:spLocks/>
              </p:cNvSpPr>
              <p:nvPr/>
            </p:nvSpPr>
            <p:spPr bwMode="auto">
              <a:xfrm>
                <a:off x="1380" y="2735"/>
                <a:ext cx="1200" cy="543"/>
              </a:xfrm>
              <a:custGeom>
                <a:avLst/>
                <a:gdLst>
                  <a:gd name="T0" fmla="*/ 0 w 1134"/>
                  <a:gd name="T1" fmla="*/ 543 h 543"/>
                  <a:gd name="T2" fmla="*/ 36 w 1134"/>
                  <a:gd name="T3" fmla="*/ 468 h 543"/>
                  <a:gd name="T4" fmla="*/ 207 w 1134"/>
                  <a:gd name="T5" fmla="*/ 421 h 543"/>
                  <a:gd name="T6" fmla="*/ 941 w 1134"/>
                  <a:gd name="T7" fmla="*/ 416 h 543"/>
                  <a:gd name="T8" fmla="*/ 2181 w 1134"/>
                  <a:gd name="T9" fmla="*/ 421 h 543"/>
                  <a:gd name="T10" fmla="*/ 2749 w 1134"/>
                  <a:gd name="T11" fmla="*/ 407 h 543"/>
                  <a:gd name="T12" fmla="*/ 2916 w 1134"/>
                  <a:gd name="T13" fmla="*/ 300 h 543"/>
                  <a:gd name="T14" fmla="*/ 2968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6" name="Freeform 69"/>
              <p:cNvSpPr>
                <a:spLocks/>
              </p:cNvSpPr>
              <p:nvPr/>
            </p:nvSpPr>
            <p:spPr bwMode="auto">
              <a:xfrm>
                <a:off x="1568" y="2801"/>
                <a:ext cx="1058" cy="520"/>
              </a:xfrm>
              <a:custGeom>
                <a:avLst/>
                <a:gdLst>
                  <a:gd name="T0" fmla="*/ 0 w 1134"/>
                  <a:gd name="T1" fmla="*/ 260 h 543"/>
                  <a:gd name="T2" fmla="*/ 7 w 1134"/>
                  <a:gd name="T3" fmla="*/ 225 h 543"/>
                  <a:gd name="T4" fmla="*/ 25 w 1134"/>
                  <a:gd name="T5" fmla="*/ 201 h 543"/>
                  <a:gd name="T6" fmla="*/ 110 w 1134"/>
                  <a:gd name="T7" fmla="*/ 199 h 543"/>
                  <a:gd name="T8" fmla="*/ 258 w 1134"/>
                  <a:gd name="T9" fmla="*/ 201 h 543"/>
                  <a:gd name="T10" fmla="*/ 323 w 1134"/>
                  <a:gd name="T11" fmla="*/ 195 h 543"/>
                  <a:gd name="T12" fmla="*/ 343 w 1134"/>
                  <a:gd name="T13" fmla="*/ 143 h 543"/>
                  <a:gd name="T14" fmla="*/ 347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7" name="Freeform 70"/>
              <p:cNvSpPr>
                <a:spLocks/>
              </p:cNvSpPr>
              <p:nvPr/>
            </p:nvSpPr>
            <p:spPr bwMode="auto">
              <a:xfrm>
                <a:off x="1797" y="2847"/>
                <a:ext cx="868" cy="515"/>
              </a:xfrm>
              <a:custGeom>
                <a:avLst/>
                <a:gdLst>
                  <a:gd name="T0" fmla="*/ 0 w 1134"/>
                  <a:gd name="T1" fmla="*/ 221 h 543"/>
                  <a:gd name="T2" fmla="*/ 2 w 1134"/>
                  <a:gd name="T3" fmla="*/ 190 h 543"/>
                  <a:gd name="T4" fmla="*/ 2 w 1134"/>
                  <a:gd name="T5" fmla="*/ 171 h 543"/>
                  <a:gd name="T6" fmla="*/ 4 w 1134"/>
                  <a:gd name="T7" fmla="*/ 170 h 543"/>
                  <a:gd name="T8" fmla="*/ 8 w 1134"/>
                  <a:gd name="T9" fmla="*/ 171 h 543"/>
                  <a:gd name="T10" fmla="*/ 11 w 1134"/>
                  <a:gd name="T11" fmla="*/ 166 h 543"/>
                  <a:gd name="T12" fmla="*/ 11 w 1134"/>
                  <a:gd name="T13" fmla="*/ 121 h 543"/>
                  <a:gd name="T14" fmla="*/ 12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8" name="Freeform 71"/>
              <p:cNvSpPr>
                <a:spLocks/>
              </p:cNvSpPr>
              <p:nvPr/>
            </p:nvSpPr>
            <p:spPr bwMode="auto">
              <a:xfrm>
                <a:off x="2008" y="2856"/>
                <a:ext cx="704" cy="567"/>
              </a:xfrm>
              <a:custGeom>
                <a:avLst/>
                <a:gdLst>
                  <a:gd name="T0" fmla="*/ 0 w 1134"/>
                  <a:gd name="T1" fmla="*/ 1132 h 543"/>
                  <a:gd name="T2" fmla="*/ 1 w 1134"/>
                  <a:gd name="T3" fmla="*/ 979 h 543"/>
                  <a:gd name="T4" fmla="*/ 1 w 1134"/>
                  <a:gd name="T5" fmla="*/ 877 h 543"/>
                  <a:gd name="T6" fmla="*/ 1 w 1134"/>
                  <a:gd name="T7" fmla="*/ 868 h 543"/>
                  <a:gd name="T8" fmla="*/ 1 w 1134"/>
                  <a:gd name="T9" fmla="*/ 877 h 543"/>
                  <a:gd name="T10" fmla="*/ 1 w 1134"/>
                  <a:gd name="T11" fmla="*/ 849 h 543"/>
                  <a:gd name="T12" fmla="*/ 1 w 1134"/>
                  <a:gd name="T13" fmla="*/ 623 h 543"/>
                  <a:gd name="T14" fmla="*/ 1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9" name="Freeform 72"/>
              <p:cNvSpPr>
                <a:spLocks/>
              </p:cNvSpPr>
              <p:nvPr/>
            </p:nvSpPr>
            <p:spPr bwMode="auto">
              <a:xfrm>
                <a:off x="2271" y="2879"/>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90" name="Freeform 73"/>
              <p:cNvSpPr>
                <a:spLocks/>
              </p:cNvSpPr>
              <p:nvPr/>
            </p:nvSpPr>
            <p:spPr bwMode="auto">
              <a:xfrm>
                <a:off x="2582" y="2881"/>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rgbClr val="43C9FF"/>
                </a:solidFill>
                <a:prstDash val="sysDot"/>
                <a:round/>
                <a:headEnd type="none" w="med" len="med"/>
                <a:tailEnd type="none" w="med" len="med"/>
              </a:ln>
            </p:spPr>
            <p:txBody>
              <a:bodyPr wrap="none" anchor="ctr"/>
              <a:lstStyle/>
              <a:p>
                <a:endParaRPr lang="en-US"/>
              </a:p>
            </p:txBody>
          </p:sp>
          <p:sp>
            <p:nvSpPr>
              <p:cNvPr id="38991" name="Line 13"/>
              <p:cNvSpPr>
                <a:spLocks noChangeShapeType="1"/>
              </p:cNvSpPr>
              <p:nvPr/>
            </p:nvSpPr>
            <p:spPr bwMode="auto">
              <a:xfrm>
                <a:off x="2851" y="2885"/>
                <a:ext cx="0" cy="529"/>
              </a:xfrm>
              <a:prstGeom prst="line">
                <a:avLst/>
              </a:prstGeom>
              <a:noFill/>
              <a:ln w="28575">
                <a:solidFill>
                  <a:srgbClr val="43C9FF"/>
                </a:solidFill>
                <a:prstDash val="sysDot"/>
                <a:round/>
                <a:headEnd/>
                <a:tailEnd/>
              </a:ln>
            </p:spPr>
            <p:txBody>
              <a:bodyPr wrap="none" anchor="ctr"/>
              <a:lstStyle/>
              <a:p>
                <a:endParaRPr lang="en-US"/>
              </a:p>
            </p:txBody>
          </p:sp>
        </p:grpSp>
        <p:grpSp>
          <p:nvGrpSpPr>
            <p:cNvPr id="5" name="Group 61"/>
            <p:cNvGrpSpPr>
              <a:grpSpLocks/>
            </p:cNvGrpSpPr>
            <p:nvPr/>
          </p:nvGrpSpPr>
          <p:grpSpPr bwMode="auto">
            <a:xfrm flipH="1">
              <a:off x="2886" y="2726"/>
              <a:ext cx="1422" cy="707"/>
              <a:chOff x="-540" y="3133"/>
              <a:chExt cx="1422" cy="707"/>
            </a:xfrm>
          </p:grpSpPr>
          <p:sp>
            <p:nvSpPr>
              <p:cNvPr id="38979" name="Freeform 62"/>
              <p:cNvSpPr>
                <a:spLocks/>
              </p:cNvSpPr>
              <p:nvPr/>
            </p:nvSpPr>
            <p:spPr bwMode="auto">
              <a:xfrm>
                <a:off x="-540" y="3133"/>
                <a:ext cx="1200" cy="543"/>
              </a:xfrm>
              <a:custGeom>
                <a:avLst/>
                <a:gdLst>
                  <a:gd name="T0" fmla="*/ 0 w 1134"/>
                  <a:gd name="T1" fmla="*/ 543 h 543"/>
                  <a:gd name="T2" fmla="*/ 36 w 1134"/>
                  <a:gd name="T3" fmla="*/ 468 h 543"/>
                  <a:gd name="T4" fmla="*/ 207 w 1134"/>
                  <a:gd name="T5" fmla="*/ 421 h 543"/>
                  <a:gd name="T6" fmla="*/ 941 w 1134"/>
                  <a:gd name="T7" fmla="*/ 416 h 543"/>
                  <a:gd name="T8" fmla="*/ 2181 w 1134"/>
                  <a:gd name="T9" fmla="*/ 421 h 543"/>
                  <a:gd name="T10" fmla="*/ 2749 w 1134"/>
                  <a:gd name="T11" fmla="*/ 407 h 543"/>
                  <a:gd name="T12" fmla="*/ 2916 w 1134"/>
                  <a:gd name="T13" fmla="*/ 300 h 543"/>
                  <a:gd name="T14" fmla="*/ 2968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0" name="Freeform 63"/>
              <p:cNvSpPr>
                <a:spLocks/>
              </p:cNvSpPr>
              <p:nvPr/>
            </p:nvSpPr>
            <p:spPr bwMode="auto">
              <a:xfrm>
                <a:off x="-352" y="3199"/>
                <a:ext cx="1058" cy="520"/>
              </a:xfrm>
              <a:custGeom>
                <a:avLst/>
                <a:gdLst>
                  <a:gd name="T0" fmla="*/ 0 w 1134"/>
                  <a:gd name="T1" fmla="*/ 260 h 543"/>
                  <a:gd name="T2" fmla="*/ 7 w 1134"/>
                  <a:gd name="T3" fmla="*/ 225 h 543"/>
                  <a:gd name="T4" fmla="*/ 25 w 1134"/>
                  <a:gd name="T5" fmla="*/ 201 h 543"/>
                  <a:gd name="T6" fmla="*/ 110 w 1134"/>
                  <a:gd name="T7" fmla="*/ 199 h 543"/>
                  <a:gd name="T8" fmla="*/ 258 w 1134"/>
                  <a:gd name="T9" fmla="*/ 201 h 543"/>
                  <a:gd name="T10" fmla="*/ 323 w 1134"/>
                  <a:gd name="T11" fmla="*/ 195 h 543"/>
                  <a:gd name="T12" fmla="*/ 343 w 1134"/>
                  <a:gd name="T13" fmla="*/ 143 h 543"/>
                  <a:gd name="T14" fmla="*/ 347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1" name="Freeform 64"/>
              <p:cNvSpPr>
                <a:spLocks/>
              </p:cNvSpPr>
              <p:nvPr/>
            </p:nvSpPr>
            <p:spPr bwMode="auto">
              <a:xfrm>
                <a:off x="-123" y="3245"/>
                <a:ext cx="868" cy="515"/>
              </a:xfrm>
              <a:custGeom>
                <a:avLst/>
                <a:gdLst>
                  <a:gd name="T0" fmla="*/ 0 w 1134"/>
                  <a:gd name="T1" fmla="*/ 221 h 543"/>
                  <a:gd name="T2" fmla="*/ 2 w 1134"/>
                  <a:gd name="T3" fmla="*/ 190 h 543"/>
                  <a:gd name="T4" fmla="*/ 2 w 1134"/>
                  <a:gd name="T5" fmla="*/ 171 h 543"/>
                  <a:gd name="T6" fmla="*/ 4 w 1134"/>
                  <a:gd name="T7" fmla="*/ 170 h 543"/>
                  <a:gd name="T8" fmla="*/ 8 w 1134"/>
                  <a:gd name="T9" fmla="*/ 171 h 543"/>
                  <a:gd name="T10" fmla="*/ 11 w 1134"/>
                  <a:gd name="T11" fmla="*/ 166 h 543"/>
                  <a:gd name="T12" fmla="*/ 11 w 1134"/>
                  <a:gd name="T13" fmla="*/ 121 h 543"/>
                  <a:gd name="T14" fmla="*/ 12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2" name="Freeform 65"/>
              <p:cNvSpPr>
                <a:spLocks/>
              </p:cNvSpPr>
              <p:nvPr/>
            </p:nvSpPr>
            <p:spPr bwMode="auto">
              <a:xfrm>
                <a:off x="88" y="3254"/>
                <a:ext cx="704" cy="567"/>
              </a:xfrm>
              <a:custGeom>
                <a:avLst/>
                <a:gdLst>
                  <a:gd name="T0" fmla="*/ 0 w 1134"/>
                  <a:gd name="T1" fmla="*/ 1132 h 543"/>
                  <a:gd name="T2" fmla="*/ 1 w 1134"/>
                  <a:gd name="T3" fmla="*/ 979 h 543"/>
                  <a:gd name="T4" fmla="*/ 1 w 1134"/>
                  <a:gd name="T5" fmla="*/ 877 h 543"/>
                  <a:gd name="T6" fmla="*/ 1 w 1134"/>
                  <a:gd name="T7" fmla="*/ 868 h 543"/>
                  <a:gd name="T8" fmla="*/ 1 w 1134"/>
                  <a:gd name="T9" fmla="*/ 877 h 543"/>
                  <a:gd name="T10" fmla="*/ 1 w 1134"/>
                  <a:gd name="T11" fmla="*/ 849 h 543"/>
                  <a:gd name="T12" fmla="*/ 1 w 1134"/>
                  <a:gd name="T13" fmla="*/ 623 h 543"/>
                  <a:gd name="T14" fmla="*/ 1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3" name="Freeform 66"/>
              <p:cNvSpPr>
                <a:spLocks/>
              </p:cNvSpPr>
              <p:nvPr/>
            </p:nvSpPr>
            <p:spPr bwMode="auto">
              <a:xfrm>
                <a:off x="351" y="3277"/>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rgbClr val="43C9FF"/>
                </a:solidFill>
                <a:prstDash val="sysDot"/>
                <a:round/>
                <a:headEnd/>
                <a:tailEnd/>
              </a:ln>
            </p:spPr>
            <p:txBody>
              <a:bodyPr wrap="none" anchor="ctr"/>
              <a:lstStyle/>
              <a:p>
                <a:endParaRPr lang="en-US"/>
              </a:p>
            </p:txBody>
          </p:sp>
          <p:sp>
            <p:nvSpPr>
              <p:cNvPr id="38984" name="Freeform 67"/>
              <p:cNvSpPr>
                <a:spLocks/>
              </p:cNvSpPr>
              <p:nvPr/>
            </p:nvSpPr>
            <p:spPr bwMode="auto">
              <a:xfrm>
                <a:off x="662" y="3279"/>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rgbClr val="43C9FF"/>
                </a:solidFill>
                <a:prstDash val="sysDot"/>
                <a:round/>
                <a:headEnd type="none" w="med" len="med"/>
                <a:tailEnd type="none" w="med" len="med"/>
              </a:ln>
            </p:spPr>
            <p:txBody>
              <a:bodyPr wrap="none" anchor="ctr"/>
              <a:lstStyle/>
              <a:p>
                <a:endParaRPr lang="en-US"/>
              </a:p>
            </p:txBody>
          </p:sp>
        </p:grpSp>
      </p:grpSp>
      <p:pic>
        <p:nvPicPr>
          <p:cNvPr id="38915" name="Picture 5"/>
          <p:cNvPicPr>
            <a:picLocks noChangeAspect="1" noChangeArrowheads="1"/>
          </p:cNvPicPr>
          <p:nvPr/>
        </p:nvPicPr>
        <p:blipFill>
          <a:blip r:embed="rId2">
            <a:clrChange>
              <a:clrFrom>
                <a:srgbClr val="FFFFFF"/>
              </a:clrFrom>
              <a:clrTo>
                <a:srgbClr val="FFFFFF">
                  <a:alpha val="0"/>
                </a:srgbClr>
              </a:clrTo>
            </a:clrChange>
            <a:lum bright="-64000"/>
            <a:grayscl/>
          </a:blip>
          <a:srcRect/>
          <a:stretch>
            <a:fillRect/>
          </a:stretch>
        </p:blipFill>
        <p:spPr bwMode="auto">
          <a:xfrm>
            <a:off x="1420813" y="4935803"/>
            <a:ext cx="298450" cy="297656"/>
          </a:xfrm>
          <a:prstGeom prst="rect">
            <a:avLst/>
          </a:prstGeom>
          <a:noFill/>
          <a:ln w="9525">
            <a:noFill/>
            <a:miter lim="800000"/>
            <a:headEnd/>
            <a:tailEnd/>
          </a:ln>
        </p:spPr>
      </p:pic>
      <p:pic>
        <p:nvPicPr>
          <p:cNvPr id="38916" name="Picture 6"/>
          <p:cNvPicPr>
            <a:picLocks noChangeAspect="1" noChangeArrowheads="1"/>
          </p:cNvPicPr>
          <p:nvPr/>
        </p:nvPicPr>
        <p:blipFill>
          <a:blip r:embed="rId3">
            <a:clrChange>
              <a:clrFrom>
                <a:srgbClr val="FFFFFF"/>
              </a:clrFrom>
              <a:clrTo>
                <a:srgbClr val="FFFFFF">
                  <a:alpha val="0"/>
                </a:srgbClr>
              </a:clrTo>
            </a:clrChange>
            <a:lum bright="-40000"/>
            <a:grayscl/>
          </a:blip>
          <a:srcRect/>
          <a:stretch>
            <a:fillRect/>
          </a:stretch>
        </p:blipFill>
        <p:spPr bwMode="auto">
          <a:xfrm>
            <a:off x="1165225" y="4908021"/>
            <a:ext cx="277813" cy="297657"/>
          </a:xfrm>
          <a:prstGeom prst="rect">
            <a:avLst/>
          </a:prstGeom>
          <a:noFill/>
          <a:ln w="9525">
            <a:noFill/>
            <a:miter lim="800000"/>
            <a:headEnd/>
            <a:tailEnd/>
          </a:ln>
        </p:spPr>
      </p:pic>
      <p:pic>
        <p:nvPicPr>
          <p:cNvPr id="38917" name="Picture 7"/>
          <p:cNvPicPr>
            <a:picLocks noChangeAspect="1" noChangeArrowheads="1"/>
          </p:cNvPicPr>
          <p:nvPr/>
        </p:nvPicPr>
        <p:blipFill>
          <a:blip r:embed="rId4">
            <a:clrChange>
              <a:clrFrom>
                <a:srgbClr val="FFFFFF"/>
              </a:clrFrom>
              <a:clrTo>
                <a:srgbClr val="FFFFFF">
                  <a:alpha val="0"/>
                </a:srgbClr>
              </a:clrTo>
            </a:clrChange>
            <a:lum bright="-40000"/>
            <a:grayscl/>
          </a:blip>
          <a:srcRect/>
          <a:stretch>
            <a:fillRect/>
          </a:stretch>
        </p:blipFill>
        <p:spPr bwMode="auto">
          <a:xfrm>
            <a:off x="4146551" y="4947708"/>
            <a:ext cx="339725" cy="276490"/>
          </a:xfrm>
          <a:prstGeom prst="rect">
            <a:avLst/>
          </a:prstGeom>
          <a:noFill/>
          <a:ln w="9525">
            <a:noFill/>
            <a:miter lim="800000"/>
            <a:headEnd/>
            <a:tailEnd/>
          </a:ln>
        </p:spPr>
      </p:pic>
      <p:pic>
        <p:nvPicPr>
          <p:cNvPr id="38918" name="Picture 8"/>
          <p:cNvPicPr>
            <a:picLocks noChangeAspect="1" noChangeArrowheads="1"/>
          </p:cNvPicPr>
          <p:nvPr/>
        </p:nvPicPr>
        <p:blipFill>
          <a:blip r:embed="rId5">
            <a:clrChange>
              <a:clrFrom>
                <a:srgbClr val="FFFFFF"/>
              </a:clrFrom>
              <a:clrTo>
                <a:srgbClr val="FFFFFF">
                  <a:alpha val="0"/>
                </a:srgbClr>
              </a:clrTo>
            </a:clrChange>
            <a:lum bright="-40000"/>
            <a:grayscl/>
          </a:blip>
          <a:srcRect/>
          <a:stretch>
            <a:fillRect/>
          </a:stretch>
        </p:blipFill>
        <p:spPr bwMode="auto">
          <a:xfrm>
            <a:off x="3430589" y="4982104"/>
            <a:ext cx="384175" cy="296333"/>
          </a:xfrm>
          <a:prstGeom prst="rect">
            <a:avLst/>
          </a:prstGeom>
          <a:noFill/>
          <a:ln w="9525">
            <a:noFill/>
            <a:miter lim="800000"/>
            <a:headEnd/>
            <a:tailEnd/>
          </a:ln>
        </p:spPr>
      </p:pic>
      <p:pic>
        <p:nvPicPr>
          <p:cNvPr id="38919" name="Picture 9"/>
          <p:cNvPicPr>
            <a:picLocks noChangeAspect="1" noChangeArrowheads="1"/>
          </p:cNvPicPr>
          <p:nvPr/>
        </p:nvPicPr>
        <p:blipFill>
          <a:blip r:embed="rId6">
            <a:clrChange>
              <a:clrFrom>
                <a:srgbClr val="FFFFFF"/>
              </a:clrFrom>
              <a:clrTo>
                <a:srgbClr val="FFFFFF">
                  <a:alpha val="0"/>
                </a:srgbClr>
              </a:clrTo>
            </a:clrChange>
            <a:lum bright="-40000"/>
            <a:grayscl/>
          </a:blip>
          <a:srcRect/>
          <a:stretch>
            <a:fillRect/>
          </a:stretch>
        </p:blipFill>
        <p:spPr bwMode="auto">
          <a:xfrm>
            <a:off x="4410075" y="4906699"/>
            <a:ext cx="363538" cy="297656"/>
          </a:xfrm>
          <a:prstGeom prst="rect">
            <a:avLst/>
          </a:prstGeom>
          <a:noFill/>
          <a:ln w="9525">
            <a:noFill/>
            <a:miter lim="800000"/>
            <a:headEnd/>
            <a:tailEnd/>
          </a:ln>
        </p:spPr>
      </p:pic>
      <p:pic>
        <p:nvPicPr>
          <p:cNvPr id="38920" name="Picture 10"/>
          <p:cNvPicPr>
            <a:picLocks noChangeAspect="1" noChangeArrowheads="1"/>
          </p:cNvPicPr>
          <p:nvPr/>
        </p:nvPicPr>
        <p:blipFill>
          <a:blip r:embed="rId7">
            <a:clrChange>
              <a:clrFrom>
                <a:srgbClr val="FFFFFF"/>
              </a:clrFrom>
              <a:clrTo>
                <a:srgbClr val="FFFFFF">
                  <a:alpha val="0"/>
                </a:srgbClr>
              </a:clrTo>
            </a:clrChange>
            <a:lum bright="-40000"/>
            <a:grayscl/>
          </a:blip>
          <a:srcRect/>
          <a:stretch>
            <a:fillRect/>
          </a:stretch>
        </p:blipFill>
        <p:spPr bwMode="auto">
          <a:xfrm>
            <a:off x="4711701" y="4856428"/>
            <a:ext cx="257175" cy="297656"/>
          </a:xfrm>
          <a:prstGeom prst="rect">
            <a:avLst/>
          </a:prstGeom>
          <a:noFill/>
          <a:ln w="9525">
            <a:noFill/>
            <a:miter lim="800000"/>
            <a:headEnd/>
            <a:tailEnd/>
          </a:ln>
        </p:spPr>
      </p:pic>
      <p:pic>
        <p:nvPicPr>
          <p:cNvPr id="38921" name="Picture 11"/>
          <p:cNvPicPr>
            <a:picLocks noChangeAspect="1" noChangeArrowheads="1"/>
          </p:cNvPicPr>
          <p:nvPr/>
        </p:nvPicPr>
        <p:blipFill>
          <a:blip r:embed="rId8">
            <a:clrChange>
              <a:clrFrom>
                <a:srgbClr val="FFFFFF"/>
              </a:clrFrom>
              <a:clrTo>
                <a:srgbClr val="FFFFFF">
                  <a:alpha val="0"/>
                </a:srgbClr>
              </a:clrTo>
            </a:clrChange>
            <a:lum bright="-40000"/>
            <a:grayscl/>
          </a:blip>
          <a:srcRect/>
          <a:stretch>
            <a:fillRect/>
          </a:stretch>
        </p:blipFill>
        <p:spPr bwMode="auto">
          <a:xfrm>
            <a:off x="3790950" y="4941095"/>
            <a:ext cx="393700" cy="297656"/>
          </a:xfrm>
          <a:prstGeom prst="rect">
            <a:avLst/>
          </a:prstGeom>
          <a:noFill/>
          <a:ln w="9525">
            <a:noFill/>
            <a:miter lim="800000"/>
            <a:headEnd/>
            <a:tailEnd/>
          </a:ln>
        </p:spPr>
      </p:pic>
      <p:pic>
        <p:nvPicPr>
          <p:cNvPr id="38922" name="Picture 12"/>
          <p:cNvPicPr>
            <a:picLocks noChangeAspect="1" noChangeArrowheads="1"/>
          </p:cNvPicPr>
          <p:nvPr/>
        </p:nvPicPr>
        <p:blipFill>
          <a:blip r:embed="rId9">
            <a:clrChange>
              <a:clrFrom>
                <a:srgbClr val="FFFFFF"/>
              </a:clrFrom>
              <a:clrTo>
                <a:srgbClr val="FFFFFF">
                  <a:alpha val="0"/>
                </a:srgbClr>
              </a:clrTo>
            </a:clrChange>
            <a:lum bright="-68000"/>
            <a:grayscl/>
          </a:blip>
          <a:srcRect/>
          <a:stretch>
            <a:fillRect/>
          </a:stretch>
        </p:blipFill>
        <p:spPr bwMode="auto">
          <a:xfrm>
            <a:off x="3122613" y="5028407"/>
            <a:ext cx="207962" cy="275167"/>
          </a:xfrm>
          <a:prstGeom prst="rect">
            <a:avLst/>
          </a:prstGeom>
          <a:noFill/>
          <a:ln w="9525">
            <a:noFill/>
            <a:miter lim="800000"/>
            <a:headEnd/>
            <a:tailEnd/>
          </a:ln>
        </p:spPr>
      </p:pic>
      <p:pic>
        <p:nvPicPr>
          <p:cNvPr id="38923" name="Picture 13" descr="sp_3is_instru_ko.png"/>
          <p:cNvPicPr>
            <a:picLocks noChangeAspect="1"/>
          </p:cNvPicPr>
          <p:nvPr/>
        </p:nvPicPr>
        <p:blipFill>
          <a:blip r:embed="rId10">
            <a:lum bright="-90000"/>
          </a:blip>
          <a:srcRect/>
          <a:stretch>
            <a:fillRect/>
          </a:stretch>
        </p:blipFill>
        <p:spPr bwMode="auto">
          <a:xfrm>
            <a:off x="2832100" y="5080000"/>
            <a:ext cx="228600" cy="191823"/>
          </a:xfrm>
          <a:prstGeom prst="rect">
            <a:avLst/>
          </a:prstGeom>
          <a:noFill/>
          <a:ln w="9525">
            <a:noFill/>
            <a:miter lim="800000"/>
            <a:headEnd/>
            <a:tailEnd/>
          </a:ln>
        </p:spPr>
      </p:pic>
      <p:sp>
        <p:nvSpPr>
          <p:cNvPr id="38924" name="WordArt 33"/>
          <p:cNvSpPr>
            <a:spLocks noChangeArrowheads="1" noChangeShapeType="1" noTextEdit="1"/>
          </p:cNvSpPr>
          <p:nvPr/>
        </p:nvSpPr>
        <p:spPr bwMode="auto">
          <a:xfrm>
            <a:off x="1474788" y="5250657"/>
            <a:ext cx="2970212" cy="130968"/>
          </a:xfrm>
          <a:prstGeom prst="rect">
            <a:avLst/>
          </a:prstGeom>
        </p:spPr>
        <p:txBody>
          <a:bodyPr wrap="none" fromWordArt="1">
            <a:prstTxWarp prst="textCanDown">
              <a:avLst>
                <a:gd name="adj" fmla="val 26356"/>
              </a:avLst>
            </a:prstTxWarp>
          </a:bodyPr>
          <a:lstStyle/>
          <a:p>
            <a:pPr algn="ctr"/>
            <a:r>
              <a:rPr lang="en-US" sz="3600" kern="10">
                <a:ln w="9525">
                  <a:noFill/>
                  <a:round/>
                  <a:headEnd/>
                  <a:tailEnd/>
                </a:ln>
                <a:solidFill>
                  <a:srgbClr val="000000"/>
                </a:solidFill>
                <a:latin typeface="Calibri"/>
              </a:rPr>
              <a:t>Internet-enabled Devices, Gateways, &amp; Mobile Apps</a:t>
            </a:r>
          </a:p>
        </p:txBody>
      </p:sp>
      <p:pic>
        <p:nvPicPr>
          <p:cNvPr id="38925" name="Picture 15"/>
          <p:cNvPicPr>
            <a:picLocks noChangeAspect="1" noChangeArrowheads="1"/>
          </p:cNvPicPr>
          <p:nvPr/>
        </p:nvPicPr>
        <p:blipFill>
          <a:blip r:embed="rId11">
            <a:clrChange>
              <a:clrFrom>
                <a:srgbClr val="FFFFFF"/>
              </a:clrFrom>
              <a:clrTo>
                <a:srgbClr val="FFFFFF">
                  <a:alpha val="0"/>
                </a:srgbClr>
              </a:clrTo>
            </a:clrChange>
            <a:lum bright="-40000"/>
            <a:grayscl/>
          </a:blip>
          <a:srcRect/>
          <a:stretch>
            <a:fillRect/>
          </a:stretch>
        </p:blipFill>
        <p:spPr bwMode="auto">
          <a:xfrm>
            <a:off x="882650" y="4878917"/>
            <a:ext cx="336550" cy="260615"/>
          </a:xfrm>
          <a:prstGeom prst="rect">
            <a:avLst/>
          </a:prstGeom>
          <a:noFill/>
          <a:ln w="9525">
            <a:noFill/>
            <a:prstDash val="dash"/>
            <a:miter lim="800000"/>
            <a:headEnd/>
            <a:tailEnd/>
          </a:ln>
        </p:spPr>
      </p:pic>
      <p:pic>
        <p:nvPicPr>
          <p:cNvPr id="38926" name="Picture 16"/>
          <p:cNvPicPr>
            <a:picLocks noChangeAspect="1" noChangeArrowheads="1"/>
          </p:cNvPicPr>
          <p:nvPr/>
        </p:nvPicPr>
        <p:blipFill>
          <a:blip r:embed="rId12">
            <a:clrChange>
              <a:clrFrom>
                <a:srgbClr val="FFFFFF"/>
              </a:clrFrom>
              <a:clrTo>
                <a:srgbClr val="FFFFFF">
                  <a:alpha val="0"/>
                </a:srgbClr>
              </a:clrTo>
            </a:clrChange>
            <a:lum bright="-50000"/>
            <a:grayscl/>
          </a:blip>
          <a:srcRect/>
          <a:stretch>
            <a:fillRect/>
          </a:stretch>
        </p:blipFill>
        <p:spPr bwMode="auto">
          <a:xfrm>
            <a:off x="2430463" y="5005917"/>
            <a:ext cx="354012" cy="298979"/>
          </a:xfrm>
          <a:prstGeom prst="rect">
            <a:avLst/>
          </a:prstGeom>
          <a:noFill/>
          <a:ln w="9525">
            <a:noFill/>
            <a:miter lim="800000"/>
            <a:headEnd/>
            <a:tailEnd/>
          </a:ln>
        </p:spPr>
      </p:pic>
      <p:pic>
        <p:nvPicPr>
          <p:cNvPr id="38927" name="Picture 17"/>
          <p:cNvPicPr>
            <a:picLocks noChangeAspect="1" noChangeArrowheads="1"/>
          </p:cNvPicPr>
          <p:nvPr/>
        </p:nvPicPr>
        <p:blipFill>
          <a:blip r:embed="rId13">
            <a:clrChange>
              <a:clrFrom>
                <a:srgbClr val="FFFFFF"/>
              </a:clrFrom>
              <a:clrTo>
                <a:srgbClr val="FFFFFF">
                  <a:alpha val="0"/>
                </a:srgbClr>
              </a:clrTo>
            </a:clrChange>
            <a:lum bright="-40000"/>
            <a:grayscl/>
          </a:blip>
          <a:srcRect/>
          <a:stretch>
            <a:fillRect/>
          </a:stretch>
        </p:blipFill>
        <p:spPr bwMode="auto">
          <a:xfrm>
            <a:off x="1722438" y="4963584"/>
            <a:ext cx="304800" cy="284428"/>
          </a:xfrm>
          <a:prstGeom prst="rect">
            <a:avLst/>
          </a:prstGeom>
          <a:noFill/>
          <a:ln w="9525">
            <a:noFill/>
            <a:miter lim="800000"/>
            <a:headEnd/>
            <a:tailEnd/>
          </a:ln>
        </p:spPr>
      </p:pic>
      <p:pic>
        <p:nvPicPr>
          <p:cNvPr id="38928" name="Picture 18"/>
          <p:cNvPicPr>
            <a:picLocks noChangeAspect="1" noChangeArrowheads="1"/>
          </p:cNvPicPr>
          <p:nvPr/>
        </p:nvPicPr>
        <p:blipFill>
          <a:blip r:embed="rId14">
            <a:clrChange>
              <a:clrFrom>
                <a:srgbClr val="FFFFFF"/>
              </a:clrFrom>
              <a:clrTo>
                <a:srgbClr val="FFFFFF">
                  <a:alpha val="0"/>
                </a:srgbClr>
              </a:clrTo>
            </a:clrChange>
            <a:lum bright="-40000"/>
            <a:grayscl/>
          </a:blip>
          <a:srcRect/>
          <a:stretch>
            <a:fillRect/>
          </a:stretch>
        </p:blipFill>
        <p:spPr bwMode="auto">
          <a:xfrm>
            <a:off x="2027238" y="4990042"/>
            <a:ext cx="393700" cy="297657"/>
          </a:xfrm>
          <a:prstGeom prst="rect">
            <a:avLst/>
          </a:prstGeom>
          <a:noFill/>
          <a:ln w="9525">
            <a:noFill/>
            <a:miter lim="800000"/>
            <a:headEnd/>
            <a:tailEnd/>
          </a:ln>
        </p:spPr>
      </p:pic>
      <p:pic>
        <p:nvPicPr>
          <p:cNvPr id="38929" name="Picture 19" descr="sp_3is_instru_ko.png"/>
          <p:cNvPicPr>
            <a:picLocks noChangeAspect="1"/>
          </p:cNvPicPr>
          <p:nvPr/>
        </p:nvPicPr>
        <p:blipFill>
          <a:blip r:embed="rId15">
            <a:lum bright="-90000"/>
          </a:blip>
          <a:srcRect/>
          <a:stretch>
            <a:fillRect/>
          </a:stretch>
        </p:blipFill>
        <p:spPr bwMode="auto">
          <a:xfrm>
            <a:off x="3849688" y="5083969"/>
            <a:ext cx="107950" cy="89958"/>
          </a:xfrm>
          <a:prstGeom prst="rect">
            <a:avLst/>
          </a:prstGeom>
          <a:noFill/>
          <a:ln w="9525">
            <a:noFill/>
            <a:miter lim="800000"/>
            <a:headEnd/>
            <a:tailEnd/>
          </a:ln>
        </p:spPr>
      </p:pic>
      <p:pic>
        <p:nvPicPr>
          <p:cNvPr id="38930" name="Picture 20" descr="sp_3is_instru_ko.png"/>
          <p:cNvPicPr>
            <a:picLocks noChangeAspect="1"/>
          </p:cNvPicPr>
          <p:nvPr/>
        </p:nvPicPr>
        <p:blipFill>
          <a:blip r:embed="rId15">
            <a:lum bright="-90000"/>
          </a:blip>
          <a:srcRect/>
          <a:stretch>
            <a:fillRect/>
          </a:stretch>
        </p:blipFill>
        <p:spPr bwMode="auto">
          <a:xfrm>
            <a:off x="4441826" y="4921250"/>
            <a:ext cx="106363" cy="89958"/>
          </a:xfrm>
          <a:prstGeom prst="rect">
            <a:avLst/>
          </a:prstGeom>
          <a:noFill/>
          <a:ln w="9525">
            <a:noFill/>
            <a:miter lim="800000"/>
            <a:headEnd/>
            <a:tailEnd/>
          </a:ln>
        </p:spPr>
      </p:pic>
      <p:pic>
        <p:nvPicPr>
          <p:cNvPr id="38931" name="Picture 21" descr="sp_3is_instru_ko.png"/>
          <p:cNvPicPr>
            <a:picLocks noChangeAspect="1"/>
          </p:cNvPicPr>
          <p:nvPr/>
        </p:nvPicPr>
        <p:blipFill>
          <a:blip r:embed="rId15">
            <a:lum bright="-90000"/>
          </a:blip>
          <a:srcRect/>
          <a:stretch>
            <a:fillRect/>
          </a:stretch>
        </p:blipFill>
        <p:spPr bwMode="auto">
          <a:xfrm>
            <a:off x="4191000" y="5110428"/>
            <a:ext cx="107950" cy="89958"/>
          </a:xfrm>
          <a:prstGeom prst="rect">
            <a:avLst/>
          </a:prstGeom>
          <a:noFill/>
          <a:ln w="9525">
            <a:noFill/>
            <a:miter lim="800000"/>
            <a:headEnd/>
            <a:tailEnd/>
          </a:ln>
        </p:spPr>
      </p:pic>
      <p:pic>
        <p:nvPicPr>
          <p:cNvPr id="38932" name="Picture 22" descr="sp_3is_instru_ko.png"/>
          <p:cNvPicPr>
            <a:picLocks noChangeAspect="1"/>
          </p:cNvPicPr>
          <p:nvPr/>
        </p:nvPicPr>
        <p:blipFill>
          <a:blip r:embed="rId15">
            <a:lum bright="-90000"/>
          </a:blip>
          <a:srcRect/>
          <a:stretch>
            <a:fillRect/>
          </a:stretch>
        </p:blipFill>
        <p:spPr bwMode="auto">
          <a:xfrm>
            <a:off x="1533525" y="5121011"/>
            <a:ext cx="107950" cy="89958"/>
          </a:xfrm>
          <a:prstGeom prst="rect">
            <a:avLst/>
          </a:prstGeom>
          <a:noFill/>
          <a:ln w="9525">
            <a:noFill/>
            <a:miter lim="800000"/>
            <a:headEnd/>
            <a:tailEnd/>
          </a:ln>
        </p:spPr>
      </p:pic>
      <p:pic>
        <p:nvPicPr>
          <p:cNvPr id="38933" name="Picture 23" descr="sp_3is_instru_ko.png"/>
          <p:cNvPicPr>
            <a:picLocks noChangeAspect="1"/>
          </p:cNvPicPr>
          <p:nvPr/>
        </p:nvPicPr>
        <p:blipFill>
          <a:blip r:embed="rId15">
            <a:lum bright="-90000"/>
          </a:blip>
          <a:srcRect/>
          <a:stretch>
            <a:fillRect/>
          </a:stretch>
        </p:blipFill>
        <p:spPr bwMode="auto">
          <a:xfrm>
            <a:off x="2538413" y="5118365"/>
            <a:ext cx="107950" cy="88635"/>
          </a:xfrm>
          <a:prstGeom prst="rect">
            <a:avLst/>
          </a:prstGeom>
          <a:noFill/>
          <a:ln w="9525">
            <a:noFill/>
            <a:miter lim="800000"/>
            <a:headEnd/>
            <a:tailEnd/>
          </a:ln>
        </p:spPr>
      </p:pic>
      <p:pic>
        <p:nvPicPr>
          <p:cNvPr id="38934" name="Picture 24" descr="sp_3is_instru_ko.png"/>
          <p:cNvPicPr>
            <a:picLocks noChangeAspect="1"/>
          </p:cNvPicPr>
          <p:nvPr/>
        </p:nvPicPr>
        <p:blipFill>
          <a:blip r:embed="rId15">
            <a:lum bright="-90000"/>
          </a:blip>
          <a:srcRect/>
          <a:stretch>
            <a:fillRect/>
          </a:stretch>
        </p:blipFill>
        <p:spPr bwMode="auto">
          <a:xfrm>
            <a:off x="2144713" y="5090584"/>
            <a:ext cx="106362" cy="89958"/>
          </a:xfrm>
          <a:prstGeom prst="rect">
            <a:avLst/>
          </a:prstGeom>
          <a:noFill/>
          <a:ln w="9525">
            <a:noFill/>
            <a:miter lim="800000"/>
            <a:headEnd/>
            <a:tailEnd/>
          </a:ln>
        </p:spPr>
      </p:pic>
      <p:sp>
        <p:nvSpPr>
          <p:cNvPr id="38935" name="Freeform 25"/>
          <p:cNvSpPr>
            <a:spLocks/>
          </p:cNvSpPr>
          <p:nvPr/>
        </p:nvSpPr>
        <p:spPr bwMode="auto">
          <a:xfrm>
            <a:off x="630239" y="2178844"/>
            <a:ext cx="4638675" cy="2296583"/>
          </a:xfrm>
          <a:custGeom>
            <a:avLst/>
            <a:gdLst>
              <a:gd name="T0" fmla="*/ 2147483647 w 9399"/>
              <a:gd name="T1" fmla="*/ 2147483647 h 5580"/>
              <a:gd name="T2" fmla="*/ 2147483647 w 9399"/>
              <a:gd name="T3" fmla="*/ 2147483647 h 5580"/>
              <a:gd name="T4" fmla="*/ 2147483647 w 9399"/>
              <a:gd name="T5" fmla="*/ 2147483647 h 5580"/>
              <a:gd name="T6" fmla="*/ 2147483647 w 9399"/>
              <a:gd name="T7" fmla="*/ 2147483647 h 5580"/>
              <a:gd name="T8" fmla="*/ 2147483647 w 9399"/>
              <a:gd name="T9" fmla="*/ 2147483647 h 5580"/>
              <a:gd name="T10" fmla="*/ 2147483647 w 9399"/>
              <a:gd name="T11" fmla="*/ 2147483647 h 5580"/>
              <a:gd name="T12" fmla="*/ 2147483647 w 9399"/>
              <a:gd name="T13" fmla="*/ 2147483647 h 5580"/>
              <a:gd name="T14" fmla="*/ 2147483647 w 9399"/>
              <a:gd name="T15" fmla="*/ 2147483647 h 5580"/>
              <a:gd name="T16" fmla="*/ 2147483647 w 9399"/>
              <a:gd name="T17" fmla="*/ 2147483647 h 5580"/>
              <a:gd name="T18" fmla="*/ 2147483647 w 9399"/>
              <a:gd name="T19" fmla="*/ 2147483647 h 5580"/>
              <a:gd name="T20" fmla="*/ 2147483647 w 9399"/>
              <a:gd name="T21" fmla="*/ 2147483647 h 5580"/>
              <a:gd name="T22" fmla="*/ 2147483647 w 9399"/>
              <a:gd name="T23" fmla="*/ 2147483647 h 5580"/>
              <a:gd name="T24" fmla="*/ 2147483647 w 9399"/>
              <a:gd name="T25" fmla="*/ 2147483647 h 5580"/>
              <a:gd name="T26" fmla="*/ 2147483647 w 9399"/>
              <a:gd name="T27" fmla="*/ 2147483647 h 5580"/>
              <a:gd name="T28" fmla="*/ 2147483647 w 9399"/>
              <a:gd name="T29" fmla="*/ 2147483647 h 5580"/>
              <a:gd name="T30" fmla="*/ 2147483647 w 9399"/>
              <a:gd name="T31" fmla="*/ 2147483647 h 5580"/>
              <a:gd name="T32" fmla="*/ 2147483647 w 9399"/>
              <a:gd name="T33" fmla="*/ 2147483647 h 5580"/>
              <a:gd name="T34" fmla="*/ 2147483647 w 9399"/>
              <a:gd name="T35" fmla="*/ 2147483647 h 5580"/>
              <a:gd name="T36" fmla="*/ 2147483647 w 9399"/>
              <a:gd name="T37" fmla="*/ 2147483647 h 5580"/>
              <a:gd name="T38" fmla="*/ 2147483647 w 9399"/>
              <a:gd name="T39" fmla="*/ 2147483647 h 5580"/>
              <a:gd name="T40" fmla="*/ 2147483647 w 9399"/>
              <a:gd name="T41" fmla="*/ 2147483647 h 5580"/>
              <a:gd name="T42" fmla="*/ 2147483647 w 9399"/>
              <a:gd name="T43" fmla="*/ 2147483647 h 5580"/>
              <a:gd name="T44" fmla="*/ 2147483647 w 9399"/>
              <a:gd name="T45" fmla="*/ 2147483647 h 5580"/>
              <a:gd name="T46" fmla="*/ 2147483647 w 9399"/>
              <a:gd name="T47" fmla="*/ 2147483647 h 5580"/>
              <a:gd name="T48" fmla="*/ 2147483647 w 9399"/>
              <a:gd name="T49" fmla="*/ 2147483647 h 5580"/>
              <a:gd name="T50" fmla="*/ 2147483647 w 9399"/>
              <a:gd name="T51" fmla="*/ 2147483647 h 5580"/>
              <a:gd name="T52" fmla="*/ 2147483647 w 9399"/>
              <a:gd name="T53" fmla="*/ 2147483647 h 5580"/>
              <a:gd name="T54" fmla="*/ 2147483647 w 9399"/>
              <a:gd name="T55" fmla="*/ 2147483647 h 5580"/>
              <a:gd name="T56" fmla="*/ 2147483647 w 9399"/>
              <a:gd name="T57" fmla="*/ 2147483647 h 5580"/>
              <a:gd name="T58" fmla="*/ 2147483647 w 9399"/>
              <a:gd name="T59" fmla="*/ 2147483647 h 5580"/>
              <a:gd name="T60" fmla="*/ 2147483647 w 9399"/>
              <a:gd name="T61" fmla="*/ 2147483647 h 5580"/>
              <a:gd name="T62" fmla="*/ 2147483647 w 9399"/>
              <a:gd name="T63" fmla="*/ 2147483647 h 5580"/>
              <a:gd name="T64" fmla="*/ 2147483647 w 9399"/>
              <a:gd name="T65" fmla="*/ 2147483647 h 55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99"/>
              <a:gd name="T100" fmla="*/ 0 h 5580"/>
              <a:gd name="T101" fmla="*/ 9399 w 9399"/>
              <a:gd name="T102" fmla="*/ 5580 h 55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99" h="5580">
                <a:moveTo>
                  <a:pt x="3679" y="0"/>
                </a:moveTo>
                <a:lnTo>
                  <a:pt x="3233" y="44"/>
                </a:lnTo>
                <a:lnTo>
                  <a:pt x="2818" y="174"/>
                </a:lnTo>
                <a:lnTo>
                  <a:pt x="2441" y="378"/>
                </a:lnTo>
                <a:lnTo>
                  <a:pt x="2113" y="648"/>
                </a:lnTo>
                <a:lnTo>
                  <a:pt x="1843" y="975"/>
                </a:lnTo>
                <a:lnTo>
                  <a:pt x="1639" y="1352"/>
                </a:lnTo>
                <a:lnTo>
                  <a:pt x="1510" y="1767"/>
                </a:lnTo>
                <a:lnTo>
                  <a:pt x="1465" y="2214"/>
                </a:lnTo>
                <a:lnTo>
                  <a:pt x="1465" y="2223"/>
                </a:lnTo>
                <a:lnTo>
                  <a:pt x="1465" y="2233"/>
                </a:lnTo>
                <a:lnTo>
                  <a:pt x="1165" y="2300"/>
                </a:lnTo>
                <a:lnTo>
                  <a:pt x="887" y="2419"/>
                </a:lnTo>
                <a:lnTo>
                  <a:pt x="638" y="2582"/>
                </a:lnTo>
                <a:lnTo>
                  <a:pt x="422" y="2786"/>
                </a:lnTo>
                <a:lnTo>
                  <a:pt x="246" y="3025"/>
                </a:lnTo>
                <a:lnTo>
                  <a:pt x="113" y="3293"/>
                </a:lnTo>
                <a:lnTo>
                  <a:pt x="29" y="3587"/>
                </a:lnTo>
                <a:lnTo>
                  <a:pt x="0" y="3899"/>
                </a:lnTo>
                <a:lnTo>
                  <a:pt x="34" y="4239"/>
                </a:lnTo>
                <a:lnTo>
                  <a:pt x="132" y="4554"/>
                </a:lnTo>
                <a:lnTo>
                  <a:pt x="287" y="4839"/>
                </a:lnTo>
                <a:lnTo>
                  <a:pt x="493" y="5088"/>
                </a:lnTo>
                <a:lnTo>
                  <a:pt x="742" y="5293"/>
                </a:lnTo>
                <a:lnTo>
                  <a:pt x="1027" y="5448"/>
                </a:lnTo>
                <a:lnTo>
                  <a:pt x="1343" y="5546"/>
                </a:lnTo>
                <a:lnTo>
                  <a:pt x="1681" y="5580"/>
                </a:lnTo>
                <a:lnTo>
                  <a:pt x="3225" y="5526"/>
                </a:lnTo>
                <a:lnTo>
                  <a:pt x="4768" y="5520"/>
                </a:lnTo>
                <a:lnTo>
                  <a:pt x="6311" y="5544"/>
                </a:lnTo>
                <a:lnTo>
                  <a:pt x="7852" y="5580"/>
                </a:lnTo>
                <a:lnTo>
                  <a:pt x="8164" y="5549"/>
                </a:lnTo>
                <a:lnTo>
                  <a:pt x="8455" y="5459"/>
                </a:lnTo>
                <a:lnTo>
                  <a:pt x="8717" y="5316"/>
                </a:lnTo>
                <a:lnTo>
                  <a:pt x="8947" y="5126"/>
                </a:lnTo>
                <a:lnTo>
                  <a:pt x="9135" y="4897"/>
                </a:lnTo>
                <a:lnTo>
                  <a:pt x="9278" y="4635"/>
                </a:lnTo>
                <a:lnTo>
                  <a:pt x="9368" y="4344"/>
                </a:lnTo>
                <a:lnTo>
                  <a:pt x="9399" y="4032"/>
                </a:lnTo>
                <a:lnTo>
                  <a:pt x="9377" y="3768"/>
                </a:lnTo>
                <a:lnTo>
                  <a:pt x="9313" y="3520"/>
                </a:lnTo>
                <a:lnTo>
                  <a:pt x="9209" y="3288"/>
                </a:lnTo>
                <a:lnTo>
                  <a:pt x="9071" y="3080"/>
                </a:lnTo>
                <a:lnTo>
                  <a:pt x="8902" y="2896"/>
                </a:lnTo>
                <a:lnTo>
                  <a:pt x="8705" y="2741"/>
                </a:lnTo>
                <a:lnTo>
                  <a:pt x="8486" y="2620"/>
                </a:lnTo>
                <a:lnTo>
                  <a:pt x="8245" y="2535"/>
                </a:lnTo>
                <a:lnTo>
                  <a:pt x="8204" y="2185"/>
                </a:lnTo>
                <a:lnTo>
                  <a:pt x="8097" y="1858"/>
                </a:lnTo>
                <a:lnTo>
                  <a:pt x="7933" y="1563"/>
                </a:lnTo>
                <a:lnTo>
                  <a:pt x="7716" y="1307"/>
                </a:lnTo>
                <a:lnTo>
                  <a:pt x="7456" y="1094"/>
                </a:lnTo>
                <a:lnTo>
                  <a:pt x="7157" y="935"/>
                </a:lnTo>
                <a:lnTo>
                  <a:pt x="6828" y="834"/>
                </a:lnTo>
                <a:lnTo>
                  <a:pt x="6476" y="799"/>
                </a:lnTo>
                <a:lnTo>
                  <a:pt x="6230" y="816"/>
                </a:lnTo>
                <a:lnTo>
                  <a:pt x="5994" y="865"/>
                </a:lnTo>
                <a:lnTo>
                  <a:pt x="5771" y="944"/>
                </a:lnTo>
                <a:lnTo>
                  <a:pt x="5564" y="1051"/>
                </a:lnTo>
                <a:lnTo>
                  <a:pt x="5403" y="825"/>
                </a:lnTo>
                <a:lnTo>
                  <a:pt x="5217" y="620"/>
                </a:lnTo>
                <a:lnTo>
                  <a:pt x="5006" y="442"/>
                </a:lnTo>
                <a:lnTo>
                  <a:pt x="4774" y="289"/>
                </a:lnTo>
                <a:lnTo>
                  <a:pt x="4523" y="167"/>
                </a:lnTo>
                <a:lnTo>
                  <a:pt x="4254" y="76"/>
                </a:lnTo>
                <a:lnTo>
                  <a:pt x="3973" y="19"/>
                </a:lnTo>
                <a:lnTo>
                  <a:pt x="3679" y="0"/>
                </a:lnTo>
                <a:close/>
              </a:path>
            </a:pathLst>
          </a:custGeom>
          <a:gradFill rotWithShape="1">
            <a:gsLst>
              <a:gs pos="0">
                <a:srgbClr val="00587C"/>
              </a:gs>
              <a:gs pos="50000">
                <a:srgbClr val="0081B4"/>
              </a:gs>
              <a:gs pos="100000">
                <a:srgbClr val="009BD7"/>
              </a:gs>
            </a:gsLst>
            <a:lin ang="2700000" scaled="1"/>
          </a:gradFill>
          <a:ln w="9525" cap="flat" cmpd="sng">
            <a:noFill/>
            <a:prstDash val="solid"/>
            <a:round/>
            <a:headEnd/>
            <a:tailEnd/>
          </a:ln>
        </p:spPr>
        <p:txBody>
          <a:bodyPr lIns="52925" tIns="26462" rIns="52925" bIns="26462"/>
          <a:lstStyle/>
          <a:p>
            <a:endParaRPr lang="en-US"/>
          </a:p>
        </p:txBody>
      </p:sp>
      <p:sp>
        <p:nvSpPr>
          <p:cNvPr id="38936" name="AutoShape 46"/>
          <p:cNvSpPr>
            <a:spLocks noChangeArrowheads="1"/>
          </p:cNvSpPr>
          <p:nvPr/>
        </p:nvSpPr>
        <p:spPr bwMode="auto">
          <a:xfrm>
            <a:off x="1395414" y="4029605"/>
            <a:ext cx="2973387" cy="337344"/>
          </a:xfrm>
          <a:prstGeom prst="roundRect">
            <a:avLst>
              <a:gd name="adj" fmla="val 50000"/>
            </a:avLst>
          </a:prstGeom>
          <a:gradFill rotWithShape="1">
            <a:gsLst>
              <a:gs pos="0">
                <a:srgbClr val="EFF1FF"/>
              </a:gs>
              <a:gs pos="100000">
                <a:srgbClr val="D6DBFE"/>
              </a:gs>
            </a:gsLst>
            <a:path path="shape">
              <a:fillToRect l="50000" t="50000" r="50000" b="50000"/>
            </a:path>
          </a:gradFill>
          <a:ln w="9525">
            <a:solidFill>
              <a:srgbClr val="43C9FF"/>
            </a:solidFill>
            <a:round/>
            <a:headEnd/>
            <a:tailEnd/>
          </a:ln>
          <a:effectLst>
            <a:prstShdw prst="shdw17" dist="17961" dir="13500000">
              <a:srgbClr val="287999">
                <a:alpha val="74997"/>
              </a:srgbClr>
            </a:prstShdw>
          </a:effectLst>
        </p:spPr>
        <p:txBody>
          <a:bodyPr wrap="none" lIns="52925" tIns="0" rIns="52925" bIns="0" anchor="ctr" anchorCtr="1"/>
          <a:lstStyle/>
          <a:p>
            <a:pPr algn="ctr"/>
            <a:r>
              <a:rPr lang="en-GB" sz="1600" b="1">
                <a:solidFill>
                  <a:srgbClr val="000000"/>
                </a:solidFill>
                <a:ea typeface="MS Gothic" pitchFamily="49" charset="-128"/>
                <a:sym typeface="Gill Sans" charset="0"/>
              </a:rPr>
              <a:t>Connect</a:t>
            </a:r>
          </a:p>
        </p:txBody>
      </p:sp>
      <p:sp>
        <p:nvSpPr>
          <p:cNvPr id="28" name="Freeform 27"/>
          <p:cNvSpPr>
            <a:spLocks/>
          </p:cNvSpPr>
          <p:nvPr/>
        </p:nvSpPr>
        <p:spPr bwMode="auto">
          <a:xfrm>
            <a:off x="1547814" y="4062678"/>
            <a:ext cx="288925" cy="264583"/>
          </a:xfrm>
          <a:custGeom>
            <a:avLst/>
            <a:gdLst/>
            <a:ahLst/>
            <a:cxnLst>
              <a:cxn ang="0">
                <a:pos x="1046" y="858"/>
              </a:cxn>
              <a:cxn ang="0">
                <a:pos x="1019" y="879"/>
              </a:cxn>
              <a:cxn ang="0">
                <a:pos x="762" y="729"/>
              </a:cxn>
              <a:cxn ang="0">
                <a:pos x="762" y="685"/>
              </a:cxn>
              <a:cxn ang="0">
                <a:pos x="1028" y="533"/>
              </a:cxn>
              <a:cxn ang="0">
                <a:pos x="1185" y="548"/>
              </a:cxn>
              <a:cxn ang="0">
                <a:pos x="1235" y="363"/>
              </a:cxn>
              <a:cxn ang="0">
                <a:pos x="1050" y="312"/>
              </a:cxn>
              <a:cxn ang="0">
                <a:pos x="984" y="454"/>
              </a:cxn>
              <a:cxn ang="0">
                <a:pos x="717" y="606"/>
              </a:cxn>
              <a:cxn ang="0">
                <a:pos x="684" y="585"/>
              </a:cxn>
              <a:cxn ang="0">
                <a:pos x="685" y="286"/>
              </a:cxn>
              <a:cxn ang="0">
                <a:pos x="715" y="274"/>
              </a:cxn>
              <a:cxn ang="0">
                <a:pos x="766" y="88"/>
              </a:cxn>
              <a:cxn ang="0">
                <a:pos x="580" y="38"/>
              </a:cxn>
              <a:cxn ang="0">
                <a:pos x="529" y="223"/>
              </a:cxn>
              <a:cxn ang="0">
                <a:pos x="595" y="281"/>
              </a:cxn>
              <a:cxn ang="0">
                <a:pos x="593" y="578"/>
              </a:cxn>
              <a:cxn ang="0">
                <a:pos x="560" y="591"/>
              </a:cxn>
              <a:cxn ang="0">
                <a:pos x="546" y="600"/>
              </a:cxn>
              <a:cxn ang="0">
                <a:pos x="300" y="456"/>
              </a:cxn>
              <a:cxn ang="0">
                <a:pos x="284" y="367"/>
              </a:cxn>
              <a:cxn ang="0">
                <a:pos x="98" y="317"/>
              </a:cxn>
              <a:cxn ang="0">
                <a:pos x="48" y="502"/>
              </a:cxn>
              <a:cxn ang="0">
                <a:pos x="233" y="553"/>
              </a:cxn>
              <a:cxn ang="0">
                <a:pos x="257" y="536"/>
              </a:cxn>
              <a:cxn ang="0">
                <a:pos x="496" y="676"/>
              </a:cxn>
              <a:cxn ang="0">
                <a:pos x="494" y="734"/>
              </a:cxn>
              <a:cxn ang="0">
                <a:pos x="244" y="877"/>
              </a:cxn>
              <a:cxn ang="0">
                <a:pos x="88" y="861"/>
              </a:cxn>
              <a:cxn ang="0">
                <a:pos x="37" y="1047"/>
              </a:cxn>
              <a:cxn ang="0">
                <a:pos x="223" y="1098"/>
              </a:cxn>
              <a:cxn ang="0">
                <a:pos x="289" y="955"/>
              </a:cxn>
              <a:cxn ang="0">
                <a:pos x="539" y="812"/>
              </a:cxn>
              <a:cxn ang="0">
                <a:pos x="590" y="840"/>
              </a:cxn>
              <a:cxn ang="0">
                <a:pos x="588" y="1123"/>
              </a:cxn>
              <a:cxn ang="0">
                <a:pos x="561" y="1135"/>
              </a:cxn>
              <a:cxn ang="0">
                <a:pos x="511" y="1321"/>
              </a:cxn>
              <a:cxn ang="0">
                <a:pos x="696" y="1371"/>
              </a:cxn>
              <a:cxn ang="0">
                <a:pos x="747" y="1186"/>
              </a:cxn>
              <a:cxn ang="0">
                <a:pos x="679" y="1127"/>
              </a:cxn>
              <a:cxn ang="0">
                <a:pos x="680" y="835"/>
              </a:cxn>
              <a:cxn ang="0">
                <a:pos x="695" y="827"/>
              </a:cxn>
              <a:cxn ang="0">
                <a:pos x="720" y="809"/>
              </a:cxn>
              <a:cxn ang="0">
                <a:pos x="979" y="960"/>
              </a:cxn>
              <a:cxn ang="0">
                <a:pos x="996" y="1044"/>
              </a:cxn>
              <a:cxn ang="0">
                <a:pos x="1181" y="1094"/>
              </a:cxn>
              <a:cxn ang="0">
                <a:pos x="1232" y="909"/>
              </a:cxn>
              <a:cxn ang="0">
                <a:pos x="1046" y="858"/>
              </a:cxn>
            </a:cxnLst>
            <a:rect l="0" t="0" r="r" b="b"/>
            <a:pathLst>
              <a:path w="1273" h="1409">
                <a:moveTo>
                  <a:pt x="1046" y="858"/>
                </a:moveTo>
                <a:cubicBezTo>
                  <a:pt x="1036" y="864"/>
                  <a:pt x="1027" y="871"/>
                  <a:pt x="1019" y="879"/>
                </a:cubicBezTo>
                <a:cubicBezTo>
                  <a:pt x="762" y="729"/>
                  <a:pt x="762" y="729"/>
                  <a:pt x="762" y="729"/>
                </a:cubicBezTo>
                <a:cubicBezTo>
                  <a:pt x="765" y="715"/>
                  <a:pt x="764" y="700"/>
                  <a:pt x="762" y="685"/>
                </a:cubicBezTo>
                <a:cubicBezTo>
                  <a:pt x="1028" y="533"/>
                  <a:pt x="1028" y="533"/>
                  <a:pt x="1028" y="533"/>
                </a:cubicBezTo>
                <a:cubicBezTo>
                  <a:pt x="1071" y="570"/>
                  <a:pt x="1133" y="578"/>
                  <a:pt x="1185" y="548"/>
                </a:cubicBezTo>
                <a:cubicBezTo>
                  <a:pt x="1250" y="511"/>
                  <a:pt x="1273" y="428"/>
                  <a:pt x="1235" y="363"/>
                </a:cubicBezTo>
                <a:cubicBezTo>
                  <a:pt x="1198" y="298"/>
                  <a:pt x="1115" y="275"/>
                  <a:pt x="1050" y="312"/>
                </a:cubicBezTo>
                <a:cubicBezTo>
                  <a:pt x="999" y="341"/>
                  <a:pt x="974" y="399"/>
                  <a:pt x="984" y="454"/>
                </a:cubicBezTo>
                <a:cubicBezTo>
                  <a:pt x="717" y="606"/>
                  <a:pt x="717" y="606"/>
                  <a:pt x="717" y="606"/>
                </a:cubicBezTo>
                <a:cubicBezTo>
                  <a:pt x="707" y="598"/>
                  <a:pt x="696" y="591"/>
                  <a:pt x="684" y="585"/>
                </a:cubicBezTo>
                <a:cubicBezTo>
                  <a:pt x="685" y="286"/>
                  <a:pt x="685" y="286"/>
                  <a:pt x="685" y="286"/>
                </a:cubicBezTo>
                <a:cubicBezTo>
                  <a:pt x="695" y="283"/>
                  <a:pt x="705" y="279"/>
                  <a:pt x="715" y="274"/>
                </a:cubicBezTo>
                <a:cubicBezTo>
                  <a:pt x="780" y="237"/>
                  <a:pt x="803" y="154"/>
                  <a:pt x="766" y="88"/>
                </a:cubicBezTo>
                <a:cubicBezTo>
                  <a:pt x="728" y="23"/>
                  <a:pt x="645" y="0"/>
                  <a:pt x="580" y="38"/>
                </a:cubicBezTo>
                <a:cubicBezTo>
                  <a:pt x="515" y="75"/>
                  <a:pt x="492" y="158"/>
                  <a:pt x="529" y="223"/>
                </a:cubicBezTo>
                <a:cubicBezTo>
                  <a:pt x="545" y="250"/>
                  <a:pt x="568" y="270"/>
                  <a:pt x="595" y="281"/>
                </a:cubicBezTo>
                <a:cubicBezTo>
                  <a:pt x="593" y="578"/>
                  <a:pt x="593" y="578"/>
                  <a:pt x="593" y="578"/>
                </a:cubicBezTo>
                <a:cubicBezTo>
                  <a:pt x="582" y="581"/>
                  <a:pt x="571" y="585"/>
                  <a:pt x="560" y="591"/>
                </a:cubicBezTo>
                <a:cubicBezTo>
                  <a:pt x="556" y="594"/>
                  <a:pt x="551" y="597"/>
                  <a:pt x="546" y="600"/>
                </a:cubicBezTo>
                <a:cubicBezTo>
                  <a:pt x="300" y="456"/>
                  <a:pt x="300" y="456"/>
                  <a:pt x="300" y="456"/>
                </a:cubicBezTo>
                <a:cubicBezTo>
                  <a:pt x="305" y="427"/>
                  <a:pt x="300" y="395"/>
                  <a:pt x="284" y="367"/>
                </a:cubicBezTo>
                <a:cubicBezTo>
                  <a:pt x="246" y="302"/>
                  <a:pt x="163" y="280"/>
                  <a:pt x="98" y="317"/>
                </a:cubicBezTo>
                <a:cubicBezTo>
                  <a:pt x="33" y="354"/>
                  <a:pt x="10" y="437"/>
                  <a:pt x="48" y="502"/>
                </a:cubicBezTo>
                <a:cubicBezTo>
                  <a:pt x="85" y="568"/>
                  <a:pt x="168" y="590"/>
                  <a:pt x="233" y="553"/>
                </a:cubicBezTo>
                <a:cubicBezTo>
                  <a:pt x="242" y="548"/>
                  <a:pt x="250" y="542"/>
                  <a:pt x="257" y="536"/>
                </a:cubicBezTo>
                <a:cubicBezTo>
                  <a:pt x="496" y="676"/>
                  <a:pt x="496" y="676"/>
                  <a:pt x="496" y="676"/>
                </a:cubicBezTo>
                <a:cubicBezTo>
                  <a:pt x="491" y="694"/>
                  <a:pt x="491" y="714"/>
                  <a:pt x="494" y="734"/>
                </a:cubicBezTo>
                <a:cubicBezTo>
                  <a:pt x="244" y="877"/>
                  <a:pt x="244" y="877"/>
                  <a:pt x="244" y="877"/>
                </a:cubicBezTo>
                <a:cubicBezTo>
                  <a:pt x="202" y="840"/>
                  <a:pt x="139" y="832"/>
                  <a:pt x="88" y="861"/>
                </a:cubicBezTo>
                <a:cubicBezTo>
                  <a:pt x="23" y="899"/>
                  <a:pt x="0" y="982"/>
                  <a:pt x="37" y="1047"/>
                </a:cubicBezTo>
                <a:cubicBezTo>
                  <a:pt x="75" y="1112"/>
                  <a:pt x="158" y="1135"/>
                  <a:pt x="223" y="1098"/>
                </a:cubicBezTo>
                <a:cubicBezTo>
                  <a:pt x="274" y="1068"/>
                  <a:pt x="299" y="1010"/>
                  <a:pt x="289" y="955"/>
                </a:cubicBezTo>
                <a:cubicBezTo>
                  <a:pt x="539" y="812"/>
                  <a:pt x="539" y="812"/>
                  <a:pt x="539" y="812"/>
                </a:cubicBezTo>
                <a:cubicBezTo>
                  <a:pt x="554" y="825"/>
                  <a:pt x="571" y="834"/>
                  <a:pt x="590" y="840"/>
                </a:cubicBezTo>
                <a:cubicBezTo>
                  <a:pt x="588" y="1123"/>
                  <a:pt x="588" y="1123"/>
                  <a:pt x="588" y="1123"/>
                </a:cubicBezTo>
                <a:cubicBezTo>
                  <a:pt x="579" y="1126"/>
                  <a:pt x="570" y="1130"/>
                  <a:pt x="561" y="1135"/>
                </a:cubicBezTo>
                <a:cubicBezTo>
                  <a:pt x="496" y="1172"/>
                  <a:pt x="474" y="1255"/>
                  <a:pt x="511" y="1321"/>
                </a:cubicBezTo>
                <a:cubicBezTo>
                  <a:pt x="548" y="1386"/>
                  <a:pt x="631" y="1409"/>
                  <a:pt x="696" y="1371"/>
                </a:cubicBezTo>
                <a:cubicBezTo>
                  <a:pt x="762" y="1334"/>
                  <a:pt x="784" y="1251"/>
                  <a:pt x="747" y="1186"/>
                </a:cubicBezTo>
                <a:cubicBezTo>
                  <a:pt x="731" y="1158"/>
                  <a:pt x="707" y="1138"/>
                  <a:pt x="679" y="1127"/>
                </a:cubicBezTo>
                <a:cubicBezTo>
                  <a:pt x="680" y="835"/>
                  <a:pt x="680" y="835"/>
                  <a:pt x="680" y="835"/>
                </a:cubicBezTo>
                <a:cubicBezTo>
                  <a:pt x="685" y="833"/>
                  <a:pt x="690" y="830"/>
                  <a:pt x="695" y="827"/>
                </a:cubicBezTo>
                <a:cubicBezTo>
                  <a:pt x="704" y="822"/>
                  <a:pt x="713" y="816"/>
                  <a:pt x="720" y="809"/>
                </a:cubicBezTo>
                <a:cubicBezTo>
                  <a:pt x="979" y="960"/>
                  <a:pt x="979" y="960"/>
                  <a:pt x="979" y="960"/>
                </a:cubicBezTo>
                <a:cubicBezTo>
                  <a:pt x="975" y="988"/>
                  <a:pt x="981" y="1017"/>
                  <a:pt x="996" y="1044"/>
                </a:cubicBezTo>
                <a:cubicBezTo>
                  <a:pt x="1033" y="1109"/>
                  <a:pt x="1116" y="1132"/>
                  <a:pt x="1181" y="1094"/>
                </a:cubicBezTo>
                <a:cubicBezTo>
                  <a:pt x="1246" y="1057"/>
                  <a:pt x="1269" y="974"/>
                  <a:pt x="1232" y="909"/>
                </a:cubicBezTo>
                <a:cubicBezTo>
                  <a:pt x="1195" y="844"/>
                  <a:pt x="1112" y="821"/>
                  <a:pt x="1046" y="858"/>
                </a:cubicBezTo>
                <a:close/>
              </a:path>
            </a:pathLst>
          </a:custGeom>
          <a:solidFill>
            <a:srgbClr val="FFFFFF">
              <a:lumMod val="50000"/>
            </a:srgbClr>
          </a:solidFill>
          <a:ln w="38100" cap="flat" cmpd="sng">
            <a:noFill/>
            <a:prstDash val="solid"/>
            <a:miter lim="800000"/>
            <a:headEnd/>
            <a:tailEnd/>
          </a:ln>
        </p:spPr>
        <p:txBody>
          <a:bodyPr lIns="52925" tIns="26462" rIns="52925" bIns="26462"/>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065">
              <a:defRPr/>
            </a:pPr>
            <a:endParaRPr lang="en-US" sz="4000" kern="0" dirty="0">
              <a:solidFill>
                <a:srgbClr val="000000"/>
              </a:solidFill>
              <a:latin typeface="Gill Sans" pitchFamily="-84" charset="0"/>
              <a:sym typeface="Gill Sans" pitchFamily="-84" charset="0"/>
            </a:endParaRPr>
          </a:p>
        </p:txBody>
      </p:sp>
      <p:sp>
        <p:nvSpPr>
          <p:cNvPr id="29" name="AutoShape 45"/>
          <p:cNvSpPr>
            <a:spLocks noChangeArrowheads="1"/>
          </p:cNvSpPr>
          <p:nvPr/>
        </p:nvSpPr>
        <p:spPr bwMode="auto">
          <a:xfrm>
            <a:off x="2944813" y="3385345"/>
            <a:ext cx="2032000" cy="466989"/>
          </a:xfrm>
          <a:prstGeom prst="roundRect">
            <a:avLst>
              <a:gd name="adj" fmla="val 44542"/>
            </a:avLst>
          </a:prstGeom>
          <a:gradFill rotWithShape="1">
            <a:gsLst>
              <a:gs pos="0">
                <a:srgbClr val="EFF1FF"/>
              </a:gs>
              <a:gs pos="100000">
                <a:srgbClr val="D6DBFE"/>
              </a:gs>
            </a:gsLst>
            <a:path path="shape">
              <a:fillToRect l="50000" t="50000" r="50000" b="50000"/>
            </a:path>
          </a:gradFill>
          <a:ln w="9525">
            <a:solidFill>
              <a:srgbClr val="43C9FF"/>
            </a:solidFill>
            <a:round/>
            <a:headEnd/>
            <a:tailEnd/>
          </a:ln>
          <a:effectLst>
            <a:prstShdw prst="shdw17" dist="17961" dir="13500000">
              <a:srgbClr val="287999">
                <a:alpha val="74998"/>
              </a:srgbClr>
            </a:prstShdw>
          </a:effectLst>
        </p:spPr>
        <p:txBody>
          <a:bodyPr wrap="none" tIns="0" bIns="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236538" algn="ctr" defTabSz="914065">
              <a:lnSpc>
                <a:spcPct val="80000"/>
              </a:lnSpc>
              <a:tabLst>
                <a:tab pos="190776" algn="l"/>
              </a:tabLst>
              <a:defRPr/>
            </a:pPr>
            <a:r>
              <a:rPr lang="en-GB" sz="1600" b="1" kern="0" dirty="0">
                <a:solidFill>
                  <a:srgbClr val="000000"/>
                </a:solidFill>
                <a:ea typeface="MS Gothic" pitchFamily="49" charset="-128"/>
                <a:sym typeface="Gill Sans" pitchFamily="-84" charset="0"/>
              </a:rPr>
              <a:t>Collect</a:t>
            </a:r>
            <a:endParaRPr lang="en-GB" sz="1200" b="1" kern="0" dirty="0">
              <a:solidFill>
                <a:srgbClr val="000000"/>
              </a:solidFill>
              <a:ea typeface="MS Gothic" pitchFamily="49" charset="-128"/>
              <a:sym typeface="Gill Sans" pitchFamily="-84" charset="0"/>
            </a:endParaRPr>
          </a:p>
        </p:txBody>
      </p:sp>
      <p:sp>
        <p:nvSpPr>
          <p:cNvPr id="30" name="AutoShape 50"/>
          <p:cNvSpPr>
            <a:spLocks noChangeArrowheads="1"/>
          </p:cNvSpPr>
          <p:nvPr/>
        </p:nvSpPr>
        <p:spPr bwMode="auto">
          <a:xfrm>
            <a:off x="3143250" y="3511021"/>
            <a:ext cx="349250" cy="255323"/>
          </a:xfrm>
          <a:prstGeom prst="can">
            <a:avLst>
              <a:gd name="adj" fmla="val 33796"/>
            </a:avLst>
          </a:prstGeom>
          <a:noFill/>
          <a:ln w="19050">
            <a:solidFill>
              <a:srgbClr val="FFFFFF">
                <a:lumMod val="50000"/>
              </a:srgbClr>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065">
              <a:defRPr/>
            </a:pPr>
            <a:endParaRPr lang="en-US" sz="2800" kern="0" dirty="0">
              <a:solidFill>
                <a:srgbClr val="000000"/>
              </a:solidFill>
              <a:latin typeface="Gill Sans" pitchFamily="-84" charset="0"/>
              <a:sym typeface="Gill Sans" pitchFamily="-84" charset="0"/>
            </a:endParaRPr>
          </a:p>
        </p:txBody>
      </p:sp>
      <p:grpSp>
        <p:nvGrpSpPr>
          <p:cNvPr id="6" name="Group 30"/>
          <p:cNvGrpSpPr>
            <a:grpSpLocks/>
          </p:cNvGrpSpPr>
          <p:nvPr/>
        </p:nvGrpSpPr>
        <p:grpSpPr bwMode="auto">
          <a:xfrm flipV="1">
            <a:off x="3172055" y="3650045"/>
            <a:ext cx="294353" cy="64840"/>
            <a:chOff x="174" y="1876"/>
            <a:chExt cx="655" cy="173"/>
          </a:xfrm>
          <a:solidFill>
            <a:srgbClr val="FFFFFF">
              <a:lumMod val="50000"/>
            </a:srgbClr>
          </a:solidFill>
        </p:grpSpPr>
        <p:sp>
          <p:nvSpPr>
            <p:cNvPr id="55" name="Oval 54"/>
            <p:cNvSpPr>
              <a:spLocks noChangeArrowheads="1"/>
            </p:cNvSpPr>
            <p:nvPr/>
          </p:nvSpPr>
          <p:spPr bwMode="auto">
            <a:xfrm>
              <a:off x="456" y="1881"/>
              <a:ext cx="160" cy="160"/>
            </a:xfrm>
            <a:prstGeom prst="ellipse">
              <a:avLst/>
            </a:prstGeom>
            <a:grpFill/>
            <a:ln w="9525" algn="ctr">
              <a:solidFill>
                <a:srgbClr val="FFFFFF">
                  <a:lumMod val="50000"/>
                </a:srgbClr>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065">
                <a:defRPr/>
              </a:pPr>
              <a:endParaRPr lang="en-US" sz="2800" kern="0" dirty="0">
                <a:solidFill>
                  <a:srgbClr val="000000"/>
                </a:solidFill>
                <a:latin typeface="Gill Sans" pitchFamily="-84" charset="0"/>
                <a:sym typeface="Gill Sans" pitchFamily="-84" charset="0"/>
              </a:endParaRPr>
            </a:p>
          </p:txBody>
        </p:sp>
        <p:sp>
          <p:nvSpPr>
            <p:cNvPr id="56" name="AutoShape 53"/>
            <p:cNvSpPr>
              <a:spLocks noChangeArrowheads="1"/>
            </p:cNvSpPr>
            <p:nvPr/>
          </p:nvSpPr>
          <p:spPr bwMode="auto">
            <a:xfrm rot="5400000">
              <a:off x="668" y="1888"/>
              <a:ext cx="173" cy="149"/>
            </a:xfrm>
            <a:prstGeom prst="triangle">
              <a:avLst>
                <a:gd name="adj" fmla="val 50000"/>
              </a:avLst>
            </a:prstGeom>
            <a:grpFill/>
            <a:ln w="9525" algn="ctr">
              <a:solidFill>
                <a:srgbClr val="FFFFFF">
                  <a:lumMod val="50000"/>
                </a:srgbClr>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065">
                <a:defRPr/>
              </a:pPr>
              <a:endParaRPr lang="en-US" sz="2800" kern="0" dirty="0">
                <a:solidFill>
                  <a:srgbClr val="000000"/>
                </a:solidFill>
                <a:latin typeface="Gill Sans" pitchFamily="-84" charset="0"/>
                <a:sym typeface="Gill Sans" pitchFamily="-84" charset="0"/>
              </a:endParaRPr>
            </a:p>
          </p:txBody>
        </p:sp>
        <p:grpSp>
          <p:nvGrpSpPr>
            <p:cNvPr id="7" name="Group 56"/>
            <p:cNvGrpSpPr>
              <a:grpSpLocks/>
            </p:cNvGrpSpPr>
            <p:nvPr/>
          </p:nvGrpSpPr>
          <p:grpSpPr bwMode="auto">
            <a:xfrm flipH="1">
              <a:off x="174" y="1893"/>
              <a:ext cx="227" cy="135"/>
              <a:chOff x="510" y="2151"/>
              <a:chExt cx="227" cy="135"/>
            </a:xfrm>
            <a:grpFill/>
          </p:grpSpPr>
          <p:sp>
            <p:nvSpPr>
              <p:cNvPr id="58" name="AutoShape 55"/>
              <p:cNvSpPr>
                <a:spLocks noChangeArrowheads="1"/>
              </p:cNvSpPr>
              <p:nvPr/>
            </p:nvSpPr>
            <p:spPr bwMode="auto">
              <a:xfrm rot="5400000">
                <a:off x="502" y="2165"/>
                <a:ext cx="128" cy="111"/>
              </a:xfrm>
              <a:prstGeom prst="triangle">
                <a:avLst>
                  <a:gd name="adj" fmla="val 50000"/>
                </a:avLst>
              </a:prstGeom>
              <a:grpFill/>
              <a:ln w="9525" algn="ctr">
                <a:solidFill>
                  <a:srgbClr val="FFFFFF">
                    <a:lumMod val="50000"/>
                  </a:srgbClr>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065">
                  <a:defRPr/>
                </a:pPr>
                <a:endParaRPr lang="en-US" sz="2800" kern="0" dirty="0">
                  <a:solidFill>
                    <a:srgbClr val="000000"/>
                  </a:solidFill>
                  <a:latin typeface="Gill Sans" pitchFamily="-84" charset="0"/>
                  <a:sym typeface="Gill Sans" pitchFamily="-84" charset="0"/>
                </a:endParaRPr>
              </a:p>
            </p:txBody>
          </p:sp>
          <p:sp>
            <p:nvSpPr>
              <p:cNvPr id="59" name="AutoShape 56"/>
              <p:cNvSpPr>
                <a:spLocks noChangeArrowheads="1"/>
              </p:cNvSpPr>
              <p:nvPr/>
            </p:nvSpPr>
            <p:spPr bwMode="auto">
              <a:xfrm rot="5400000">
                <a:off x="598" y="2164"/>
                <a:ext cx="128" cy="111"/>
              </a:xfrm>
              <a:prstGeom prst="triangle">
                <a:avLst>
                  <a:gd name="adj" fmla="val 50000"/>
                </a:avLst>
              </a:prstGeom>
              <a:grpFill/>
              <a:ln w="9525" algn="ctr">
                <a:solidFill>
                  <a:srgbClr val="FFFFFF">
                    <a:lumMod val="50000"/>
                  </a:srgbClr>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065">
                  <a:defRPr/>
                </a:pPr>
                <a:endParaRPr lang="en-US" sz="2800" kern="0" dirty="0">
                  <a:solidFill>
                    <a:srgbClr val="000000"/>
                  </a:solidFill>
                  <a:latin typeface="Gill Sans" pitchFamily="-84" charset="0"/>
                  <a:sym typeface="Gill Sans" pitchFamily="-84" charset="0"/>
                </a:endParaRPr>
              </a:p>
            </p:txBody>
          </p:sp>
          <p:sp>
            <p:nvSpPr>
              <p:cNvPr id="60" name="Rectangle 59"/>
              <p:cNvSpPr>
                <a:spLocks noChangeArrowheads="1"/>
              </p:cNvSpPr>
              <p:nvPr/>
            </p:nvSpPr>
            <p:spPr bwMode="auto">
              <a:xfrm>
                <a:off x="710" y="2151"/>
                <a:ext cx="27" cy="135"/>
              </a:xfrm>
              <a:prstGeom prst="rect">
                <a:avLst/>
              </a:prstGeom>
              <a:grpFill/>
              <a:ln w="9525" algn="ctr">
                <a:solidFill>
                  <a:srgbClr val="FFFFFF">
                    <a:lumMod val="50000"/>
                  </a:srgbClr>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065">
                  <a:defRPr/>
                </a:pPr>
                <a:endParaRPr lang="en-US" sz="2800" kern="0" dirty="0">
                  <a:solidFill>
                    <a:srgbClr val="000000"/>
                  </a:solidFill>
                  <a:latin typeface="Gill Sans" pitchFamily="-84" charset="0"/>
                  <a:sym typeface="Gill Sans" pitchFamily="-84" charset="0"/>
                </a:endParaRPr>
              </a:p>
            </p:txBody>
          </p:sp>
        </p:grpSp>
      </p:grpSp>
      <p:sp>
        <p:nvSpPr>
          <p:cNvPr id="38941" name="AutoShape 45"/>
          <p:cNvSpPr>
            <a:spLocks noChangeArrowheads="1"/>
          </p:cNvSpPr>
          <p:nvPr/>
        </p:nvSpPr>
        <p:spPr bwMode="auto">
          <a:xfrm>
            <a:off x="2373313" y="2782095"/>
            <a:ext cx="1752600" cy="466989"/>
          </a:xfrm>
          <a:prstGeom prst="roundRect">
            <a:avLst>
              <a:gd name="adj" fmla="val 44542"/>
            </a:avLst>
          </a:prstGeom>
          <a:gradFill rotWithShape="1">
            <a:gsLst>
              <a:gs pos="0">
                <a:srgbClr val="EFF1FF"/>
              </a:gs>
              <a:gs pos="100000">
                <a:srgbClr val="D6DBFE"/>
              </a:gs>
            </a:gsLst>
            <a:path path="shape">
              <a:fillToRect l="50000" t="50000" r="50000" b="50000"/>
            </a:path>
          </a:gradFill>
          <a:ln w="9525">
            <a:solidFill>
              <a:srgbClr val="43C9FF"/>
            </a:solidFill>
            <a:round/>
            <a:headEnd/>
            <a:tailEnd/>
          </a:ln>
          <a:effectLst>
            <a:prstShdw prst="shdw17" dist="17961" dir="13500000">
              <a:srgbClr val="287999">
                <a:alpha val="74997"/>
              </a:srgbClr>
            </a:prstShdw>
          </a:effectLst>
        </p:spPr>
        <p:txBody>
          <a:bodyPr wrap="none" lIns="52925" tIns="0" rIns="52925" bIns="0" anchor="ctr"/>
          <a:lstStyle/>
          <a:p>
            <a:pPr algn="ctr">
              <a:lnSpc>
                <a:spcPct val="80000"/>
              </a:lnSpc>
            </a:pPr>
            <a:r>
              <a:rPr lang="en-GB" sz="1600" b="1">
                <a:solidFill>
                  <a:srgbClr val="000000"/>
                </a:solidFill>
                <a:ea typeface="MS Gothic" pitchFamily="49" charset="-128"/>
                <a:sym typeface="Gill Sans" charset="0"/>
              </a:rPr>
              <a:t>Manage</a:t>
            </a:r>
          </a:p>
        </p:txBody>
      </p:sp>
      <p:pic>
        <p:nvPicPr>
          <p:cNvPr id="38942" name="Picture 32" descr="SETTINGS"/>
          <p:cNvPicPr preferRelativeResize="0">
            <a:picLocks noChangeAspect="1" noChangeArrowheads="1"/>
          </p:cNvPicPr>
          <p:nvPr/>
        </p:nvPicPr>
        <p:blipFill>
          <a:blip r:embed="rId16">
            <a:lum bright="50000"/>
          </a:blip>
          <a:srcRect b="15614"/>
          <a:stretch>
            <a:fillRect/>
          </a:stretch>
        </p:blipFill>
        <p:spPr bwMode="auto">
          <a:xfrm>
            <a:off x="2459038" y="2856177"/>
            <a:ext cx="392112" cy="275167"/>
          </a:xfrm>
          <a:prstGeom prst="rect">
            <a:avLst/>
          </a:prstGeom>
          <a:noFill/>
          <a:ln w="9525">
            <a:noFill/>
            <a:miter lim="800000"/>
            <a:headEnd/>
            <a:tailEnd/>
          </a:ln>
        </p:spPr>
      </p:pic>
      <p:sp>
        <p:nvSpPr>
          <p:cNvPr id="38943" name="Line 47"/>
          <p:cNvSpPr>
            <a:spLocks noChangeShapeType="1"/>
          </p:cNvSpPr>
          <p:nvPr/>
        </p:nvSpPr>
        <p:spPr bwMode="auto">
          <a:xfrm flipH="1" flipV="1">
            <a:off x="3768725" y="2327011"/>
            <a:ext cx="6350" cy="255323"/>
          </a:xfrm>
          <a:prstGeom prst="line">
            <a:avLst/>
          </a:prstGeom>
          <a:noFill/>
          <a:ln w="28575">
            <a:solidFill>
              <a:srgbClr val="FF6600"/>
            </a:solidFill>
            <a:round/>
            <a:headEnd/>
            <a:tailEnd type="arrow" w="med" len="med"/>
          </a:ln>
        </p:spPr>
        <p:txBody>
          <a:bodyPr wrap="none" lIns="52925" tIns="26462" rIns="52925" bIns="26462" anchor="ctr"/>
          <a:lstStyle/>
          <a:p>
            <a:endParaRPr lang="en-US"/>
          </a:p>
        </p:txBody>
      </p:sp>
      <p:sp>
        <p:nvSpPr>
          <p:cNvPr id="38944" name="Line 48"/>
          <p:cNvSpPr>
            <a:spLocks noChangeShapeType="1"/>
          </p:cNvSpPr>
          <p:nvPr/>
        </p:nvSpPr>
        <p:spPr bwMode="auto">
          <a:xfrm flipV="1">
            <a:off x="4059239" y="2373313"/>
            <a:ext cx="85725" cy="219604"/>
          </a:xfrm>
          <a:prstGeom prst="line">
            <a:avLst/>
          </a:prstGeom>
          <a:noFill/>
          <a:ln w="28575">
            <a:solidFill>
              <a:srgbClr val="FF6600"/>
            </a:solidFill>
            <a:round/>
            <a:headEnd/>
            <a:tailEnd type="arrow" w="med" len="med"/>
          </a:ln>
        </p:spPr>
        <p:txBody>
          <a:bodyPr wrap="none" lIns="52925" tIns="26462" rIns="52925" bIns="26462" anchor="ctr"/>
          <a:lstStyle/>
          <a:p>
            <a:endParaRPr lang="en-US"/>
          </a:p>
        </p:txBody>
      </p:sp>
      <p:sp>
        <p:nvSpPr>
          <p:cNvPr id="38945" name="Line 49"/>
          <p:cNvSpPr>
            <a:spLocks noChangeShapeType="1"/>
          </p:cNvSpPr>
          <p:nvPr/>
        </p:nvSpPr>
        <p:spPr bwMode="auto">
          <a:xfrm flipV="1">
            <a:off x="4379913" y="2553229"/>
            <a:ext cx="146050" cy="158750"/>
          </a:xfrm>
          <a:prstGeom prst="line">
            <a:avLst/>
          </a:prstGeom>
          <a:noFill/>
          <a:ln w="28575">
            <a:solidFill>
              <a:srgbClr val="FF6600"/>
            </a:solidFill>
            <a:round/>
            <a:headEnd/>
            <a:tailEnd type="arrow" w="med" len="med"/>
          </a:ln>
        </p:spPr>
        <p:txBody>
          <a:bodyPr wrap="none" lIns="52925" tIns="26462" rIns="52925" bIns="26462" anchor="ctr"/>
          <a:lstStyle/>
          <a:p>
            <a:endParaRPr lang="en-US"/>
          </a:p>
        </p:txBody>
      </p:sp>
      <p:sp>
        <p:nvSpPr>
          <p:cNvPr id="38946" name="Line 50"/>
          <p:cNvSpPr>
            <a:spLocks noChangeShapeType="1"/>
          </p:cNvSpPr>
          <p:nvPr/>
        </p:nvSpPr>
        <p:spPr bwMode="auto">
          <a:xfrm flipV="1">
            <a:off x="4548188" y="2780771"/>
            <a:ext cx="227012" cy="125678"/>
          </a:xfrm>
          <a:prstGeom prst="line">
            <a:avLst/>
          </a:prstGeom>
          <a:noFill/>
          <a:ln w="28575">
            <a:solidFill>
              <a:srgbClr val="FF6600"/>
            </a:solidFill>
            <a:round/>
            <a:headEnd/>
            <a:tailEnd type="arrow" w="med" len="med"/>
          </a:ln>
        </p:spPr>
        <p:txBody>
          <a:bodyPr wrap="none" lIns="52925" tIns="26462" rIns="52925" bIns="26462" anchor="ctr"/>
          <a:lstStyle/>
          <a:p>
            <a:endParaRPr lang="en-US"/>
          </a:p>
        </p:txBody>
      </p:sp>
      <p:sp>
        <p:nvSpPr>
          <p:cNvPr id="38947" name="AutoShape 53"/>
          <p:cNvSpPr>
            <a:spLocks noChangeArrowheads="1"/>
          </p:cNvSpPr>
          <p:nvPr/>
        </p:nvSpPr>
        <p:spPr bwMode="auto">
          <a:xfrm>
            <a:off x="3702050" y="2555875"/>
            <a:ext cx="146050" cy="75407"/>
          </a:xfrm>
          <a:prstGeom prst="roundRect">
            <a:avLst>
              <a:gd name="adj" fmla="val 44829"/>
            </a:avLst>
          </a:prstGeom>
          <a:solidFill>
            <a:srgbClr val="FF6600"/>
          </a:solidFill>
          <a:ln w="9525">
            <a:noFill/>
            <a:round/>
            <a:headEnd/>
            <a:tailEnd/>
          </a:ln>
          <a:effectLst>
            <a:prstShdw prst="shdw17" dist="17961" dir="2700000">
              <a:srgbClr val="993D00">
                <a:alpha val="74997"/>
              </a:srgbClr>
            </a:prstShdw>
          </a:effectLst>
        </p:spPr>
        <p:txBody>
          <a:bodyPr wrap="none" lIns="0" tIns="0" rIns="0" bIns="0" anchor="ctr" anchorCtr="1"/>
          <a:lstStyle/>
          <a:p>
            <a:pPr algn="ctr"/>
            <a:endParaRPr lang="en-US" sz="600" b="1">
              <a:solidFill>
                <a:srgbClr val="FFFFFF"/>
              </a:solidFill>
              <a:latin typeface="Calibri" pitchFamily="34" charset="0"/>
              <a:ea typeface="MS Gothic" pitchFamily="49" charset="-128"/>
              <a:sym typeface="Gill Sans" charset="0"/>
            </a:endParaRPr>
          </a:p>
        </p:txBody>
      </p:sp>
      <p:sp>
        <p:nvSpPr>
          <p:cNvPr id="38948" name="AutoShape 54"/>
          <p:cNvSpPr>
            <a:spLocks noChangeArrowheads="1"/>
          </p:cNvSpPr>
          <p:nvPr/>
        </p:nvSpPr>
        <p:spPr bwMode="auto">
          <a:xfrm>
            <a:off x="3992563" y="2573073"/>
            <a:ext cx="144462" cy="78052"/>
          </a:xfrm>
          <a:prstGeom prst="roundRect">
            <a:avLst>
              <a:gd name="adj" fmla="val 44829"/>
            </a:avLst>
          </a:prstGeom>
          <a:solidFill>
            <a:srgbClr val="FF6600"/>
          </a:solidFill>
          <a:ln w="9525">
            <a:noFill/>
            <a:round/>
            <a:headEnd/>
            <a:tailEnd/>
          </a:ln>
          <a:effectLst>
            <a:prstShdw prst="shdw17" dist="17961" dir="2700000">
              <a:srgbClr val="993D00">
                <a:alpha val="74997"/>
              </a:srgbClr>
            </a:prstShdw>
          </a:effectLst>
        </p:spPr>
        <p:txBody>
          <a:bodyPr wrap="none" lIns="0" tIns="0" rIns="0" bIns="0" anchor="ctr" anchorCtr="1"/>
          <a:lstStyle/>
          <a:p>
            <a:pPr algn="ctr"/>
            <a:endParaRPr lang="en-US" sz="600" b="1">
              <a:solidFill>
                <a:srgbClr val="FFFFFF"/>
              </a:solidFill>
              <a:latin typeface="Calibri" pitchFamily="34" charset="0"/>
              <a:ea typeface="MS Gothic" pitchFamily="49" charset="-128"/>
              <a:sym typeface="Gill Sans" charset="0"/>
            </a:endParaRPr>
          </a:p>
        </p:txBody>
      </p:sp>
      <p:sp>
        <p:nvSpPr>
          <p:cNvPr id="38949" name="AutoShape 65"/>
          <p:cNvSpPr>
            <a:spLocks noChangeArrowheads="1"/>
          </p:cNvSpPr>
          <p:nvPr/>
        </p:nvSpPr>
        <p:spPr bwMode="auto">
          <a:xfrm>
            <a:off x="4268788" y="2713303"/>
            <a:ext cx="146050" cy="76729"/>
          </a:xfrm>
          <a:prstGeom prst="roundRect">
            <a:avLst>
              <a:gd name="adj" fmla="val 44829"/>
            </a:avLst>
          </a:prstGeom>
          <a:solidFill>
            <a:srgbClr val="FF6600"/>
          </a:solidFill>
          <a:ln w="9525">
            <a:noFill/>
            <a:round/>
            <a:headEnd/>
            <a:tailEnd/>
          </a:ln>
          <a:effectLst>
            <a:prstShdw prst="shdw17" dist="17961" dir="2700000">
              <a:srgbClr val="993D00">
                <a:alpha val="74997"/>
              </a:srgbClr>
            </a:prstShdw>
          </a:effectLst>
        </p:spPr>
        <p:txBody>
          <a:bodyPr wrap="none" lIns="0" tIns="0" rIns="0" bIns="0" anchor="ctr" anchorCtr="1"/>
          <a:lstStyle/>
          <a:p>
            <a:pPr algn="ctr"/>
            <a:endParaRPr lang="en-US" sz="600" b="1">
              <a:solidFill>
                <a:srgbClr val="FFFFFF"/>
              </a:solidFill>
              <a:latin typeface="Calibri" pitchFamily="34" charset="0"/>
              <a:ea typeface="MS Gothic" pitchFamily="49" charset="-128"/>
              <a:sym typeface="Gill Sans" charset="0"/>
            </a:endParaRPr>
          </a:p>
        </p:txBody>
      </p:sp>
      <p:sp>
        <p:nvSpPr>
          <p:cNvPr id="38950" name="AutoShape 66"/>
          <p:cNvSpPr>
            <a:spLocks noChangeArrowheads="1"/>
          </p:cNvSpPr>
          <p:nvPr/>
        </p:nvSpPr>
        <p:spPr bwMode="auto">
          <a:xfrm>
            <a:off x="4421188" y="2890574"/>
            <a:ext cx="146050" cy="75406"/>
          </a:xfrm>
          <a:prstGeom prst="roundRect">
            <a:avLst>
              <a:gd name="adj" fmla="val 44829"/>
            </a:avLst>
          </a:prstGeom>
          <a:solidFill>
            <a:srgbClr val="FF6600"/>
          </a:solidFill>
          <a:ln w="9525">
            <a:noFill/>
            <a:round/>
            <a:headEnd/>
            <a:tailEnd/>
          </a:ln>
          <a:effectLst>
            <a:prstShdw prst="shdw17" dist="17961" dir="2700000">
              <a:srgbClr val="993D00">
                <a:alpha val="74997"/>
              </a:srgbClr>
            </a:prstShdw>
          </a:effectLst>
        </p:spPr>
        <p:txBody>
          <a:bodyPr wrap="none" lIns="0" tIns="0" rIns="0" bIns="0" anchor="ctr" anchorCtr="1"/>
          <a:lstStyle/>
          <a:p>
            <a:pPr algn="ctr"/>
            <a:endParaRPr lang="en-US" sz="600" b="1">
              <a:solidFill>
                <a:srgbClr val="FFFFFF"/>
              </a:solidFill>
              <a:latin typeface="Calibri" pitchFamily="34" charset="0"/>
              <a:ea typeface="MS Gothic" pitchFamily="49" charset="-128"/>
              <a:sym typeface="Gill Sans" charset="0"/>
            </a:endParaRPr>
          </a:p>
        </p:txBody>
      </p:sp>
      <p:sp>
        <p:nvSpPr>
          <p:cNvPr id="42" name="TextBox 41"/>
          <p:cNvSpPr txBox="1"/>
          <p:nvPr/>
        </p:nvSpPr>
        <p:spPr>
          <a:xfrm>
            <a:off x="4047219" y="2094165"/>
            <a:ext cx="2022733" cy="664797"/>
          </a:xfrm>
          <a:prstGeom prst="rect">
            <a:avLst/>
          </a:prstGeom>
          <a:noFill/>
        </p:spPr>
        <p:txBody>
          <a:bodyPr wrap="none" lIns="182880" tIns="146304" rIns="182880" bIns="146304">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Aft>
                <a:spcPts val="0"/>
              </a:spcAft>
              <a:defRPr/>
            </a:pPr>
            <a:r>
              <a:rPr lang="en-US" sz="1200" b="1" dirty="0" smtClean="0">
                <a:gradFill>
                  <a:gsLst>
                    <a:gs pos="2917">
                      <a:schemeClr val="tx1"/>
                    </a:gs>
                    <a:gs pos="30000">
                      <a:schemeClr val="tx1"/>
                    </a:gs>
                  </a:gsLst>
                  <a:lin ang="5400000" scaled="0"/>
                </a:gradFill>
              </a:rPr>
              <a:t>Real-time messaging</a:t>
            </a:r>
          </a:p>
          <a:p>
            <a:pPr eaLnBrk="1" hangingPunct="1">
              <a:spcAft>
                <a:spcPts val="0"/>
              </a:spcAft>
              <a:defRPr/>
            </a:pPr>
            <a:r>
              <a:rPr lang="en-US" sz="1200" b="1" dirty="0" smtClean="0">
                <a:gradFill>
                  <a:gsLst>
                    <a:gs pos="2917">
                      <a:schemeClr val="tx1"/>
                    </a:gs>
                    <a:gs pos="30000">
                      <a:schemeClr val="tx1"/>
                    </a:gs>
                  </a:gsLst>
                  <a:lin ang="5400000" scaled="0"/>
                </a:gradFill>
              </a:rPr>
              <a:t>&amp;</a:t>
            </a:r>
            <a:r>
              <a:rPr lang="en-US" sz="1200" b="1" dirty="0">
                <a:gradFill>
                  <a:gsLst>
                    <a:gs pos="2917">
                      <a:schemeClr val="tx1"/>
                    </a:gs>
                    <a:gs pos="30000">
                      <a:schemeClr val="tx1"/>
                    </a:gs>
                  </a:gsLst>
                  <a:lin ang="5400000" scaled="0"/>
                </a:gradFill>
              </a:rPr>
              <a:t> </a:t>
            </a:r>
            <a:r>
              <a:rPr lang="en-US" sz="1200" b="1" dirty="0" smtClean="0">
                <a:gradFill>
                  <a:gsLst>
                    <a:gs pos="2917">
                      <a:schemeClr val="tx1"/>
                    </a:gs>
                    <a:gs pos="30000">
                      <a:schemeClr val="tx1"/>
                    </a:gs>
                  </a:gsLst>
                  <a:lin ang="5400000" scaled="0"/>
                </a:gradFill>
              </a:rPr>
              <a:t>Managed REST APIs</a:t>
            </a:r>
            <a:endParaRPr lang="en-US" sz="1200" b="1" dirty="0">
              <a:gradFill>
                <a:gsLst>
                  <a:gs pos="2917">
                    <a:schemeClr val="tx1"/>
                  </a:gs>
                  <a:gs pos="30000">
                    <a:schemeClr val="tx1"/>
                  </a:gs>
                </a:gsLst>
                <a:lin ang="5400000" scaled="0"/>
              </a:gradFill>
            </a:endParaRPr>
          </a:p>
        </p:txBody>
      </p:sp>
      <p:sp>
        <p:nvSpPr>
          <p:cNvPr id="43" name="AutoShape 45"/>
          <p:cNvSpPr>
            <a:spLocks noChangeArrowheads="1"/>
          </p:cNvSpPr>
          <p:nvPr/>
        </p:nvSpPr>
        <p:spPr bwMode="auto">
          <a:xfrm>
            <a:off x="819150" y="3385345"/>
            <a:ext cx="2033588" cy="466989"/>
          </a:xfrm>
          <a:prstGeom prst="roundRect">
            <a:avLst>
              <a:gd name="adj" fmla="val 44542"/>
            </a:avLst>
          </a:prstGeom>
          <a:gradFill rotWithShape="1">
            <a:gsLst>
              <a:gs pos="0">
                <a:srgbClr val="EFF1FF"/>
              </a:gs>
              <a:gs pos="100000">
                <a:srgbClr val="D6DBFE"/>
              </a:gs>
            </a:gsLst>
            <a:path path="shape">
              <a:fillToRect l="50000" t="50000" r="50000" b="50000"/>
            </a:path>
          </a:gradFill>
          <a:ln w="9525">
            <a:solidFill>
              <a:srgbClr val="43C9FF"/>
            </a:solidFill>
            <a:round/>
            <a:headEnd/>
            <a:tailEnd/>
          </a:ln>
          <a:effectLst>
            <a:prstShdw prst="shdw17" dist="17961" dir="13500000">
              <a:srgbClr val="287999">
                <a:alpha val="74998"/>
              </a:srgbClr>
            </a:prstShdw>
          </a:effectLst>
        </p:spPr>
        <p:txBody>
          <a:bodyPr wrap="none" tIns="0" bIns="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065">
              <a:lnSpc>
                <a:spcPct val="80000"/>
              </a:lnSpc>
              <a:tabLst>
                <a:tab pos="190776" algn="l"/>
              </a:tabLst>
              <a:defRPr/>
            </a:pPr>
            <a:r>
              <a:rPr lang="en-GB" sz="1600" b="1" kern="0" dirty="0">
                <a:solidFill>
                  <a:srgbClr val="000000"/>
                </a:solidFill>
                <a:ea typeface="MS Gothic" pitchFamily="49" charset="-128"/>
                <a:sym typeface="Gill Sans" pitchFamily="-84" charset="0"/>
              </a:rPr>
              <a:t>         Assemble</a:t>
            </a:r>
            <a:endParaRPr lang="en-GB" sz="1200" b="1" kern="0" dirty="0">
              <a:solidFill>
                <a:srgbClr val="000000"/>
              </a:solidFill>
              <a:ea typeface="MS Gothic" pitchFamily="49" charset="-128"/>
              <a:sym typeface="Gill Sans" pitchFamily="-84" charset="0"/>
            </a:endParaRPr>
          </a:p>
        </p:txBody>
      </p:sp>
      <p:grpSp>
        <p:nvGrpSpPr>
          <p:cNvPr id="8" name="Group 43"/>
          <p:cNvGrpSpPr>
            <a:grpSpLocks/>
          </p:cNvGrpSpPr>
          <p:nvPr/>
        </p:nvGrpSpPr>
        <p:grpSpPr bwMode="auto">
          <a:xfrm>
            <a:off x="908051" y="3533511"/>
            <a:ext cx="625475" cy="195792"/>
            <a:chOff x="179512" y="1916832"/>
            <a:chExt cx="1152128" cy="432048"/>
          </a:xfrm>
        </p:grpSpPr>
        <p:sp>
          <p:nvSpPr>
            <p:cNvPr id="50" name="Rounded Rectangle 49"/>
            <p:cNvSpPr/>
            <p:nvPr/>
          </p:nvSpPr>
          <p:spPr bwMode="auto">
            <a:xfrm>
              <a:off x="755577" y="1916832"/>
              <a:ext cx="432779" cy="143042"/>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457103" eaLnBrk="1" hangingPunct="1">
                <a:lnSpc>
                  <a:spcPct val="92000"/>
                </a:lnSpc>
                <a:buClr>
                  <a:srgbClr val="000000"/>
                </a:buClr>
                <a:buSzPct val="45000"/>
                <a:defRPr/>
              </a:pPr>
              <a:endParaRPr lang="en-US" sz="2000" dirty="0">
                <a:solidFill>
                  <a:srgbClr val="99FE00"/>
                </a:solidFill>
                <a:latin typeface="Arial" charset="0"/>
                <a:cs typeface="Arial" charset="0"/>
              </a:endParaRPr>
            </a:p>
          </p:txBody>
        </p:sp>
        <p:sp>
          <p:nvSpPr>
            <p:cNvPr id="51" name="Rounded Rectangle 50"/>
            <p:cNvSpPr/>
            <p:nvPr/>
          </p:nvSpPr>
          <p:spPr bwMode="auto">
            <a:xfrm>
              <a:off x="898861" y="2205836"/>
              <a:ext cx="432779" cy="143044"/>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457103" eaLnBrk="1" hangingPunct="1">
                <a:lnSpc>
                  <a:spcPct val="92000"/>
                </a:lnSpc>
                <a:buClr>
                  <a:srgbClr val="000000"/>
                </a:buClr>
                <a:buSzPct val="45000"/>
                <a:defRPr/>
              </a:pPr>
              <a:endParaRPr lang="en-US" sz="2000" dirty="0">
                <a:solidFill>
                  <a:srgbClr val="99FE00"/>
                </a:solidFill>
                <a:latin typeface="Arial" charset="0"/>
                <a:cs typeface="Arial" charset="0"/>
              </a:endParaRPr>
            </a:p>
          </p:txBody>
        </p:sp>
        <p:sp>
          <p:nvSpPr>
            <p:cNvPr id="52" name="Rounded Rectangle 51"/>
            <p:cNvSpPr/>
            <p:nvPr/>
          </p:nvSpPr>
          <p:spPr bwMode="auto">
            <a:xfrm>
              <a:off x="179512" y="2059874"/>
              <a:ext cx="432779" cy="145962"/>
            </a:xfrm>
            <a:prstGeom prst="roundRect">
              <a:avLst/>
            </a:prstGeom>
            <a:noFill/>
            <a:ln w="28575" cap="flat" cmpd="sng" algn="ctr">
              <a:solidFill>
                <a:schemeClr val="bg1">
                  <a:lumMod val="50000"/>
                </a:schemeClr>
              </a:solidFill>
              <a:prstDash val="solid"/>
              <a:round/>
              <a:headEnd type="none" w="med" len="med"/>
              <a:tailEnd type="none" w="med" len="med"/>
            </a:ln>
            <a:effectLs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457103" eaLnBrk="1" hangingPunct="1">
                <a:lnSpc>
                  <a:spcPct val="92000"/>
                </a:lnSpc>
                <a:buClr>
                  <a:srgbClr val="000000"/>
                </a:buClr>
                <a:buSzPct val="45000"/>
                <a:defRPr/>
              </a:pPr>
              <a:endParaRPr lang="en-US" sz="2000" dirty="0">
                <a:solidFill>
                  <a:srgbClr val="99FE00"/>
                </a:solidFill>
                <a:latin typeface="Arial" charset="0"/>
                <a:cs typeface="Arial" charset="0"/>
              </a:endParaRPr>
            </a:p>
          </p:txBody>
        </p:sp>
        <p:cxnSp>
          <p:nvCxnSpPr>
            <p:cNvPr id="53" name="Curved Connector 52"/>
            <p:cNvCxnSpPr>
              <a:stCxn id="52" idx="3"/>
              <a:endCxn id="50" idx="1"/>
            </p:cNvCxnSpPr>
            <p:nvPr/>
          </p:nvCxnSpPr>
          <p:spPr bwMode="auto">
            <a:xfrm flipV="1">
              <a:off x="612291" y="1989812"/>
              <a:ext cx="143286" cy="143044"/>
            </a:xfrm>
            <a:prstGeom prst="curvedConnector3">
              <a:avLst>
                <a:gd name="adj1" fmla="val 50000"/>
              </a:avLst>
            </a:prstGeom>
            <a:gradFill rotWithShape="1">
              <a:gsLst>
                <a:gs pos="0">
                  <a:srgbClr val="0000FF"/>
                </a:gs>
                <a:gs pos="100000">
                  <a:srgbClr val="3399FF"/>
                </a:gs>
              </a:gsLst>
              <a:lin ang="0" scaled="1"/>
            </a:gradFill>
            <a:ln w="28575" cap="flat" cmpd="sng" algn="ctr">
              <a:solidFill>
                <a:schemeClr val="bg1">
                  <a:lumMod val="50000"/>
                </a:schemeClr>
              </a:solidFill>
              <a:prstDash val="solid"/>
              <a:round/>
              <a:headEnd type="none" w="med" len="med"/>
              <a:tailEnd type="none" w="med" len="med"/>
            </a:ln>
            <a:effectLst/>
            <a:extLst/>
          </p:spPr>
        </p:cxnSp>
        <p:cxnSp>
          <p:nvCxnSpPr>
            <p:cNvPr id="54" name="Curved Connector 53"/>
            <p:cNvCxnSpPr>
              <a:stCxn id="52" idx="3"/>
              <a:endCxn id="51" idx="1"/>
            </p:cNvCxnSpPr>
            <p:nvPr/>
          </p:nvCxnSpPr>
          <p:spPr bwMode="auto">
            <a:xfrm>
              <a:off x="612291" y="2132856"/>
              <a:ext cx="286570" cy="143042"/>
            </a:xfrm>
            <a:prstGeom prst="curvedConnector3">
              <a:avLst>
                <a:gd name="adj1" fmla="val 50000"/>
              </a:avLst>
            </a:prstGeom>
            <a:gradFill rotWithShape="1">
              <a:gsLst>
                <a:gs pos="0">
                  <a:srgbClr val="0000FF"/>
                </a:gs>
                <a:gs pos="100000">
                  <a:srgbClr val="3399FF"/>
                </a:gs>
              </a:gsLst>
              <a:lin ang="0" scaled="1"/>
            </a:gradFill>
            <a:ln w="28575" cap="flat" cmpd="sng" algn="ctr">
              <a:solidFill>
                <a:schemeClr val="bg1">
                  <a:lumMod val="50000"/>
                </a:schemeClr>
              </a:solidFill>
              <a:prstDash val="solid"/>
              <a:round/>
              <a:headEnd type="none" w="med" len="med"/>
              <a:tailEnd type="none" w="med" len="med"/>
            </a:ln>
            <a:effectLst/>
            <a:extLst/>
          </p:spPr>
        </p:cxnSp>
      </p:grpSp>
      <p:pic>
        <p:nvPicPr>
          <p:cNvPr id="45" name="Picture 44" descr="f716335204708ced581cf07f4af2299b"/>
          <p:cNvPicPr>
            <a:picLocks noChangeAspect="1" noChangeArrowheads="1"/>
          </p:cNvPicPr>
          <p:nvPr/>
        </p:nvPicPr>
        <p:blipFill>
          <a:blip r:embed="rId17" cstate="print">
            <a:extLst/>
          </a:blip>
          <a:srcRect/>
          <a:stretch>
            <a:fillRect/>
          </a:stretch>
        </p:blipFill>
        <p:spPr bwMode="auto">
          <a:xfrm>
            <a:off x="6028267" y="2394331"/>
            <a:ext cx="2339761" cy="1587845"/>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a:extLst/>
        </p:spPr>
      </p:pic>
      <p:sp>
        <p:nvSpPr>
          <p:cNvPr id="46" name="Arc 45"/>
          <p:cNvSpPr/>
          <p:nvPr/>
        </p:nvSpPr>
        <p:spPr>
          <a:xfrm rot="19433158">
            <a:off x="4786314" y="2000250"/>
            <a:ext cx="2071687" cy="1825625"/>
          </a:xfrm>
          <a:prstGeom prst="arc">
            <a:avLst>
              <a:gd name="adj1" fmla="val 15957686"/>
              <a:gd name="adj2" fmla="val 20147591"/>
            </a:avLst>
          </a:prstGeom>
          <a:ln>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eaLnBrk="1" hangingPunct="1">
              <a:defRPr/>
            </a:pPr>
            <a:endParaRPr lang="en-US"/>
          </a:p>
        </p:txBody>
      </p:sp>
      <p:sp>
        <p:nvSpPr>
          <p:cNvPr id="47" name="TextBox 46"/>
          <p:cNvSpPr txBox="1"/>
          <p:nvPr/>
        </p:nvSpPr>
        <p:spPr>
          <a:xfrm>
            <a:off x="6041787" y="2071742"/>
            <a:ext cx="2300694" cy="489365"/>
          </a:xfrm>
          <a:prstGeom prst="rect">
            <a:avLst/>
          </a:prstGeom>
          <a:noFill/>
        </p:spPr>
        <p:txBody>
          <a:bodyPr wrap="none" lIns="182880" tIns="146304" rIns="182880" bIns="146304">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Aft>
                <a:spcPts val="600"/>
              </a:spcAft>
              <a:defRPr/>
            </a:pPr>
            <a:r>
              <a:rPr lang="en-US" sz="1400" b="1" dirty="0" smtClean="0">
                <a:gradFill>
                  <a:gsLst>
                    <a:gs pos="2917">
                      <a:schemeClr val="tx1"/>
                    </a:gs>
                    <a:gs pos="30000">
                      <a:schemeClr val="tx1"/>
                    </a:gs>
                  </a:gsLst>
                  <a:lin ang="5400000" scaled="0"/>
                </a:gradFill>
              </a:rPr>
              <a:t>Compose Applications</a:t>
            </a:r>
            <a:endParaRPr lang="en-US" sz="1400" b="1" dirty="0">
              <a:gradFill>
                <a:gsLst>
                  <a:gs pos="2917">
                    <a:schemeClr val="tx1"/>
                  </a:gs>
                  <a:gs pos="30000">
                    <a:schemeClr val="tx1"/>
                  </a:gs>
                </a:gsLst>
                <a:lin ang="5400000" scaled="0"/>
              </a:gradFill>
            </a:endParaRPr>
          </a:p>
        </p:txBody>
      </p:sp>
      <p:sp>
        <p:nvSpPr>
          <p:cNvPr id="38957" name="TextBox 47"/>
          <p:cNvSpPr txBox="1">
            <a:spLocks noChangeArrowheads="1"/>
          </p:cNvSpPr>
          <p:nvPr/>
        </p:nvSpPr>
        <p:spPr bwMode="auto">
          <a:xfrm>
            <a:off x="5981701" y="4230688"/>
            <a:ext cx="2824163" cy="1400383"/>
          </a:xfrm>
          <a:prstGeom prst="rect">
            <a:avLst/>
          </a:prstGeom>
          <a:noFill/>
          <a:ln w="9525">
            <a:noFill/>
            <a:miter lim="800000"/>
            <a:headEnd/>
            <a:tailEnd/>
          </a:ln>
        </p:spPr>
        <p:txBody>
          <a:bodyPr>
            <a:spAutoFit/>
          </a:bodyPr>
          <a:lstStyle/>
          <a:p>
            <a:pPr marL="119063" indent="-119063">
              <a:spcBef>
                <a:spcPts val="600"/>
              </a:spcBef>
              <a:buFont typeface="Arial" pitchFamily="34" charset="0"/>
              <a:buChar char="•"/>
            </a:pPr>
            <a:r>
              <a:rPr lang="en-US" sz="1400" b="1" dirty="0">
                <a:solidFill>
                  <a:srgbClr val="00649D"/>
                </a:solidFill>
                <a:cs typeface="Arial" pitchFamily="34" charset="0"/>
              </a:rPr>
              <a:t>Secure Device Registration</a:t>
            </a:r>
          </a:p>
          <a:p>
            <a:pPr marL="119063" indent="-119063">
              <a:spcBef>
                <a:spcPts val="600"/>
              </a:spcBef>
              <a:buFont typeface="Arial" pitchFamily="34" charset="0"/>
              <a:buChar char="•"/>
            </a:pPr>
            <a:r>
              <a:rPr lang="en-US" sz="1400" b="1" dirty="0">
                <a:solidFill>
                  <a:srgbClr val="00649D"/>
                </a:solidFill>
                <a:cs typeface="Arial" pitchFamily="34" charset="0"/>
              </a:rPr>
              <a:t>Reliable Bi-directional Device &amp; Gateway Connectivity</a:t>
            </a:r>
          </a:p>
          <a:p>
            <a:pPr marL="119063" indent="-119063">
              <a:spcBef>
                <a:spcPts val="600"/>
              </a:spcBef>
              <a:buFont typeface="Arial" pitchFamily="34" charset="0"/>
              <a:buChar char="•"/>
            </a:pPr>
            <a:r>
              <a:rPr lang="en-US" sz="1400" b="1" dirty="0">
                <a:solidFill>
                  <a:srgbClr val="00649D"/>
                </a:solidFill>
                <a:cs typeface="Arial" pitchFamily="34" charset="0"/>
              </a:rPr>
              <a:t>Data Historian</a:t>
            </a:r>
          </a:p>
          <a:p>
            <a:pPr marL="119063" indent="-119063">
              <a:spcBef>
                <a:spcPts val="600"/>
              </a:spcBef>
              <a:buFont typeface="Arial" pitchFamily="34" charset="0"/>
              <a:buChar char="•"/>
            </a:pPr>
            <a:r>
              <a:rPr lang="en-US" sz="1400" b="1" dirty="0">
                <a:solidFill>
                  <a:srgbClr val="00649D"/>
                </a:solidFill>
                <a:cs typeface="Arial" pitchFamily="34" charset="0"/>
              </a:rPr>
              <a:t>Data Orchestration</a:t>
            </a:r>
            <a:endParaRPr lang="en-US" sz="1400" dirty="0"/>
          </a:p>
        </p:txBody>
      </p:sp>
      <p:sp>
        <p:nvSpPr>
          <p:cNvPr id="38958" name="TextBox 1"/>
          <p:cNvSpPr txBox="1">
            <a:spLocks noChangeArrowheads="1"/>
          </p:cNvSpPr>
          <p:nvPr/>
        </p:nvSpPr>
        <p:spPr bwMode="auto">
          <a:xfrm>
            <a:off x="466726" y="949854"/>
            <a:ext cx="8283575" cy="923330"/>
          </a:xfrm>
          <a:prstGeom prst="rect">
            <a:avLst/>
          </a:prstGeom>
          <a:noFill/>
          <a:ln w="9525">
            <a:noFill/>
            <a:miter lim="800000"/>
            <a:headEnd/>
            <a:tailEnd/>
          </a:ln>
        </p:spPr>
        <p:txBody>
          <a:bodyPr>
            <a:spAutoFit/>
          </a:bodyPr>
          <a:lstStyle/>
          <a:p>
            <a:r>
              <a:rPr lang="en-US"/>
              <a:t>IBM</a:t>
            </a:r>
            <a:r>
              <a:rPr lang="en-US" altLang="en-US"/>
              <a:t>’</a:t>
            </a:r>
            <a:r>
              <a:rPr lang="en-US"/>
              <a:t>s service offering on Bluemix &amp; SoftLayer that allows embedded device developers to rapidly connect their devices to the cloud, visualize the data coming from them; and build Business Applications using their data, analytics and other powerful capabilities</a:t>
            </a:r>
          </a:p>
        </p:txBody>
      </p:sp>
      <p:sp>
        <p:nvSpPr>
          <p:cNvPr id="2" name="Pentagon 1"/>
          <p:cNvSpPr>
            <a:spLocks noChangeArrowheads="1"/>
          </p:cNvSpPr>
          <p:nvPr/>
        </p:nvSpPr>
        <p:spPr bwMode="auto">
          <a:xfrm rot="-9584211">
            <a:off x="4922838" y="4144698"/>
            <a:ext cx="1092200" cy="64823"/>
          </a:xfrm>
          <a:prstGeom prst="homePlate">
            <a:avLst>
              <a:gd name="adj" fmla="val 49988"/>
            </a:avLst>
          </a:prstGeom>
          <a:solidFill>
            <a:srgbClr val="0C92CA"/>
          </a:solidFill>
          <a:ln w="9525">
            <a:solidFill>
              <a:srgbClr val="7DCDF2"/>
            </a:solidFill>
            <a:miter lim="800000"/>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endParaRPr>
          </a:p>
        </p:txBody>
      </p:sp>
      <p:pic>
        <p:nvPicPr>
          <p:cNvPr id="38960" name="Picture 37"/>
          <p:cNvPicPr>
            <a:picLocks noChangeAspect="1"/>
          </p:cNvPicPr>
          <p:nvPr/>
        </p:nvPicPr>
        <p:blipFill>
          <a:blip r:embed="rId18" cstate="print"/>
          <a:srcRect/>
          <a:stretch>
            <a:fillRect/>
          </a:stretch>
        </p:blipFill>
        <p:spPr bwMode="auto">
          <a:xfrm>
            <a:off x="547689" y="5048251"/>
            <a:ext cx="382587" cy="314854"/>
          </a:xfrm>
          <a:prstGeom prst="rect">
            <a:avLst/>
          </a:prstGeom>
          <a:noFill/>
          <a:ln w="9525">
            <a:noFill/>
            <a:miter lim="800000"/>
            <a:headEnd/>
            <a:tailEnd/>
          </a:ln>
        </p:spPr>
      </p:pic>
      <p:pic>
        <p:nvPicPr>
          <p:cNvPr id="38961" name="Picture 42" descr="arm-logo"/>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303214" y="4823354"/>
            <a:ext cx="511175" cy="141553"/>
          </a:xfrm>
          <a:prstGeom prst="rect">
            <a:avLst/>
          </a:prstGeom>
          <a:noFill/>
          <a:ln w="9525">
            <a:noFill/>
            <a:miter lim="800000"/>
            <a:headEnd/>
            <a:tailEnd/>
          </a:ln>
        </p:spPr>
      </p:pic>
      <p:pic>
        <p:nvPicPr>
          <p:cNvPr id="38962" name="Picture 51"/>
          <p:cNvPicPr>
            <a:picLocks noChangeAspect="1" noChangeArrowheads="1"/>
          </p:cNvPicPr>
          <p:nvPr/>
        </p:nvPicPr>
        <p:blipFill>
          <a:blip r:embed="rId20">
            <a:clrChange>
              <a:clrFrom>
                <a:srgbClr val="FFFFFF"/>
              </a:clrFrom>
              <a:clrTo>
                <a:srgbClr val="FFFFFF">
                  <a:alpha val="0"/>
                </a:srgbClr>
              </a:clrTo>
            </a:clrChange>
          </a:blip>
          <a:srcRect/>
          <a:stretch>
            <a:fillRect/>
          </a:stretch>
        </p:blipFill>
        <p:spPr bwMode="auto">
          <a:xfrm>
            <a:off x="773114" y="5188479"/>
            <a:ext cx="701675" cy="444500"/>
          </a:xfrm>
          <a:prstGeom prst="rect">
            <a:avLst/>
          </a:prstGeom>
          <a:noFill/>
          <a:ln w="9525">
            <a:noFill/>
            <a:miter lim="800000"/>
            <a:headEnd/>
            <a:tailEnd/>
          </a:ln>
        </p:spPr>
      </p:pic>
      <p:pic>
        <p:nvPicPr>
          <p:cNvPr id="38963" name="Picture 2"/>
          <p:cNvPicPr>
            <a:picLocks noChangeAspect="1"/>
          </p:cNvPicPr>
          <p:nvPr/>
        </p:nvPicPr>
        <p:blipFill>
          <a:blip r:embed="rId21" cstate="print"/>
          <a:srcRect/>
          <a:stretch>
            <a:fillRect/>
          </a:stretch>
        </p:blipFill>
        <p:spPr bwMode="auto">
          <a:xfrm>
            <a:off x="122238" y="4430448"/>
            <a:ext cx="647700" cy="268552"/>
          </a:xfrm>
          <a:prstGeom prst="rect">
            <a:avLst/>
          </a:prstGeom>
          <a:noFill/>
          <a:ln w="9525">
            <a:noFill/>
            <a:miter lim="800000"/>
            <a:headEnd/>
            <a:tailEnd/>
          </a:ln>
        </p:spPr>
      </p:pic>
      <p:pic>
        <p:nvPicPr>
          <p:cNvPr id="38964" name="Picture 4"/>
          <p:cNvPicPr>
            <a:picLocks noChangeAspect="1"/>
          </p:cNvPicPr>
          <p:nvPr/>
        </p:nvPicPr>
        <p:blipFill>
          <a:blip r:embed="rId22" cstate="print"/>
          <a:srcRect/>
          <a:stretch>
            <a:fillRect/>
          </a:stretch>
        </p:blipFill>
        <p:spPr bwMode="auto">
          <a:xfrm>
            <a:off x="1404938" y="5372365"/>
            <a:ext cx="557212" cy="226218"/>
          </a:xfrm>
          <a:prstGeom prst="rect">
            <a:avLst/>
          </a:prstGeom>
          <a:noFill/>
          <a:ln w="9525">
            <a:noFill/>
            <a:miter lim="800000"/>
            <a:headEnd/>
            <a:tailEnd/>
          </a:ln>
        </p:spPr>
      </p:pic>
      <p:pic>
        <p:nvPicPr>
          <p:cNvPr id="38965" name="Picture 5"/>
          <p:cNvPicPr>
            <a:picLocks noChangeAspect="1"/>
          </p:cNvPicPr>
          <p:nvPr/>
        </p:nvPicPr>
        <p:blipFill>
          <a:blip r:embed="rId23" cstate="print"/>
          <a:srcRect/>
          <a:stretch>
            <a:fillRect/>
          </a:stretch>
        </p:blipFill>
        <p:spPr bwMode="auto">
          <a:xfrm>
            <a:off x="2033589" y="5470261"/>
            <a:ext cx="860425" cy="132292"/>
          </a:xfrm>
          <a:prstGeom prst="rect">
            <a:avLst/>
          </a:prstGeom>
          <a:noFill/>
          <a:ln w="9525">
            <a:noFill/>
            <a:miter lim="800000"/>
            <a:headEnd/>
            <a:tailEnd/>
          </a:ln>
        </p:spPr>
      </p:pic>
      <p:pic>
        <p:nvPicPr>
          <p:cNvPr id="38966" name="Picture 6"/>
          <p:cNvPicPr>
            <a:picLocks noChangeAspect="1"/>
          </p:cNvPicPr>
          <p:nvPr/>
        </p:nvPicPr>
        <p:blipFill>
          <a:blip r:embed="rId24" cstate="print"/>
          <a:srcRect/>
          <a:stretch>
            <a:fillRect/>
          </a:stretch>
        </p:blipFill>
        <p:spPr bwMode="auto">
          <a:xfrm>
            <a:off x="2947989" y="5425282"/>
            <a:ext cx="852487" cy="248708"/>
          </a:xfrm>
          <a:prstGeom prst="rect">
            <a:avLst/>
          </a:prstGeom>
          <a:noFill/>
          <a:ln w="9525">
            <a:noFill/>
            <a:miter lim="800000"/>
            <a:headEnd/>
            <a:tailEnd/>
          </a:ln>
        </p:spPr>
      </p:pic>
      <p:pic>
        <p:nvPicPr>
          <p:cNvPr id="38967" name="Picture 7"/>
          <p:cNvPicPr>
            <a:picLocks noChangeAspect="1"/>
          </p:cNvPicPr>
          <p:nvPr/>
        </p:nvPicPr>
        <p:blipFill>
          <a:blip r:embed="rId25" cstate="print"/>
          <a:srcRect/>
          <a:stretch>
            <a:fillRect/>
          </a:stretch>
        </p:blipFill>
        <p:spPr bwMode="auto">
          <a:xfrm>
            <a:off x="3814764" y="5361782"/>
            <a:ext cx="1169987" cy="302948"/>
          </a:xfrm>
          <a:prstGeom prst="rect">
            <a:avLst/>
          </a:prstGeom>
          <a:noFill/>
          <a:ln w="9525">
            <a:noFill/>
            <a:miter lim="800000"/>
            <a:headEnd/>
            <a:tailEnd/>
          </a:ln>
        </p:spPr>
      </p:pic>
      <p:pic>
        <p:nvPicPr>
          <p:cNvPr id="38968" name="Picture 8"/>
          <p:cNvPicPr>
            <a:picLocks noChangeAspect="1"/>
          </p:cNvPicPr>
          <p:nvPr/>
        </p:nvPicPr>
        <p:blipFill>
          <a:blip r:embed="rId26"/>
          <a:srcRect/>
          <a:stretch>
            <a:fillRect/>
          </a:stretch>
        </p:blipFill>
        <p:spPr bwMode="auto">
          <a:xfrm>
            <a:off x="4573589" y="5291667"/>
            <a:ext cx="1404937" cy="182563"/>
          </a:xfrm>
          <a:prstGeom prst="rect">
            <a:avLst/>
          </a:prstGeom>
          <a:noFill/>
          <a:ln w="9525">
            <a:noFill/>
            <a:miter lim="800000"/>
            <a:headEnd/>
            <a:tailEnd/>
          </a:ln>
        </p:spPr>
      </p:pic>
      <p:pic>
        <p:nvPicPr>
          <p:cNvPr id="38969" name="Picture 9"/>
          <p:cNvPicPr>
            <a:picLocks noChangeAspect="1"/>
          </p:cNvPicPr>
          <p:nvPr/>
        </p:nvPicPr>
        <p:blipFill>
          <a:blip r:embed="rId27"/>
          <a:srcRect/>
          <a:stretch>
            <a:fillRect/>
          </a:stretch>
        </p:blipFill>
        <p:spPr bwMode="auto">
          <a:xfrm>
            <a:off x="5033963" y="5134240"/>
            <a:ext cx="608012" cy="132292"/>
          </a:xfrm>
          <a:prstGeom prst="rect">
            <a:avLst/>
          </a:prstGeom>
          <a:noFill/>
          <a:ln w="9525">
            <a:noFill/>
            <a:miter lim="800000"/>
            <a:headEnd/>
            <a:tailEnd/>
          </a:ln>
        </p:spPr>
      </p:pic>
      <p:pic>
        <p:nvPicPr>
          <p:cNvPr id="38970" name="Picture 10"/>
          <p:cNvPicPr>
            <a:picLocks noChangeAspect="1"/>
          </p:cNvPicPr>
          <p:nvPr/>
        </p:nvPicPr>
        <p:blipFill>
          <a:blip r:embed="rId28" cstate="print"/>
          <a:srcRect/>
          <a:stretch>
            <a:fillRect/>
          </a:stretch>
        </p:blipFill>
        <p:spPr bwMode="auto">
          <a:xfrm>
            <a:off x="5105400" y="4942417"/>
            <a:ext cx="622300" cy="165365"/>
          </a:xfrm>
          <a:prstGeom prst="rect">
            <a:avLst/>
          </a:prstGeom>
          <a:noFill/>
          <a:ln w="9525">
            <a:noFill/>
            <a:miter lim="800000"/>
            <a:headEnd/>
            <a:tailEnd/>
          </a:ln>
        </p:spPr>
      </p:pic>
      <p:pic>
        <p:nvPicPr>
          <p:cNvPr id="38971" name="Picture 16"/>
          <p:cNvPicPr>
            <a:picLocks noChangeAspect="1"/>
          </p:cNvPicPr>
          <p:nvPr/>
        </p:nvPicPr>
        <p:blipFill>
          <a:blip r:embed="rId29" cstate="print"/>
          <a:srcRect/>
          <a:stretch>
            <a:fillRect/>
          </a:stretch>
        </p:blipFill>
        <p:spPr bwMode="auto">
          <a:xfrm>
            <a:off x="5141914" y="4684449"/>
            <a:ext cx="790575" cy="207698"/>
          </a:xfrm>
          <a:prstGeom prst="rect">
            <a:avLst/>
          </a:prstGeom>
          <a:noFill/>
          <a:ln w="9525">
            <a:noFill/>
            <a:miter lim="800000"/>
            <a:headEnd/>
            <a:tailEnd/>
          </a:ln>
        </p:spPr>
      </p:pic>
    </p:spTree>
    <p:extLst>
      <p:ext uri="{BB962C8B-B14F-4D97-AF65-F5344CB8AC3E}">
        <p14:creationId xmlns:p14="http://schemas.microsoft.com/office/powerpoint/2010/main" val="3208778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2768865"/>
            <a:ext cx="636588" cy="321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503488" y="2737115"/>
            <a:ext cx="3829050" cy="427302"/>
          </a:xfrm>
          <a:prstGeom prst="rect">
            <a:avLst/>
          </a:prstGeom>
          <a:solidFill>
            <a:srgbClr val="6699FF">
              <a:alpha val="20000"/>
            </a:srgbClr>
          </a:solidFill>
          <a:ln w="28575">
            <a:solidFill>
              <a:srgbClr val="FF9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a:lnSpc>
                <a:spcPct val="93000"/>
              </a:lnSpc>
              <a:buClr>
                <a:srgbClr val="000000"/>
              </a:buClr>
              <a:buSzPct val="100000"/>
              <a:buFont typeface="Times New Roman" panose="02020603050405020304" pitchFamily="18" charset="0"/>
              <a:buNone/>
              <a:defRPr/>
            </a:pPr>
            <a:endParaRPr lang="en-AU" dirty="0">
              <a:solidFill>
                <a:schemeClr val="accent1">
                  <a:lumMod val="75000"/>
                </a:schemeClr>
              </a:solidFill>
            </a:endParaRPr>
          </a:p>
        </p:txBody>
      </p:sp>
      <p:sp>
        <p:nvSpPr>
          <p:cNvPr id="10244" name="Title 1"/>
          <p:cNvSpPr>
            <a:spLocks noGrp="1"/>
          </p:cNvSpPr>
          <p:nvPr>
            <p:ph type="title"/>
          </p:nvPr>
        </p:nvSpPr>
        <p:spPr>
          <a:xfrm>
            <a:off x="377850" y="354066"/>
            <a:ext cx="6172200" cy="508110"/>
          </a:xfrm>
        </p:spPr>
        <p:txBody>
          <a:bodyPr/>
          <a:lstStyle/>
          <a:p>
            <a:r>
              <a:rPr lang="en-GB" altLang="en-US" sz="3200" dirty="0" smtClean="0">
                <a:solidFill>
                  <a:srgbClr val="40B6B3"/>
                </a:solidFill>
              </a:rPr>
              <a:t>Connecting the Device</a:t>
            </a:r>
            <a:endParaRPr lang="en-AU" altLang="en-US" sz="3200" dirty="0" smtClean="0">
              <a:solidFill>
                <a:srgbClr val="40B6B3"/>
              </a:solidFill>
            </a:endParaRPr>
          </a:p>
        </p:txBody>
      </p:sp>
      <p:pic>
        <p:nvPicPr>
          <p:cNvPr id="10245" name="Picture 2" descr="C:\Users\IBM_AD~1\AppData\Local\Temp\SNAGHTML5c9fe6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1000" y="2481793"/>
            <a:ext cx="1035050" cy="85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4456" y="1449442"/>
            <a:ext cx="1081187" cy="222144"/>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12700" h="19050"/>
            <a:contourClr>
              <a:srgbClr val="FFFFFF"/>
            </a:contourClr>
          </a:sp3d>
          <a:extLst/>
        </p:spPr>
      </p:pic>
      <p:cxnSp>
        <p:nvCxnSpPr>
          <p:cNvPr id="24" name="Elbow Connector 23"/>
          <p:cNvCxnSpPr/>
          <p:nvPr/>
        </p:nvCxnSpPr>
        <p:spPr>
          <a:xfrm rot="5400000">
            <a:off x="3597078" y="2500598"/>
            <a:ext cx="429190" cy="2"/>
          </a:xfrm>
          <a:prstGeom prst="bentConnector3">
            <a:avLst>
              <a:gd name="adj1" fmla="val 26842"/>
            </a:avLst>
          </a:prstGeom>
          <a:ln w="38100">
            <a:solidFill>
              <a:schemeClr val="bg1"/>
            </a:solidFill>
            <a:tailEnd type="ova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13038" y="1468438"/>
            <a:ext cx="2476768" cy="1122615"/>
          </a:xfrm>
          <a:prstGeom prst="rect">
            <a:avLst/>
          </a:prstGeom>
          <a:solidFill>
            <a:schemeClr val="accent3">
              <a:lumMod val="95000"/>
            </a:schemeClr>
          </a:solidFill>
        </p:spPr>
        <p:txBody>
          <a:bodyPr wrap="none">
            <a:spAutoFit/>
          </a:bodyPr>
          <a:lstStyle/>
          <a:p>
            <a:pPr marL="214313" indent="-214313">
              <a:lnSpc>
                <a:spcPct val="93000"/>
              </a:lnSpc>
              <a:buClr>
                <a:srgbClr val="000000"/>
              </a:buClr>
              <a:buSzPct val="100000"/>
              <a:buFont typeface="Wingdings" panose="05000000000000000000" pitchFamily="2" charset="2"/>
              <a:buChar char="ü"/>
              <a:defRPr/>
            </a:pPr>
            <a:r>
              <a:rPr lang="en-GB" sz="1200" dirty="0"/>
              <a:t>Low bandwidth</a:t>
            </a:r>
          </a:p>
          <a:p>
            <a:pPr marL="214313" indent="-214313">
              <a:lnSpc>
                <a:spcPct val="93000"/>
              </a:lnSpc>
              <a:buClr>
                <a:srgbClr val="000000"/>
              </a:buClr>
              <a:buSzPct val="100000"/>
              <a:buFont typeface="Wingdings" panose="05000000000000000000" pitchFamily="2" charset="2"/>
              <a:buChar char="ü"/>
              <a:defRPr/>
            </a:pPr>
            <a:r>
              <a:rPr lang="en-GB" sz="1200" dirty="0"/>
              <a:t>Varying Qualities of Service</a:t>
            </a:r>
          </a:p>
          <a:p>
            <a:pPr marL="214313" indent="-214313">
              <a:lnSpc>
                <a:spcPct val="93000"/>
              </a:lnSpc>
              <a:buClr>
                <a:srgbClr val="000000"/>
              </a:buClr>
              <a:buSzPct val="100000"/>
              <a:buFont typeface="Wingdings" panose="05000000000000000000" pitchFamily="2" charset="2"/>
              <a:buChar char="ü"/>
              <a:defRPr/>
            </a:pPr>
            <a:r>
              <a:rPr lang="en-GB" sz="1200" dirty="0"/>
              <a:t>Publish Subscribe</a:t>
            </a:r>
          </a:p>
          <a:p>
            <a:pPr marL="214313" indent="-214313">
              <a:lnSpc>
                <a:spcPct val="93000"/>
              </a:lnSpc>
              <a:buClr>
                <a:srgbClr val="000000"/>
              </a:buClr>
              <a:buSzPct val="100000"/>
              <a:buFont typeface="Wingdings" panose="05000000000000000000" pitchFamily="2" charset="2"/>
              <a:buChar char="ü"/>
              <a:defRPr/>
            </a:pPr>
            <a:r>
              <a:rPr lang="en-GB" sz="1200" dirty="0"/>
              <a:t>Always on connectivity</a:t>
            </a:r>
          </a:p>
          <a:p>
            <a:pPr marL="214313" indent="-214313">
              <a:lnSpc>
                <a:spcPct val="93000"/>
              </a:lnSpc>
              <a:buClr>
                <a:srgbClr val="000000"/>
              </a:buClr>
              <a:buSzPct val="100000"/>
              <a:buFont typeface="Wingdings" panose="05000000000000000000" pitchFamily="2" charset="2"/>
              <a:buChar char="ü"/>
              <a:defRPr/>
            </a:pPr>
            <a:r>
              <a:rPr lang="en-GB" sz="1200" dirty="0"/>
              <a:t>TLS encryption for traffic</a:t>
            </a:r>
          </a:p>
          <a:p>
            <a:pPr marL="214313" indent="-214313">
              <a:lnSpc>
                <a:spcPct val="93000"/>
              </a:lnSpc>
              <a:buClr>
                <a:srgbClr val="000000"/>
              </a:buClr>
              <a:buSzPct val="100000"/>
              <a:buFont typeface="Wingdings" panose="05000000000000000000" pitchFamily="2" charset="2"/>
              <a:buChar char="ü"/>
              <a:defRPr/>
            </a:pPr>
            <a:r>
              <a:rPr lang="en-GB" sz="1200" dirty="0"/>
              <a:t>Industry standard MQTT protocol</a:t>
            </a:r>
            <a:endParaRPr lang="en-AU" sz="1200" dirty="0"/>
          </a:p>
        </p:txBody>
      </p:sp>
      <p:cxnSp>
        <p:nvCxnSpPr>
          <p:cNvPr id="29" name="Elbow Connector 28"/>
          <p:cNvCxnSpPr/>
          <p:nvPr/>
        </p:nvCxnSpPr>
        <p:spPr>
          <a:xfrm rot="5400000" flipH="1" flipV="1">
            <a:off x="2145494" y="3234184"/>
            <a:ext cx="523769" cy="9525"/>
          </a:xfrm>
          <a:prstGeom prst="bentConnector3">
            <a:avLst>
              <a:gd name="adj1" fmla="val -2185"/>
            </a:avLst>
          </a:prstGeom>
          <a:ln w="38100">
            <a:solidFill>
              <a:schemeClr val="bg1"/>
            </a:solidFill>
            <a:tailEnd type="ova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4215" y="3497793"/>
            <a:ext cx="3024187" cy="792428"/>
          </a:xfrm>
          <a:prstGeom prst="rect">
            <a:avLst/>
          </a:prstGeom>
          <a:solidFill>
            <a:schemeClr val="accent3">
              <a:lumMod val="95000"/>
            </a:schemeClr>
          </a:solidFill>
        </p:spPr>
        <p:txBody>
          <a:bodyPr>
            <a:spAutoFit/>
          </a:bodyPr>
          <a:lstStyle/>
          <a:p>
            <a:pPr marL="214313" indent="-214313">
              <a:lnSpc>
                <a:spcPct val="93000"/>
              </a:lnSpc>
              <a:buClr>
                <a:srgbClr val="000000"/>
              </a:buClr>
              <a:buSzPct val="100000"/>
              <a:buFont typeface="Wingdings" panose="05000000000000000000" pitchFamily="2" charset="2"/>
              <a:buChar char="ü"/>
              <a:defRPr/>
            </a:pPr>
            <a:r>
              <a:rPr lang="en-GB" altLang="en-US" sz="1200" dirty="0"/>
              <a:t>Lightweight &amp; low footprint client</a:t>
            </a:r>
          </a:p>
          <a:p>
            <a:pPr marL="214313" indent="-214313">
              <a:lnSpc>
                <a:spcPct val="93000"/>
              </a:lnSpc>
              <a:buClr>
                <a:srgbClr val="000000"/>
              </a:buClr>
              <a:buSzPct val="100000"/>
              <a:buFont typeface="Wingdings" panose="05000000000000000000" pitchFamily="2" charset="2"/>
              <a:buChar char="ü"/>
              <a:defRPr/>
            </a:pPr>
            <a:r>
              <a:rPr lang="en-GB" sz="1200" dirty="0"/>
              <a:t>Device specific Client Code </a:t>
            </a:r>
          </a:p>
          <a:p>
            <a:pPr marL="214313" indent="-214313">
              <a:lnSpc>
                <a:spcPct val="93000"/>
              </a:lnSpc>
              <a:buClr>
                <a:srgbClr val="000000"/>
              </a:buClr>
              <a:buSzPct val="100000"/>
              <a:buFont typeface="Wingdings" panose="05000000000000000000" pitchFamily="2" charset="2"/>
              <a:buChar char="ü"/>
              <a:defRPr/>
            </a:pPr>
            <a:r>
              <a:rPr lang="en-GB" sz="1200" dirty="0"/>
              <a:t>Connect quickly using Device “Recipes”</a:t>
            </a:r>
          </a:p>
          <a:p>
            <a:pPr marL="214313" indent="-214313">
              <a:lnSpc>
                <a:spcPct val="93000"/>
              </a:lnSpc>
              <a:buClr>
                <a:srgbClr val="000000"/>
              </a:buClr>
              <a:buSzPct val="100000"/>
              <a:buFont typeface="Wingdings" panose="05000000000000000000" pitchFamily="2" charset="2"/>
              <a:buChar char="ü"/>
              <a:defRPr/>
            </a:pPr>
            <a:r>
              <a:rPr lang="en-GB" sz="1200" dirty="0"/>
              <a:t>Open source MQTT based client</a:t>
            </a:r>
            <a:endParaRPr lang="en-AU" sz="1200" dirty="0"/>
          </a:p>
        </p:txBody>
      </p:sp>
      <p:pic>
        <p:nvPicPr>
          <p:cNvPr id="4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0451" y="1777838"/>
            <a:ext cx="1085190" cy="240968"/>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12700" h="19050"/>
            <a:contourClr>
              <a:srgbClr val="FFFFFF"/>
            </a:contourClr>
          </a:sp3d>
          <a:extLst/>
        </p:spPr>
      </p:pic>
      <p:grpSp>
        <p:nvGrpSpPr>
          <p:cNvPr id="2" name="Group 35"/>
          <p:cNvGrpSpPr>
            <a:grpSpLocks/>
          </p:cNvGrpSpPr>
          <p:nvPr/>
        </p:nvGrpSpPr>
        <p:grpSpPr bwMode="auto">
          <a:xfrm>
            <a:off x="5992815" y="2443428"/>
            <a:ext cx="1893887" cy="936625"/>
            <a:chOff x="6466056" y="2767460"/>
            <a:chExt cx="2525544" cy="1497716"/>
          </a:xfrm>
        </p:grpSpPr>
        <p:sp>
          <p:nvSpPr>
            <p:cNvPr id="8" name="Freeform 21"/>
            <p:cNvSpPr>
              <a:spLocks/>
            </p:cNvSpPr>
            <p:nvPr/>
          </p:nvSpPr>
          <p:spPr bwMode="auto">
            <a:xfrm>
              <a:off x="6466056" y="2767460"/>
              <a:ext cx="2525544" cy="1497716"/>
            </a:xfrm>
            <a:custGeom>
              <a:avLst/>
              <a:gdLst>
                <a:gd name="T0" fmla="*/ 2147483646 w 9399"/>
                <a:gd name="T1" fmla="*/ 2147483646 h 5580"/>
                <a:gd name="T2" fmla="*/ 2147483646 w 9399"/>
                <a:gd name="T3" fmla="*/ 2147483646 h 5580"/>
                <a:gd name="T4" fmla="*/ 2147483646 w 9399"/>
                <a:gd name="T5" fmla="*/ 2147483646 h 5580"/>
                <a:gd name="T6" fmla="*/ 2147483646 w 9399"/>
                <a:gd name="T7" fmla="*/ 2147483646 h 5580"/>
                <a:gd name="T8" fmla="*/ 2147483646 w 9399"/>
                <a:gd name="T9" fmla="*/ 2147483646 h 5580"/>
                <a:gd name="T10" fmla="*/ 2147483646 w 9399"/>
                <a:gd name="T11" fmla="*/ 2147483646 h 5580"/>
                <a:gd name="T12" fmla="*/ 2147483646 w 9399"/>
                <a:gd name="T13" fmla="*/ 2147483646 h 5580"/>
                <a:gd name="T14" fmla="*/ 2147483646 w 9399"/>
                <a:gd name="T15" fmla="*/ 2147483646 h 5580"/>
                <a:gd name="T16" fmla="*/ 2147483646 w 9399"/>
                <a:gd name="T17" fmla="*/ 2147483646 h 5580"/>
                <a:gd name="T18" fmla="*/ 2147483646 w 9399"/>
                <a:gd name="T19" fmla="*/ 2147483646 h 5580"/>
                <a:gd name="T20" fmla="*/ 2147483646 w 9399"/>
                <a:gd name="T21" fmla="*/ 2147483646 h 5580"/>
                <a:gd name="T22" fmla="*/ 2147483646 w 9399"/>
                <a:gd name="T23" fmla="*/ 2147483646 h 5580"/>
                <a:gd name="T24" fmla="*/ 2147483646 w 9399"/>
                <a:gd name="T25" fmla="*/ 2147483646 h 5580"/>
                <a:gd name="T26" fmla="*/ 2147483646 w 9399"/>
                <a:gd name="T27" fmla="*/ 2147483646 h 5580"/>
                <a:gd name="T28" fmla="*/ 2147483646 w 9399"/>
                <a:gd name="T29" fmla="*/ 2147483646 h 5580"/>
                <a:gd name="T30" fmla="*/ 2147483646 w 9399"/>
                <a:gd name="T31" fmla="*/ 2147483646 h 5580"/>
                <a:gd name="T32" fmla="*/ 2147483646 w 9399"/>
                <a:gd name="T33" fmla="*/ 2147483646 h 5580"/>
                <a:gd name="T34" fmla="*/ 2147483646 w 9399"/>
                <a:gd name="T35" fmla="*/ 2147483646 h 5580"/>
                <a:gd name="T36" fmla="*/ 2147483646 w 9399"/>
                <a:gd name="T37" fmla="*/ 2147483646 h 5580"/>
                <a:gd name="T38" fmla="*/ 2147483646 w 9399"/>
                <a:gd name="T39" fmla="*/ 2147483646 h 5580"/>
                <a:gd name="T40" fmla="*/ 2147483646 w 9399"/>
                <a:gd name="T41" fmla="*/ 2147483646 h 5580"/>
                <a:gd name="T42" fmla="*/ 2147483646 w 9399"/>
                <a:gd name="T43" fmla="*/ 2147483646 h 5580"/>
                <a:gd name="T44" fmla="*/ 2147483646 w 9399"/>
                <a:gd name="T45" fmla="*/ 2147483646 h 5580"/>
                <a:gd name="T46" fmla="*/ 2147483646 w 9399"/>
                <a:gd name="T47" fmla="*/ 2147483646 h 5580"/>
                <a:gd name="T48" fmla="*/ 2147483646 w 9399"/>
                <a:gd name="T49" fmla="*/ 2147483646 h 5580"/>
                <a:gd name="T50" fmla="*/ 2147483646 w 9399"/>
                <a:gd name="T51" fmla="*/ 2147483646 h 5580"/>
                <a:gd name="T52" fmla="*/ 2147483646 w 9399"/>
                <a:gd name="T53" fmla="*/ 2147483646 h 5580"/>
                <a:gd name="T54" fmla="*/ 2147483646 w 9399"/>
                <a:gd name="T55" fmla="*/ 2147483646 h 5580"/>
                <a:gd name="T56" fmla="*/ 2147483646 w 9399"/>
                <a:gd name="T57" fmla="*/ 2147483646 h 5580"/>
                <a:gd name="T58" fmla="*/ 2147483646 w 9399"/>
                <a:gd name="T59" fmla="*/ 2147483646 h 5580"/>
                <a:gd name="T60" fmla="*/ 2147483646 w 9399"/>
                <a:gd name="T61" fmla="*/ 2147483646 h 5580"/>
                <a:gd name="T62" fmla="*/ 2147483646 w 9399"/>
                <a:gd name="T63" fmla="*/ 2147483646 h 5580"/>
                <a:gd name="T64" fmla="*/ 2147483646 w 9399"/>
                <a:gd name="T65" fmla="*/ 2147483646 h 55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99"/>
                <a:gd name="T100" fmla="*/ 0 h 5580"/>
                <a:gd name="T101" fmla="*/ 9399 w 9399"/>
                <a:gd name="T102" fmla="*/ 5580 h 55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99" h="5580">
                  <a:moveTo>
                    <a:pt x="3679" y="0"/>
                  </a:moveTo>
                  <a:lnTo>
                    <a:pt x="3233" y="44"/>
                  </a:lnTo>
                  <a:lnTo>
                    <a:pt x="2818" y="174"/>
                  </a:lnTo>
                  <a:lnTo>
                    <a:pt x="2441" y="378"/>
                  </a:lnTo>
                  <a:lnTo>
                    <a:pt x="2113" y="648"/>
                  </a:lnTo>
                  <a:lnTo>
                    <a:pt x="1843" y="975"/>
                  </a:lnTo>
                  <a:lnTo>
                    <a:pt x="1639" y="1352"/>
                  </a:lnTo>
                  <a:lnTo>
                    <a:pt x="1510" y="1767"/>
                  </a:lnTo>
                  <a:lnTo>
                    <a:pt x="1465" y="2214"/>
                  </a:lnTo>
                  <a:lnTo>
                    <a:pt x="1465" y="2223"/>
                  </a:lnTo>
                  <a:lnTo>
                    <a:pt x="1465" y="2233"/>
                  </a:lnTo>
                  <a:lnTo>
                    <a:pt x="1165" y="2300"/>
                  </a:lnTo>
                  <a:lnTo>
                    <a:pt x="887" y="2419"/>
                  </a:lnTo>
                  <a:lnTo>
                    <a:pt x="638" y="2582"/>
                  </a:lnTo>
                  <a:lnTo>
                    <a:pt x="422" y="2786"/>
                  </a:lnTo>
                  <a:lnTo>
                    <a:pt x="246" y="3025"/>
                  </a:lnTo>
                  <a:lnTo>
                    <a:pt x="113" y="3293"/>
                  </a:lnTo>
                  <a:lnTo>
                    <a:pt x="29" y="3587"/>
                  </a:lnTo>
                  <a:lnTo>
                    <a:pt x="0" y="3899"/>
                  </a:lnTo>
                  <a:lnTo>
                    <a:pt x="34" y="4239"/>
                  </a:lnTo>
                  <a:lnTo>
                    <a:pt x="132" y="4554"/>
                  </a:lnTo>
                  <a:lnTo>
                    <a:pt x="287" y="4839"/>
                  </a:lnTo>
                  <a:lnTo>
                    <a:pt x="493" y="5088"/>
                  </a:lnTo>
                  <a:lnTo>
                    <a:pt x="742" y="5293"/>
                  </a:lnTo>
                  <a:lnTo>
                    <a:pt x="1027" y="5448"/>
                  </a:lnTo>
                  <a:lnTo>
                    <a:pt x="1343" y="5546"/>
                  </a:lnTo>
                  <a:lnTo>
                    <a:pt x="1681" y="5580"/>
                  </a:lnTo>
                  <a:lnTo>
                    <a:pt x="3225" y="5526"/>
                  </a:lnTo>
                  <a:lnTo>
                    <a:pt x="4768" y="5520"/>
                  </a:lnTo>
                  <a:lnTo>
                    <a:pt x="6311" y="5544"/>
                  </a:lnTo>
                  <a:lnTo>
                    <a:pt x="7852" y="5580"/>
                  </a:lnTo>
                  <a:lnTo>
                    <a:pt x="8164" y="5549"/>
                  </a:lnTo>
                  <a:lnTo>
                    <a:pt x="8455" y="5459"/>
                  </a:lnTo>
                  <a:lnTo>
                    <a:pt x="8717" y="5316"/>
                  </a:lnTo>
                  <a:lnTo>
                    <a:pt x="8947" y="5126"/>
                  </a:lnTo>
                  <a:lnTo>
                    <a:pt x="9135" y="4897"/>
                  </a:lnTo>
                  <a:lnTo>
                    <a:pt x="9278" y="4635"/>
                  </a:lnTo>
                  <a:lnTo>
                    <a:pt x="9368" y="4344"/>
                  </a:lnTo>
                  <a:lnTo>
                    <a:pt x="9399" y="4032"/>
                  </a:lnTo>
                  <a:lnTo>
                    <a:pt x="9377" y="3768"/>
                  </a:lnTo>
                  <a:lnTo>
                    <a:pt x="9313" y="3520"/>
                  </a:lnTo>
                  <a:lnTo>
                    <a:pt x="9209" y="3288"/>
                  </a:lnTo>
                  <a:lnTo>
                    <a:pt x="9071" y="3080"/>
                  </a:lnTo>
                  <a:lnTo>
                    <a:pt x="8902" y="2896"/>
                  </a:lnTo>
                  <a:lnTo>
                    <a:pt x="8705" y="2741"/>
                  </a:lnTo>
                  <a:lnTo>
                    <a:pt x="8486" y="2620"/>
                  </a:lnTo>
                  <a:lnTo>
                    <a:pt x="8245" y="2535"/>
                  </a:lnTo>
                  <a:lnTo>
                    <a:pt x="8204" y="2185"/>
                  </a:lnTo>
                  <a:lnTo>
                    <a:pt x="8097" y="1858"/>
                  </a:lnTo>
                  <a:lnTo>
                    <a:pt x="7933" y="1563"/>
                  </a:lnTo>
                  <a:lnTo>
                    <a:pt x="7716" y="1307"/>
                  </a:lnTo>
                  <a:lnTo>
                    <a:pt x="7456" y="1094"/>
                  </a:lnTo>
                  <a:lnTo>
                    <a:pt x="7157" y="935"/>
                  </a:lnTo>
                  <a:lnTo>
                    <a:pt x="6828" y="834"/>
                  </a:lnTo>
                  <a:lnTo>
                    <a:pt x="6476" y="799"/>
                  </a:lnTo>
                  <a:lnTo>
                    <a:pt x="6230" y="816"/>
                  </a:lnTo>
                  <a:lnTo>
                    <a:pt x="5994" y="865"/>
                  </a:lnTo>
                  <a:lnTo>
                    <a:pt x="5771" y="944"/>
                  </a:lnTo>
                  <a:lnTo>
                    <a:pt x="5564" y="1051"/>
                  </a:lnTo>
                  <a:lnTo>
                    <a:pt x="5403" y="825"/>
                  </a:lnTo>
                  <a:lnTo>
                    <a:pt x="5217" y="620"/>
                  </a:lnTo>
                  <a:lnTo>
                    <a:pt x="5006" y="442"/>
                  </a:lnTo>
                  <a:lnTo>
                    <a:pt x="4774" y="289"/>
                  </a:lnTo>
                  <a:lnTo>
                    <a:pt x="4523" y="167"/>
                  </a:lnTo>
                  <a:lnTo>
                    <a:pt x="4254" y="76"/>
                  </a:lnTo>
                  <a:lnTo>
                    <a:pt x="3973" y="19"/>
                  </a:lnTo>
                  <a:lnTo>
                    <a:pt x="3679" y="0"/>
                  </a:lnTo>
                  <a:close/>
                </a:path>
              </a:pathLst>
            </a:custGeom>
            <a:gradFill rotWithShape="1">
              <a:gsLst>
                <a:gs pos="0">
                  <a:srgbClr val="00587C"/>
                </a:gs>
                <a:gs pos="50000">
                  <a:srgbClr val="0081B4"/>
                </a:gs>
                <a:gs pos="100000">
                  <a:srgbClr val="009BD7"/>
                </a:gs>
              </a:gsLst>
              <a:lin ang="2700000" scaled="1"/>
            </a:gradFill>
            <a:ln w="57150" cap="flat" cmpd="sng">
              <a:solidFill>
                <a:schemeClr val="bg1"/>
              </a:solidFill>
              <a:prstDash val="solid"/>
              <a:round/>
              <a:headEnd/>
              <a:tailEnd/>
            </a:ln>
            <a:effectLst>
              <a:outerShdw blurRad="50800" dist="38100" dir="2700000" algn="tl" rotWithShape="0">
                <a:prstClr val="black">
                  <a:alpha val="40000"/>
                </a:prstClr>
              </a:outerShdw>
            </a:effectLst>
            <a:extLst/>
          </p:spPr>
          <p:txBody>
            <a:bodyPr lIns="39694" tIns="19847" rIns="39694" bIns="19847"/>
            <a:lstStyle/>
            <a:p>
              <a:pPr eaLnBrk="1">
                <a:lnSpc>
                  <a:spcPct val="93000"/>
                </a:lnSpc>
                <a:buClr>
                  <a:srgbClr val="000000"/>
                </a:buClr>
                <a:buSzPct val="100000"/>
                <a:buFont typeface="Times New Roman" panose="02020603050405020304" pitchFamily="18" charset="0"/>
                <a:buNone/>
                <a:defRPr/>
              </a:pPr>
              <a:r>
                <a:rPr lang="en-GB" dirty="0">
                  <a:solidFill>
                    <a:schemeClr val="bg1"/>
                  </a:solidFill>
                </a:rPr>
                <a:t>            </a:t>
              </a:r>
            </a:p>
          </p:txBody>
        </p:sp>
        <p:grpSp>
          <p:nvGrpSpPr>
            <p:cNvPr id="3" name="Group 129"/>
            <p:cNvGrpSpPr>
              <a:grpSpLocks/>
            </p:cNvGrpSpPr>
            <p:nvPr/>
          </p:nvGrpSpPr>
          <p:grpSpPr bwMode="auto">
            <a:xfrm>
              <a:off x="6950681" y="3526210"/>
              <a:ext cx="516922" cy="213591"/>
              <a:chOff x="179512" y="1916832"/>
              <a:chExt cx="1152128" cy="432048"/>
            </a:xfrm>
          </p:grpSpPr>
          <p:sp>
            <p:nvSpPr>
              <p:cNvPr id="10266" name="Rounded Rectangle 43"/>
              <p:cNvSpPr>
                <a:spLocks noChangeArrowheads="1"/>
              </p:cNvSpPr>
              <p:nvPr/>
            </p:nvSpPr>
            <p:spPr bwMode="auto">
              <a:xfrm>
                <a:off x="755577" y="1916832"/>
                <a:ext cx="432779" cy="143044"/>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defTabSz="341313">
                  <a:lnSpc>
                    <a:spcPct val="93000"/>
                  </a:lnSpc>
                  <a:spcBef>
                    <a:spcPts val="438"/>
                  </a:spcBef>
                  <a:spcAft>
                    <a:spcPts val="1425"/>
                  </a:spcAft>
                  <a:buClr>
                    <a:srgbClr val="000000"/>
                  </a:buClr>
                  <a:buSzPct val="45000"/>
                  <a:buFont typeface="Wingdings" panose="05000000000000000000" pitchFamily="2" charset="2"/>
                  <a:buChar char=""/>
                  <a:defRPr sz="2200">
                    <a:solidFill>
                      <a:srgbClr val="000000"/>
                    </a:solidFill>
                    <a:latin typeface="Arial" panose="020B0604020202020204" pitchFamily="34" charset="0"/>
                    <a:ea typeface="MS Gothic" panose="020B0609070205080204" pitchFamily="49" charset="-128"/>
                  </a:defRPr>
                </a:lvl1pPr>
                <a:lvl2pPr marL="863600" indent="-323850" defTabSz="341313">
                  <a:lnSpc>
                    <a:spcPct val="93000"/>
                  </a:lnSpc>
                  <a:spcBef>
                    <a:spcPts val="400"/>
                  </a:spcBef>
                  <a:spcAft>
                    <a:spcPts val="1138"/>
                  </a:spcAft>
                  <a:buClr>
                    <a:srgbClr val="000000"/>
                  </a:buClr>
                  <a:buSzPct val="75000"/>
                  <a:buFont typeface="Symbol" panose="05050102010706020507" pitchFamily="18" charset="2"/>
                  <a:buChar char=""/>
                  <a:defRPr sz="2000">
                    <a:solidFill>
                      <a:srgbClr val="000000"/>
                    </a:solidFill>
                    <a:latin typeface="Arial" panose="020B0604020202020204" pitchFamily="34" charset="0"/>
                    <a:ea typeface="MS Gothic" panose="020B0609070205080204" pitchFamily="49" charset="-128"/>
                  </a:defRPr>
                </a:lvl2pPr>
                <a:lvl3pPr marL="1295400" indent="-287338" defTabSz="341313">
                  <a:lnSpc>
                    <a:spcPct val="93000"/>
                  </a:lnSpc>
                  <a:spcBef>
                    <a:spcPts val="363"/>
                  </a:spcBef>
                  <a:spcAft>
                    <a:spcPts val="850"/>
                  </a:spcAft>
                  <a:buClr>
                    <a:srgbClr val="000000"/>
                  </a:buClr>
                  <a:buSzPct val="45000"/>
                  <a:buFont typeface="Wingdings" panose="05000000000000000000" pitchFamily="2" charset="2"/>
                  <a:buChar char=""/>
                  <a:defRPr sz="2400">
                    <a:solidFill>
                      <a:srgbClr val="000000"/>
                    </a:solidFill>
                    <a:latin typeface="Arial" panose="020B0604020202020204" pitchFamily="34" charset="0"/>
                    <a:ea typeface="MS Gothic" panose="020B0609070205080204" pitchFamily="49" charset="-128"/>
                  </a:defRPr>
                </a:lvl3pPr>
                <a:lvl4pPr marL="1727200" indent="-215900" defTabSz="341313">
                  <a:lnSpc>
                    <a:spcPct val="93000"/>
                  </a:lnSpc>
                  <a:spcBef>
                    <a:spcPts val="438"/>
                  </a:spcBef>
                  <a:spcAft>
                    <a:spcPts val="575"/>
                  </a:spcAft>
                  <a:buClr>
                    <a:srgbClr val="000000"/>
                  </a:buClr>
                  <a:buSzPct val="75000"/>
                  <a:buFont typeface="Symbol" panose="05050102010706020507" pitchFamily="18" charset="2"/>
                  <a:buChar char=""/>
                  <a:defRPr sz="2200">
                    <a:solidFill>
                      <a:srgbClr val="000000"/>
                    </a:solidFill>
                    <a:latin typeface="Arial" panose="020B0604020202020204" pitchFamily="34" charset="0"/>
                    <a:ea typeface="MS Gothic" panose="020B0609070205080204" pitchFamily="49" charset="-128"/>
                  </a:defRPr>
                </a:lvl4pPr>
                <a:lvl5pPr marL="2159000" indent="-215900" defTabSz="341313">
                  <a:lnSpc>
                    <a:spcPct val="93000"/>
                  </a:lnSpc>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5pPr>
                <a:lvl6pPr marL="26162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6pPr>
                <a:lvl7pPr marL="30734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7pPr>
                <a:lvl8pPr marL="35306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8pPr>
                <a:lvl9pPr marL="39878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9pPr>
              </a:lstStyle>
              <a:p>
                <a:pPr eaLnBrk="1" hangingPunct="1">
                  <a:lnSpc>
                    <a:spcPct val="92000"/>
                  </a:lnSpc>
                  <a:spcBef>
                    <a:spcPct val="0"/>
                  </a:spcBef>
                  <a:spcAft>
                    <a:spcPct val="0"/>
                  </a:spcAft>
                  <a:buFont typeface="Times New Roman" panose="02020603050405020304" pitchFamily="18" charset="0"/>
                  <a:buNone/>
                </a:pPr>
                <a:endParaRPr lang="en-US" altLang="en-US" sz="1500">
                  <a:solidFill>
                    <a:srgbClr val="99FE00"/>
                  </a:solidFill>
                  <a:cs typeface="Arial" panose="020B0604020202020204" pitchFamily="34" charset="0"/>
                </a:endParaRPr>
              </a:p>
            </p:txBody>
          </p:sp>
          <p:sp>
            <p:nvSpPr>
              <p:cNvPr id="10267" name="Rounded Rectangle 44"/>
              <p:cNvSpPr>
                <a:spLocks noChangeArrowheads="1"/>
              </p:cNvSpPr>
              <p:nvPr/>
            </p:nvSpPr>
            <p:spPr bwMode="auto">
              <a:xfrm>
                <a:off x="898861" y="2205838"/>
                <a:ext cx="432779" cy="143042"/>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defTabSz="341313">
                  <a:lnSpc>
                    <a:spcPct val="93000"/>
                  </a:lnSpc>
                  <a:spcBef>
                    <a:spcPts val="438"/>
                  </a:spcBef>
                  <a:spcAft>
                    <a:spcPts val="1425"/>
                  </a:spcAft>
                  <a:buClr>
                    <a:srgbClr val="000000"/>
                  </a:buClr>
                  <a:buSzPct val="45000"/>
                  <a:buFont typeface="Wingdings" panose="05000000000000000000" pitchFamily="2" charset="2"/>
                  <a:buChar char=""/>
                  <a:defRPr sz="2200">
                    <a:solidFill>
                      <a:srgbClr val="000000"/>
                    </a:solidFill>
                    <a:latin typeface="Arial" panose="020B0604020202020204" pitchFamily="34" charset="0"/>
                    <a:ea typeface="MS Gothic" panose="020B0609070205080204" pitchFamily="49" charset="-128"/>
                  </a:defRPr>
                </a:lvl1pPr>
                <a:lvl2pPr marL="863600" indent="-323850" defTabSz="341313">
                  <a:lnSpc>
                    <a:spcPct val="93000"/>
                  </a:lnSpc>
                  <a:spcBef>
                    <a:spcPts val="400"/>
                  </a:spcBef>
                  <a:spcAft>
                    <a:spcPts val="1138"/>
                  </a:spcAft>
                  <a:buClr>
                    <a:srgbClr val="000000"/>
                  </a:buClr>
                  <a:buSzPct val="75000"/>
                  <a:buFont typeface="Symbol" panose="05050102010706020507" pitchFamily="18" charset="2"/>
                  <a:buChar char=""/>
                  <a:defRPr sz="2000">
                    <a:solidFill>
                      <a:srgbClr val="000000"/>
                    </a:solidFill>
                    <a:latin typeface="Arial" panose="020B0604020202020204" pitchFamily="34" charset="0"/>
                    <a:ea typeface="MS Gothic" panose="020B0609070205080204" pitchFamily="49" charset="-128"/>
                  </a:defRPr>
                </a:lvl2pPr>
                <a:lvl3pPr marL="1295400" indent="-287338" defTabSz="341313">
                  <a:lnSpc>
                    <a:spcPct val="93000"/>
                  </a:lnSpc>
                  <a:spcBef>
                    <a:spcPts val="363"/>
                  </a:spcBef>
                  <a:spcAft>
                    <a:spcPts val="850"/>
                  </a:spcAft>
                  <a:buClr>
                    <a:srgbClr val="000000"/>
                  </a:buClr>
                  <a:buSzPct val="45000"/>
                  <a:buFont typeface="Wingdings" panose="05000000000000000000" pitchFamily="2" charset="2"/>
                  <a:buChar char=""/>
                  <a:defRPr sz="2400">
                    <a:solidFill>
                      <a:srgbClr val="000000"/>
                    </a:solidFill>
                    <a:latin typeface="Arial" panose="020B0604020202020204" pitchFamily="34" charset="0"/>
                    <a:ea typeface="MS Gothic" panose="020B0609070205080204" pitchFamily="49" charset="-128"/>
                  </a:defRPr>
                </a:lvl3pPr>
                <a:lvl4pPr marL="1727200" indent="-215900" defTabSz="341313">
                  <a:lnSpc>
                    <a:spcPct val="93000"/>
                  </a:lnSpc>
                  <a:spcBef>
                    <a:spcPts val="438"/>
                  </a:spcBef>
                  <a:spcAft>
                    <a:spcPts val="575"/>
                  </a:spcAft>
                  <a:buClr>
                    <a:srgbClr val="000000"/>
                  </a:buClr>
                  <a:buSzPct val="75000"/>
                  <a:buFont typeface="Symbol" panose="05050102010706020507" pitchFamily="18" charset="2"/>
                  <a:buChar char=""/>
                  <a:defRPr sz="2200">
                    <a:solidFill>
                      <a:srgbClr val="000000"/>
                    </a:solidFill>
                    <a:latin typeface="Arial" panose="020B0604020202020204" pitchFamily="34" charset="0"/>
                    <a:ea typeface="MS Gothic" panose="020B0609070205080204" pitchFamily="49" charset="-128"/>
                  </a:defRPr>
                </a:lvl4pPr>
                <a:lvl5pPr marL="2159000" indent="-215900" defTabSz="341313">
                  <a:lnSpc>
                    <a:spcPct val="93000"/>
                  </a:lnSpc>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5pPr>
                <a:lvl6pPr marL="26162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6pPr>
                <a:lvl7pPr marL="30734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7pPr>
                <a:lvl8pPr marL="35306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8pPr>
                <a:lvl9pPr marL="39878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9pPr>
              </a:lstStyle>
              <a:p>
                <a:pPr eaLnBrk="1" hangingPunct="1">
                  <a:lnSpc>
                    <a:spcPct val="92000"/>
                  </a:lnSpc>
                  <a:spcBef>
                    <a:spcPct val="0"/>
                  </a:spcBef>
                  <a:spcAft>
                    <a:spcPct val="0"/>
                  </a:spcAft>
                  <a:buFont typeface="Times New Roman" panose="02020603050405020304" pitchFamily="18" charset="0"/>
                  <a:buNone/>
                </a:pPr>
                <a:endParaRPr lang="en-US" altLang="en-US" sz="1500">
                  <a:solidFill>
                    <a:srgbClr val="99FE00"/>
                  </a:solidFill>
                  <a:cs typeface="Arial" panose="020B0604020202020204" pitchFamily="34" charset="0"/>
                </a:endParaRPr>
              </a:p>
            </p:txBody>
          </p:sp>
          <p:sp>
            <p:nvSpPr>
              <p:cNvPr id="10268" name="Rounded Rectangle 45"/>
              <p:cNvSpPr>
                <a:spLocks noChangeArrowheads="1"/>
              </p:cNvSpPr>
              <p:nvPr/>
            </p:nvSpPr>
            <p:spPr bwMode="auto">
              <a:xfrm>
                <a:off x="179512" y="2059876"/>
                <a:ext cx="432779" cy="145962"/>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defTabSz="341313">
                  <a:lnSpc>
                    <a:spcPct val="93000"/>
                  </a:lnSpc>
                  <a:spcBef>
                    <a:spcPts val="438"/>
                  </a:spcBef>
                  <a:spcAft>
                    <a:spcPts val="1425"/>
                  </a:spcAft>
                  <a:buClr>
                    <a:srgbClr val="000000"/>
                  </a:buClr>
                  <a:buSzPct val="45000"/>
                  <a:buFont typeface="Wingdings" panose="05000000000000000000" pitchFamily="2" charset="2"/>
                  <a:buChar char=""/>
                  <a:defRPr sz="2200">
                    <a:solidFill>
                      <a:srgbClr val="000000"/>
                    </a:solidFill>
                    <a:latin typeface="Arial" panose="020B0604020202020204" pitchFamily="34" charset="0"/>
                    <a:ea typeface="MS Gothic" panose="020B0609070205080204" pitchFamily="49" charset="-128"/>
                  </a:defRPr>
                </a:lvl1pPr>
                <a:lvl2pPr marL="863600" indent="-323850" defTabSz="341313">
                  <a:lnSpc>
                    <a:spcPct val="93000"/>
                  </a:lnSpc>
                  <a:spcBef>
                    <a:spcPts val="400"/>
                  </a:spcBef>
                  <a:spcAft>
                    <a:spcPts val="1138"/>
                  </a:spcAft>
                  <a:buClr>
                    <a:srgbClr val="000000"/>
                  </a:buClr>
                  <a:buSzPct val="75000"/>
                  <a:buFont typeface="Symbol" panose="05050102010706020507" pitchFamily="18" charset="2"/>
                  <a:buChar char=""/>
                  <a:defRPr sz="2000">
                    <a:solidFill>
                      <a:srgbClr val="000000"/>
                    </a:solidFill>
                    <a:latin typeface="Arial" panose="020B0604020202020204" pitchFamily="34" charset="0"/>
                    <a:ea typeface="MS Gothic" panose="020B0609070205080204" pitchFamily="49" charset="-128"/>
                  </a:defRPr>
                </a:lvl2pPr>
                <a:lvl3pPr marL="1295400" indent="-287338" defTabSz="341313">
                  <a:lnSpc>
                    <a:spcPct val="93000"/>
                  </a:lnSpc>
                  <a:spcBef>
                    <a:spcPts val="363"/>
                  </a:spcBef>
                  <a:spcAft>
                    <a:spcPts val="850"/>
                  </a:spcAft>
                  <a:buClr>
                    <a:srgbClr val="000000"/>
                  </a:buClr>
                  <a:buSzPct val="45000"/>
                  <a:buFont typeface="Wingdings" panose="05000000000000000000" pitchFamily="2" charset="2"/>
                  <a:buChar char=""/>
                  <a:defRPr sz="2400">
                    <a:solidFill>
                      <a:srgbClr val="000000"/>
                    </a:solidFill>
                    <a:latin typeface="Arial" panose="020B0604020202020204" pitchFamily="34" charset="0"/>
                    <a:ea typeface="MS Gothic" panose="020B0609070205080204" pitchFamily="49" charset="-128"/>
                  </a:defRPr>
                </a:lvl3pPr>
                <a:lvl4pPr marL="1727200" indent="-215900" defTabSz="341313">
                  <a:lnSpc>
                    <a:spcPct val="93000"/>
                  </a:lnSpc>
                  <a:spcBef>
                    <a:spcPts val="438"/>
                  </a:spcBef>
                  <a:spcAft>
                    <a:spcPts val="575"/>
                  </a:spcAft>
                  <a:buClr>
                    <a:srgbClr val="000000"/>
                  </a:buClr>
                  <a:buSzPct val="75000"/>
                  <a:buFont typeface="Symbol" panose="05050102010706020507" pitchFamily="18" charset="2"/>
                  <a:buChar char=""/>
                  <a:defRPr sz="2200">
                    <a:solidFill>
                      <a:srgbClr val="000000"/>
                    </a:solidFill>
                    <a:latin typeface="Arial" panose="020B0604020202020204" pitchFamily="34" charset="0"/>
                    <a:ea typeface="MS Gothic" panose="020B0609070205080204" pitchFamily="49" charset="-128"/>
                  </a:defRPr>
                </a:lvl4pPr>
                <a:lvl5pPr marL="2159000" indent="-215900" defTabSz="341313">
                  <a:lnSpc>
                    <a:spcPct val="93000"/>
                  </a:lnSpc>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5pPr>
                <a:lvl6pPr marL="26162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6pPr>
                <a:lvl7pPr marL="30734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7pPr>
                <a:lvl8pPr marL="35306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8pPr>
                <a:lvl9pPr marL="39878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9pPr>
              </a:lstStyle>
              <a:p>
                <a:pPr eaLnBrk="1" hangingPunct="1">
                  <a:lnSpc>
                    <a:spcPct val="92000"/>
                  </a:lnSpc>
                  <a:spcBef>
                    <a:spcPct val="0"/>
                  </a:spcBef>
                  <a:spcAft>
                    <a:spcPct val="0"/>
                  </a:spcAft>
                  <a:buFont typeface="Times New Roman" panose="02020603050405020304" pitchFamily="18" charset="0"/>
                  <a:buNone/>
                </a:pPr>
                <a:endParaRPr lang="en-US" altLang="en-US" sz="1500">
                  <a:solidFill>
                    <a:srgbClr val="99FE00"/>
                  </a:solidFill>
                  <a:cs typeface="Arial" panose="020B0604020202020204" pitchFamily="34" charset="0"/>
                </a:endParaRPr>
              </a:p>
            </p:txBody>
          </p:sp>
          <p:cxnSp>
            <p:nvCxnSpPr>
              <p:cNvPr id="10269" name="Curved Connector 46"/>
              <p:cNvCxnSpPr>
                <a:cxnSpLocks noChangeShapeType="1"/>
                <a:stCxn id="10268" idx="3"/>
                <a:endCxn id="10266" idx="1"/>
              </p:cNvCxnSpPr>
              <p:nvPr/>
            </p:nvCxnSpPr>
            <p:spPr bwMode="auto">
              <a:xfrm flipV="1">
                <a:off x="612291" y="1989814"/>
                <a:ext cx="143286" cy="143042"/>
              </a:xfrm>
              <a:prstGeom prst="curvedConnector3">
                <a:avLst>
                  <a:gd name="adj1" fmla="val 50000"/>
                </a:avLst>
              </a:prstGeom>
              <a:noFill/>
              <a:ln w="28575" algn="ctr">
                <a:solidFill>
                  <a:schemeClr val="bg1"/>
                </a:solidFill>
                <a:round/>
                <a:headEnd/>
                <a:tailEnd/>
              </a:ln>
              <a:extLst>
                <a:ext uri="{909E8E84-426E-40DD-AFC4-6F175D3DCCD1}">
                  <a14:hiddenFill xmlns:a14="http://schemas.microsoft.com/office/drawing/2010/main">
                    <a:noFill/>
                  </a14:hiddenFill>
                </a:ext>
              </a:extLst>
            </p:spPr>
          </p:cxnSp>
          <p:cxnSp>
            <p:nvCxnSpPr>
              <p:cNvPr id="10270" name="Curved Connector 47"/>
              <p:cNvCxnSpPr>
                <a:cxnSpLocks noChangeShapeType="1"/>
                <a:stCxn id="10268" idx="3"/>
                <a:endCxn id="10267" idx="1"/>
              </p:cNvCxnSpPr>
              <p:nvPr/>
            </p:nvCxnSpPr>
            <p:spPr bwMode="auto">
              <a:xfrm>
                <a:off x="612291" y="2132856"/>
                <a:ext cx="286570" cy="143044"/>
              </a:xfrm>
              <a:prstGeom prst="curvedConnector3">
                <a:avLst>
                  <a:gd name="adj1" fmla="val 50000"/>
                </a:avLst>
              </a:prstGeom>
              <a:noFill/>
              <a:ln w="28575" algn="ctr">
                <a:solidFill>
                  <a:schemeClr val="bg1"/>
                </a:solidFill>
                <a:round/>
                <a:headEnd/>
                <a:tailEnd/>
              </a:ln>
              <a:extLst>
                <a:ext uri="{909E8E84-426E-40DD-AFC4-6F175D3DCCD1}">
                  <a14:hiddenFill xmlns:a14="http://schemas.microsoft.com/office/drawing/2010/main">
                    <a:noFill/>
                  </a14:hiddenFill>
                </a:ext>
              </a:extLst>
            </p:spPr>
          </p:cxnSp>
        </p:grpSp>
        <p:sp>
          <p:nvSpPr>
            <p:cNvPr id="49" name="Freeform 71"/>
            <p:cNvSpPr>
              <a:spLocks/>
            </p:cNvSpPr>
            <p:nvPr/>
          </p:nvSpPr>
          <p:spPr bwMode="auto">
            <a:xfrm>
              <a:off x="7607102" y="3823053"/>
              <a:ext cx="317545" cy="289813"/>
            </a:xfrm>
            <a:custGeom>
              <a:avLst/>
              <a:gdLst/>
              <a:ahLst/>
              <a:cxnLst>
                <a:cxn ang="0">
                  <a:pos x="1046" y="858"/>
                </a:cxn>
                <a:cxn ang="0">
                  <a:pos x="1019" y="879"/>
                </a:cxn>
                <a:cxn ang="0">
                  <a:pos x="762" y="729"/>
                </a:cxn>
                <a:cxn ang="0">
                  <a:pos x="762" y="685"/>
                </a:cxn>
                <a:cxn ang="0">
                  <a:pos x="1028" y="533"/>
                </a:cxn>
                <a:cxn ang="0">
                  <a:pos x="1185" y="548"/>
                </a:cxn>
                <a:cxn ang="0">
                  <a:pos x="1235" y="363"/>
                </a:cxn>
                <a:cxn ang="0">
                  <a:pos x="1050" y="312"/>
                </a:cxn>
                <a:cxn ang="0">
                  <a:pos x="984" y="454"/>
                </a:cxn>
                <a:cxn ang="0">
                  <a:pos x="717" y="606"/>
                </a:cxn>
                <a:cxn ang="0">
                  <a:pos x="684" y="585"/>
                </a:cxn>
                <a:cxn ang="0">
                  <a:pos x="685" y="286"/>
                </a:cxn>
                <a:cxn ang="0">
                  <a:pos x="715" y="274"/>
                </a:cxn>
                <a:cxn ang="0">
                  <a:pos x="766" y="88"/>
                </a:cxn>
                <a:cxn ang="0">
                  <a:pos x="580" y="38"/>
                </a:cxn>
                <a:cxn ang="0">
                  <a:pos x="529" y="223"/>
                </a:cxn>
                <a:cxn ang="0">
                  <a:pos x="595" y="281"/>
                </a:cxn>
                <a:cxn ang="0">
                  <a:pos x="593" y="578"/>
                </a:cxn>
                <a:cxn ang="0">
                  <a:pos x="560" y="591"/>
                </a:cxn>
                <a:cxn ang="0">
                  <a:pos x="546" y="600"/>
                </a:cxn>
                <a:cxn ang="0">
                  <a:pos x="300" y="456"/>
                </a:cxn>
                <a:cxn ang="0">
                  <a:pos x="284" y="367"/>
                </a:cxn>
                <a:cxn ang="0">
                  <a:pos x="98" y="317"/>
                </a:cxn>
                <a:cxn ang="0">
                  <a:pos x="48" y="502"/>
                </a:cxn>
                <a:cxn ang="0">
                  <a:pos x="233" y="553"/>
                </a:cxn>
                <a:cxn ang="0">
                  <a:pos x="257" y="536"/>
                </a:cxn>
                <a:cxn ang="0">
                  <a:pos x="496" y="676"/>
                </a:cxn>
                <a:cxn ang="0">
                  <a:pos x="494" y="734"/>
                </a:cxn>
                <a:cxn ang="0">
                  <a:pos x="244" y="877"/>
                </a:cxn>
                <a:cxn ang="0">
                  <a:pos x="88" y="861"/>
                </a:cxn>
                <a:cxn ang="0">
                  <a:pos x="37" y="1047"/>
                </a:cxn>
                <a:cxn ang="0">
                  <a:pos x="223" y="1098"/>
                </a:cxn>
                <a:cxn ang="0">
                  <a:pos x="289" y="955"/>
                </a:cxn>
                <a:cxn ang="0">
                  <a:pos x="539" y="812"/>
                </a:cxn>
                <a:cxn ang="0">
                  <a:pos x="590" y="840"/>
                </a:cxn>
                <a:cxn ang="0">
                  <a:pos x="588" y="1123"/>
                </a:cxn>
                <a:cxn ang="0">
                  <a:pos x="561" y="1135"/>
                </a:cxn>
                <a:cxn ang="0">
                  <a:pos x="511" y="1321"/>
                </a:cxn>
                <a:cxn ang="0">
                  <a:pos x="696" y="1371"/>
                </a:cxn>
                <a:cxn ang="0">
                  <a:pos x="747" y="1186"/>
                </a:cxn>
                <a:cxn ang="0">
                  <a:pos x="679" y="1127"/>
                </a:cxn>
                <a:cxn ang="0">
                  <a:pos x="680" y="835"/>
                </a:cxn>
                <a:cxn ang="0">
                  <a:pos x="695" y="827"/>
                </a:cxn>
                <a:cxn ang="0">
                  <a:pos x="720" y="809"/>
                </a:cxn>
                <a:cxn ang="0">
                  <a:pos x="979" y="960"/>
                </a:cxn>
                <a:cxn ang="0">
                  <a:pos x="996" y="1044"/>
                </a:cxn>
                <a:cxn ang="0">
                  <a:pos x="1181" y="1094"/>
                </a:cxn>
                <a:cxn ang="0">
                  <a:pos x="1232" y="909"/>
                </a:cxn>
                <a:cxn ang="0">
                  <a:pos x="1046" y="858"/>
                </a:cxn>
              </a:cxnLst>
              <a:rect l="0" t="0" r="r" b="b"/>
              <a:pathLst>
                <a:path w="1273" h="1409">
                  <a:moveTo>
                    <a:pt x="1046" y="858"/>
                  </a:moveTo>
                  <a:cubicBezTo>
                    <a:pt x="1036" y="864"/>
                    <a:pt x="1027" y="871"/>
                    <a:pt x="1019" y="879"/>
                  </a:cubicBezTo>
                  <a:cubicBezTo>
                    <a:pt x="762" y="729"/>
                    <a:pt x="762" y="729"/>
                    <a:pt x="762" y="729"/>
                  </a:cubicBezTo>
                  <a:cubicBezTo>
                    <a:pt x="765" y="715"/>
                    <a:pt x="764" y="700"/>
                    <a:pt x="762" y="685"/>
                  </a:cubicBezTo>
                  <a:cubicBezTo>
                    <a:pt x="1028" y="533"/>
                    <a:pt x="1028" y="533"/>
                    <a:pt x="1028" y="533"/>
                  </a:cubicBezTo>
                  <a:cubicBezTo>
                    <a:pt x="1071" y="570"/>
                    <a:pt x="1133" y="578"/>
                    <a:pt x="1185" y="548"/>
                  </a:cubicBezTo>
                  <a:cubicBezTo>
                    <a:pt x="1250" y="511"/>
                    <a:pt x="1273" y="428"/>
                    <a:pt x="1235" y="363"/>
                  </a:cubicBezTo>
                  <a:cubicBezTo>
                    <a:pt x="1198" y="298"/>
                    <a:pt x="1115" y="275"/>
                    <a:pt x="1050" y="312"/>
                  </a:cubicBezTo>
                  <a:cubicBezTo>
                    <a:pt x="999" y="341"/>
                    <a:pt x="974" y="399"/>
                    <a:pt x="984" y="454"/>
                  </a:cubicBezTo>
                  <a:cubicBezTo>
                    <a:pt x="717" y="606"/>
                    <a:pt x="717" y="606"/>
                    <a:pt x="717" y="606"/>
                  </a:cubicBezTo>
                  <a:cubicBezTo>
                    <a:pt x="707" y="598"/>
                    <a:pt x="696" y="591"/>
                    <a:pt x="684" y="585"/>
                  </a:cubicBezTo>
                  <a:cubicBezTo>
                    <a:pt x="685" y="286"/>
                    <a:pt x="685" y="286"/>
                    <a:pt x="685" y="286"/>
                  </a:cubicBezTo>
                  <a:cubicBezTo>
                    <a:pt x="695" y="283"/>
                    <a:pt x="705" y="279"/>
                    <a:pt x="715" y="274"/>
                  </a:cubicBezTo>
                  <a:cubicBezTo>
                    <a:pt x="780" y="237"/>
                    <a:pt x="803" y="154"/>
                    <a:pt x="766" y="88"/>
                  </a:cubicBezTo>
                  <a:cubicBezTo>
                    <a:pt x="728" y="23"/>
                    <a:pt x="645" y="0"/>
                    <a:pt x="580" y="38"/>
                  </a:cubicBezTo>
                  <a:cubicBezTo>
                    <a:pt x="515" y="75"/>
                    <a:pt x="492" y="158"/>
                    <a:pt x="529" y="223"/>
                  </a:cubicBezTo>
                  <a:cubicBezTo>
                    <a:pt x="545" y="250"/>
                    <a:pt x="568" y="270"/>
                    <a:pt x="595" y="281"/>
                  </a:cubicBezTo>
                  <a:cubicBezTo>
                    <a:pt x="593" y="578"/>
                    <a:pt x="593" y="578"/>
                    <a:pt x="593" y="578"/>
                  </a:cubicBezTo>
                  <a:cubicBezTo>
                    <a:pt x="582" y="581"/>
                    <a:pt x="571" y="585"/>
                    <a:pt x="560" y="591"/>
                  </a:cubicBezTo>
                  <a:cubicBezTo>
                    <a:pt x="556" y="594"/>
                    <a:pt x="551" y="597"/>
                    <a:pt x="546" y="600"/>
                  </a:cubicBezTo>
                  <a:cubicBezTo>
                    <a:pt x="300" y="456"/>
                    <a:pt x="300" y="456"/>
                    <a:pt x="300" y="456"/>
                  </a:cubicBezTo>
                  <a:cubicBezTo>
                    <a:pt x="305" y="427"/>
                    <a:pt x="300" y="395"/>
                    <a:pt x="284" y="367"/>
                  </a:cubicBezTo>
                  <a:cubicBezTo>
                    <a:pt x="246" y="302"/>
                    <a:pt x="163" y="280"/>
                    <a:pt x="98" y="317"/>
                  </a:cubicBezTo>
                  <a:cubicBezTo>
                    <a:pt x="33" y="354"/>
                    <a:pt x="10" y="437"/>
                    <a:pt x="48" y="502"/>
                  </a:cubicBezTo>
                  <a:cubicBezTo>
                    <a:pt x="85" y="568"/>
                    <a:pt x="168" y="590"/>
                    <a:pt x="233" y="553"/>
                  </a:cubicBezTo>
                  <a:cubicBezTo>
                    <a:pt x="242" y="548"/>
                    <a:pt x="250" y="542"/>
                    <a:pt x="257" y="536"/>
                  </a:cubicBezTo>
                  <a:cubicBezTo>
                    <a:pt x="496" y="676"/>
                    <a:pt x="496" y="676"/>
                    <a:pt x="496" y="676"/>
                  </a:cubicBezTo>
                  <a:cubicBezTo>
                    <a:pt x="491" y="694"/>
                    <a:pt x="491" y="714"/>
                    <a:pt x="494" y="734"/>
                  </a:cubicBezTo>
                  <a:cubicBezTo>
                    <a:pt x="244" y="877"/>
                    <a:pt x="244" y="877"/>
                    <a:pt x="244" y="877"/>
                  </a:cubicBezTo>
                  <a:cubicBezTo>
                    <a:pt x="202" y="840"/>
                    <a:pt x="139" y="832"/>
                    <a:pt x="88" y="861"/>
                  </a:cubicBezTo>
                  <a:cubicBezTo>
                    <a:pt x="23" y="899"/>
                    <a:pt x="0" y="982"/>
                    <a:pt x="37" y="1047"/>
                  </a:cubicBezTo>
                  <a:cubicBezTo>
                    <a:pt x="75" y="1112"/>
                    <a:pt x="158" y="1135"/>
                    <a:pt x="223" y="1098"/>
                  </a:cubicBezTo>
                  <a:cubicBezTo>
                    <a:pt x="274" y="1068"/>
                    <a:pt x="299" y="1010"/>
                    <a:pt x="289" y="955"/>
                  </a:cubicBezTo>
                  <a:cubicBezTo>
                    <a:pt x="539" y="812"/>
                    <a:pt x="539" y="812"/>
                    <a:pt x="539" y="812"/>
                  </a:cubicBezTo>
                  <a:cubicBezTo>
                    <a:pt x="554" y="825"/>
                    <a:pt x="571" y="834"/>
                    <a:pt x="590" y="840"/>
                  </a:cubicBezTo>
                  <a:cubicBezTo>
                    <a:pt x="588" y="1123"/>
                    <a:pt x="588" y="1123"/>
                    <a:pt x="588" y="1123"/>
                  </a:cubicBezTo>
                  <a:cubicBezTo>
                    <a:pt x="579" y="1126"/>
                    <a:pt x="570" y="1130"/>
                    <a:pt x="561" y="1135"/>
                  </a:cubicBezTo>
                  <a:cubicBezTo>
                    <a:pt x="496" y="1172"/>
                    <a:pt x="474" y="1255"/>
                    <a:pt x="511" y="1321"/>
                  </a:cubicBezTo>
                  <a:cubicBezTo>
                    <a:pt x="548" y="1386"/>
                    <a:pt x="631" y="1409"/>
                    <a:pt x="696" y="1371"/>
                  </a:cubicBezTo>
                  <a:cubicBezTo>
                    <a:pt x="762" y="1334"/>
                    <a:pt x="784" y="1251"/>
                    <a:pt x="747" y="1186"/>
                  </a:cubicBezTo>
                  <a:cubicBezTo>
                    <a:pt x="731" y="1158"/>
                    <a:pt x="707" y="1138"/>
                    <a:pt x="679" y="1127"/>
                  </a:cubicBezTo>
                  <a:cubicBezTo>
                    <a:pt x="680" y="835"/>
                    <a:pt x="680" y="835"/>
                    <a:pt x="680" y="835"/>
                  </a:cubicBezTo>
                  <a:cubicBezTo>
                    <a:pt x="685" y="833"/>
                    <a:pt x="690" y="830"/>
                    <a:pt x="695" y="827"/>
                  </a:cubicBezTo>
                  <a:cubicBezTo>
                    <a:pt x="704" y="822"/>
                    <a:pt x="713" y="816"/>
                    <a:pt x="720" y="809"/>
                  </a:cubicBezTo>
                  <a:cubicBezTo>
                    <a:pt x="979" y="960"/>
                    <a:pt x="979" y="960"/>
                    <a:pt x="979" y="960"/>
                  </a:cubicBezTo>
                  <a:cubicBezTo>
                    <a:pt x="975" y="988"/>
                    <a:pt x="981" y="1017"/>
                    <a:pt x="996" y="1044"/>
                  </a:cubicBezTo>
                  <a:cubicBezTo>
                    <a:pt x="1033" y="1109"/>
                    <a:pt x="1116" y="1132"/>
                    <a:pt x="1181" y="1094"/>
                  </a:cubicBezTo>
                  <a:cubicBezTo>
                    <a:pt x="1246" y="1057"/>
                    <a:pt x="1269" y="974"/>
                    <a:pt x="1232" y="909"/>
                  </a:cubicBezTo>
                  <a:cubicBezTo>
                    <a:pt x="1195" y="844"/>
                    <a:pt x="1112" y="821"/>
                    <a:pt x="1046" y="858"/>
                  </a:cubicBezTo>
                  <a:close/>
                </a:path>
              </a:pathLst>
            </a:custGeom>
            <a:solidFill>
              <a:schemeClr val="bg1"/>
            </a:solidFill>
            <a:ln w="38100" cap="flat" cmpd="sng">
              <a:noFill/>
              <a:prstDash val="solid"/>
              <a:miter lim="800000"/>
              <a:headEnd/>
              <a:tailEnd/>
            </a:ln>
          </p:spPr>
          <p:txBody>
            <a:bodyPr lIns="39694" tIns="19847" rIns="39694" bIns="19847"/>
            <a:lstStyle/>
            <a:p>
              <a:pPr defTabSz="685549">
                <a:lnSpc>
                  <a:spcPct val="93000"/>
                </a:lnSpc>
                <a:buClr>
                  <a:srgbClr val="000000"/>
                </a:buClr>
                <a:buSzPct val="100000"/>
                <a:defRPr/>
              </a:pPr>
              <a:endParaRPr lang="en-US" sz="3000" kern="0" dirty="0">
                <a:latin typeface="Gill Sans" pitchFamily="-84" charset="0"/>
                <a:sym typeface="Gill Sans" pitchFamily="-84" charset="0"/>
              </a:endParaRPr>
            </a:p>
          </p:txBody>
        </p:sp>
        <p:sp>
          <p:nvSpPr>
            <p:cNvPr id="50" name="AutoShape 50"/>
            <p:cNvSpPr>
              <a:spLocks noChangeArrowheads="1"/>
            </p:cNvSpPr>
            <p:nvPr/>
          </p:nvSpPr>
          <p:spPr bwMode="auto">
            <a:xfrm>
              <a:off x="8106707" y="3505740"/>
              <a:ext cx="287908" cy="230581"/>
            </a:xfrm>
            <a:prstGeom prst="can">
              <a:avLst>
                <a:gd name="adj" fmla="val 33796"/>
              </a:avLst>
            </a:prstGeom>
            <a:noFill/>
            <a:ln w="28575">
              <a:solidFill>
                <a:schemeClr val="bg1"/>
              </a:solidFill>
              <a:round/>
              <a:headEnd/>
              <a:tailEnd/>
            </a:ln>
            <a:effectLst/>
          </p:spPr>
          <p:txBody>
            <a:bodyPr wrap="none" anchor="ctr"/>
            <a:lstStyle/>
            <a:p>
              <a:pPr defTabSz="685549">
                <a:lnSpc>
                  <a:spcPct val="93000"/>
                </a:lnSpc>
                <a:buClr>
                  <a:srgbClr val="000000"/>
                </a:buClr>
                <a:buSzPct val="100000"/>
                <a:defRPr/>
              </a:pPr>
              <a:endParaRPr lang="en-US" sz="2100" kern="0" dirty="0">
                <a:latin typeface="Gill Sans" pitchFamily="-84" charset="0"/>
                <a:sym typeface="Gill Sans" pitchFamily="-84" charset="0"/>
              </a:endParaRPr>
            </a:p>
          </p:txBody>
        </p:sp>
        <p:grpSp>
          <p:nvGrpSpPr>
            <p:cNvPr id="4" name="Group 51"/>
            <p:cNvGrpSpPr>
              <a:grpSpLocks/>
            </p:cNvGrpSpPr>
            <p:nvPr/>
          </p:nvGrpSpPr>
          <p:grpSpPr bwMode="auto">
            <a:xfrm flipV="1">
              <a:off x="8131678" y="3625910"/>
              <a:ext cx="243266" cy="58459"/>
              <a:chOff x="174" y="1876"/>
              <a:chExt cx="655" cy="173"/>
            </a:xfrm>
            <a:solidFill>
              <a:schemeClr val="bg1"/>
            </a:solidFill>
          </p:grpSpPr>
          <p:sp>
            <p:nvSpPr>
              <p:cNvPr id="52" name="Oval 52"/>
              <p:cNvSpPr>
                <a:spLocks noChangeArrowheads="1"/>
              </p:cNvSpPr>
              <p:nvPr/>
            </p:nvSpPr>
            <p:spPr bwMode="auto">
              <a:xfrm>
                <a:off x="456" y="1881"/>
                <a:ext cx="160" cy="160"/>
              </a:xfrm>
              <a:prstGeom prst="ellipse">
                <a:avLst/>
              </a:prstGeom>
              <a:grpFill/>
              <a:ln w="9525" algn="ctr">
                <a:solidFill>
                  <a:schemeClr val="bg1"/>
                </a:solidFill>
                <a:round/>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sp>
            <p:nvSpPr>
              <p:cNvPr id="53" name="AutoShape 53"/>
              <p:cNvSpPr>
                <a:spLocks noChangeArrowheads="1"/>
              </p:cNvSpPr>
              <p:nvPr/>
            </p:nvSpPr>
            <p:spPr bwMode="auto">
              <a:xfrm rot="5400000">
                <a:off x="668" y="1888"/>
                <a:ext cx="173" cy="149"/>
              </a:xfrm>
              <a:prstGeom prst="triangle">
                <a:avLst>
                  <a:gd name="adj" fmla="val 50000"/>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grpSp>
            <p:nvGrpSpPr>
              <p:cNvPr id="5" name="Group 54"/>
              <p:cNvGrpSpPr>
                <a:grpSpLocks/>
              </p:cNvGrpSpPr>
              <p:nvPr/>
            </p:nvGrpSpPr>
            <p:grpSpPr bwMode="auto">
              <a:xfrm flipH="1">
                <a:off x="174" y="1893"/>
                <a:ext cx="227" cy="135"/>
                <a:chOff x="510" y="2151"/>
                <a:chExt cx="227" cy="135"/>
              </a:xfrm>
              <a:grpFill/>
            </p:grpSpPr>
            <p:sp>
              <p:nvSpPr>
                <p:cNvPr id="55" name="AutoShape 55"/>
                <p:cNvSpPr>
                  <a:spLocks noChangeArrowheads="1"/>
                </p:cNvSpPr>
                <p:nvPr/>
              </p:nvSpPr>
              <p:spPr bwMode="auto">
                <a:xfrm rot="5400000">
                  <a:off x="502" y="2165"/>
                  <a:ext cx="128" cy="111"/>
                </a:xfrm>
                <a:prstGeom prst="triangle">
                  <a:avLst>
                    <a:gd name="adj" fmla="val 50000"/>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sp>
              <p:nvSpPr>
                <p:cNvPr id="56" name="AutoShape 56"/>
                <p:cNvSpPr>
                  <a:spLocks noChangeArrowheads="1"/>
                </p:cNvSpPr>
                <p:nvPr/>
              </p:nvSpPr>
              <p:spPr bwMode="auto">
                <a:xfrm rot="5400000">
                  <a:off x="598" y="2164"/>
                  <a:ext cx="128" cy="111"/>
                </a:xfrm>
                <a:prstGeom prst="triangle">
                  <a:avLst>
                    <a:gd name="adj" fmla="val 50000"/>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sp>
              <p:nvSpPr>
                <p:cNvPr id="57" name="Rectangle 57"/>
                <p:cNvSpPr>
                  <a:spLocks noChangeArrowheads="1"/>
                </p:cNvSpPr>
                <p:nvPr/>
              </p:nvSpPr>
              <p:spPr bwMode="auto">
                <a:xfrm>
                  <a:off x="710" y="2151"/>
                  <a:ext cx="27" cy="135"/>
                </a:xfrm>
                <a:prstGeom prst="rect">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grpSp>
        </p:grpSp>
        <p:pic>
          <p:nvPicPr>
            <p:cNvPr id="10265" name="Picture 70" descr="SETTINGS"/>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b="15614"/>
            <a:stretch>
              <a:fillRect/>
            </a:stretch>
          </p:blipFill>
          <p:spPr bwMode="auto">
            <a:xfrm>
              <a:off x="7552300" y="3127347"/>
              <a:ext cx="448700" cy="37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5" name="Elbow Connector 34"/>
          <p:cNvCxnSpPr/>
          <p:nvPr/>
        </p:nvCxnSpPr>
        <p:spPr>
          <a:xfrm rot="16200000" flipV="1">
            <a:off x="5745095" y="3423598"/>
            <a:ext cx="876809" cy="2"/>
          </a:xfrm>
          <a:prstGeom prst="bentConnector3">
            <a:avLst>
              <a:gd name="adj1" fmla="val 5602"/>
            </a:avLst>
          </a:prstGeom>
          <a:ln w="38100">
            <a:solidFill>
              <a:schemeClr val="bg1"/>
            </a:solidFill>
            <a:tailEnd type="ova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713413" y="3775605"/>
            <a:ext cx="1593850" cy="607474"/>
          </a:xfrm>
          <a:prstGeom prst="rect">
            <a:avLst/>
          </a:prstGeom>
          <a:solidFill>
            <a:schemeClr val="accent3">
              <a:lumMod val="95000"/>
            </a:schemeClr>
          </a:solidFill>
        </p:spPr>
        <p:txBody>
          <a:bodyPr>
            <a:spAutoFit/>
          </a:bodyPr>
          <a:lstStyle/>
          <a:p>
            <a:pPr marL="214313" indent="-214313">
              <a:lnSpc>
                <a:spcPct val="93000"/>
              </a:lnSpc>
              <a:buClr>
                <a:srgbClr val="000000"/>
              </a:buClr>
              <a:buSzPct val="100000"/>
              <a:buFont typeface="Wingdings" panose="05000000000000000000" pitchFamily="2" charset="2"/>
              <a:buChar char="ü"/>
              <a:defRPr/>
            </a:pPr>
            <a:r>
              <a:rPr lang="en-GB" sz="1200" dirty="0"/>
              <a:t>Device Registration</a:t>
            </a:r>
          </a:p>
          <a:p>
            <a:pPr marL="214313" indent="-214313">
              <a:lnSpc>
                <a:spcPct val="93000"/>
              </a:lnSpc>
              <a:buClr>
                <a:srgbClr val="000000"/>
              </a:buClr>
              <a:buSzPct val="100000"/>
              <a:buFont typeface="Wingdings" panose="05000000000000000000" pitchFamily="2" charset="2"/>
              <a:buChar char="ü"/>
              <a:defRPr/>
            </a:pPr>
            <a:r>
              <a:rPr lang="en-GB" sz="1200" dirty="0"/>
              <a:t>Device Access control</a:t>
            </a:r>
            <a:endParaRPr lang="en-AU" sz="1200" dirty="0"/>
          </a:p>
        </p:txBody>
      </p:sp>
      <p:grpSp>
        <p:nvGrpSpPr>
          <p:cNvPr id="6" name="Group 3"/>
          <p:cNvGrpSpPr>
            <a:grpSpLocks/>
          </p:cNvGrpSpPr>
          <p:nvPr/>
        </p:nvGrpSpPr>
        <p:grpSpPr bwMode="auto">
          <a:xfrm>
            <a:off x="5567363" y="2124606"/>
            <a:ext cx="1077912" cy="242094"/>
            <a:chOff x="5574248" y="1750420"/>
            <a:chExt cx="1085190" cy="289161"/>
          </a:xfrm>
        </p:grpSpPr>
        <p:pic>
          <p:nvPicPr>
            <p:cNvPr id="59"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74248" y="1750420"/>
              <a:ext cx="1085190" cy="289161"/>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12700" h="19050"/>
              <a:contourClr>
                <a:srgbClr val="FFFFFF"/>
              </a:contourClr>
            </a:sp3d>
            <a:extLst/>
          </p:spPr>
        </p:pic>
        <p:pic>
          <p:nvPicPr>
            <p:cNvPr id="10259"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594541" y="1779711"/>
              <a:ext cx="1064897" cy="22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Freeform 71"/>
          <p:cNvSpPr>
            <a:spLocks/>
          </p:cNvSpPr>
          <p:nvPr/>
        </p:nvSpPr>
        <p:spPr bwMode="auto">
          <a:xfrm>
            <a:off x="7751765" y="557090"/>
            <a:ext cx="261937" cy="240771"/>
          </a:xfrm>
          <a:custGeom>
            <a:avLst/>
            <a:gdLst/>
            <a:ahLst/>
            <a:cxnLst>
              <a:cxn ang="0">
                <a:pos x="1046" y="858"/>
              </a:cxn>
              <a:cxn ang="0">
                <a:pos x="1019" y="879"/>
              </a:cxn>
              <a:cxn ang="0">
                <a:pos x="762" y="729"/>
              </a:cxn>
              <a:cxn ang="0">
                <a:pos x="762" y="685"/>
              </a:cxn>
              <a:cxn ang="0">
                <a:pos x="1028" y="533"/>
              </a:cxn>
              <a:cxn ang="0">
                <a:pos x="1185" y="548"/>
              </a:cxn>
              <a:cxn ang="0">
                <a:pos x="1235" y="363"/>
              </a:cxn>
              <a:cxn ang="0">
                <a:pos x="1050" y="312"/>
              </a:cxn>
              <a:cxn ang="0">
                <a:pos x="984" y="454"/>
              </a:cxn>
              <a:cxn ang="0">
                <a:pos x="717" y="606"/>
              </a:cxn>
              <a:cxn ang="0">
                <a:pos x="684" y="585"/>
              </a:cxn>
              <a:cxn ang="0">
                <a:pos x="685" y="286"/>
              </a:cxn>
              <a:cxn ang="0">
                <a:pos x="715" y="274"/>
              </a:cxn>
              <a:cxn ang="0">
                <a:pos x="766" y="88"/>
              </a:cxn>
              <a:cxn ang="0">
                <a:pos x="580" y="38"/>
              </a:cxn>
              <a:cxn ang="0">
                <a:pos x="529" y="223"/>
              </a:cxn>
              <a:cxn ang="0">
                <a:pos x="595" y="281"/>
              </a:cxn>
              <a:cxn ang="0">
                <a:pos x="593" y="578"/>
              </a:cxn>
              <a:cxn ang="0">
                <a:pos x="560" y="591"/>
              </a:cxn>
              <a:cxn ang="0">
                <a:pos x="546" y="600"/>
              </a:cxn>
              <a:cxn ang="0">
                <a:pos x="300" y="456"/>
              </a:cxn>
              <a:cxn ang="0">
                <a:pos x="284" y="367"/>
              </a:cxn>
              <a:cxn ang="0">
                <a:pos x="98" y="317"/>
              </a:cxn>
              <a:cxn ang="0">
                <a:pos x="48" y="502"/>
              </a:cxn>
              <a:cxn ang="0">
                <a:pos x="233" y="553"/>
              </a:cxn>
              <a:cxn ang="0">
                <a:pos x="257" y="536"/>
              </a:cxn>
              <a:cxn ang="0">
                <a:pos x="496" y="676"/>
              </a:cxn>
              <a:cxn ang="0">
                <a:pos x="494" y="734"/>
              </a:cxn>
              <a:cxn ang="0">
                <a:pos x="244" y="877"/>
              </a:cxn>
              <a:cxn ang="0">
                <a:pos x="88" y="861"/>
              </a:cxn>
              <a:cxn ang="0">
                <a:pos x="37" y="1047"/>
              </a:cxn>
              <a:cxn ang="0">
                <a:pos x="223" y="1098"/>
              </a:cxn>
              <a:cxn ang="0">
                <a:pos x="289" y="955"/>
              </a:cxn>
              <a:cxn ang="0">
                <a:pos x="539" y="812"/>
              </a:cxn>
              <a:cxn ang="0">
                <a:pos x="590" y="840"/>
              </a:cxn>
              <a:cxn ang="0">
                <a:pos x="588" y="1123"/>
              </a:cxn>
              <a:cxn ang="0">
                <a:pos x="561" y="1135"/>
              </a:cxn>
              <a:cxn ang="0">
                <a:pos x="511" y="1321"/>
              </a:cxn>
              <a:cxn ang="0">
                <a:pos x="696" y="1371"/>
              </a:cxn>
              <a:cxn ang="0">
                <a:pos x="747" y="1186"/>
              </a:cxn>
              <a:cxn ang="0">
                <a:pos x="679" y="1127"/>
              </a:cxn>
              <a:cxn ang="0">
                <a:pos x="680" y="835"/>
              </a:cxn>
              <a:cxn ang="0">
                <a:pos x="695" y="827"/>
              </a:cxn>
              <a:cxn ang="0">
                <a:pos x="720" y="809"/>
              </a:cxn>
              <a:cxn ang="0">
                <a:pos x="979" y="960"/>
              </a:cxn>
              <a:cxn ang="0">
                <a:pos x="996" y="1044"/>
              </a:cxn>
              <a:cxn ang="0">
                <a:pos x="1181" y="1094"/>
              </a:cxn>
              <a:cxn ang="0">
                <a:pos x="1232" y="909"/>
              </a:cxn>
              <a:cxn ang="0">
                <a:pos x="1046" y="858"/>
              </a:cxn>
            </a:cxnLst>
            <a:rect l="0" t="0" r="r" b="b"/>
            <a:pathLst>
              <a:path w="1273" h="1409">
                <a:moveTo>
                  <a:pt x="1046" y="858"/>
                </a:moveTo>
                <a:cubicBezTo>
                  <a:pt x="1036" y="864"/>
                  <a:pt x="1027" y="871"/>
                  <a:pt x="1019" y="879"/>
                </a:cubicBezTo>
                <a:cubicBezTo>
                  <a:pt x="762" y="729"/>
                  <a:pt x="762" y="729"/>
                  <a:pt x="762" y="729"/>
                </a:cubicBezTo>
                <a:cubicBezTo>
                  <a:pt x="765" y="715"/>
                  <a:pt x="764" y="700"/>
                  <a:pt x="762" y="685"/>
                </a:cubicBezTo>
                <a:cubicBezTo>
                  <a:pt x="1028" y="533"/>
                  <a:pt x="1028" y="533"/>
                  <a:pt x="1028" y="533"/>
                </a:cubicBezTo>
                <a:cubicBezTo>
                  <a:pt x="1071" y="570"/>
                  <a:pt x="1133" y="578"/>
                  <a:pt x="1185" y="548"/>
                </a:cubicBezTo>
                <a:cubicBezTo>
                  <a:pt x="1250" y="511"/>
                  <a:pt x="1273" y="428"/>
                  <a:pt x="1235" y="363"/>
                </a:cubicBezTo>
                <a:cubicBezTo>
                  <a:pt x="1198" y="298"/>
                  <a:pt x="1115" y="275"/>
                  <a:pt x="1050" y="312"/>
                </a:cubicBezTo>
                <a:cubicBezTo>
                  <a:pt x="999" y="341"/>
                  <a:pt x="974" y="399"/>
                  <a:pt x="984" y="454"/>
                </a:cubicBezTo>
                <a:cubicBezTo>
                  <a:pt x="717" y="606"/>
                  <a:pt x="717" y="606"/>
                  <a:pt x="717" y="606"/>
                </a:cubicBezTo>
                <a:cubicBezTo>
                  <a:pt x="707" y="598"/>
                  <a:pt x="696" y="591"/>
                  <a:pt x="684" y="585"/>
                </a:cubicBezTo>
                <a:cubicBezTo>
                  <a:pt x="685" y="286"/>
                  <a:pt x="685" y="286"/>
                  <a:pt x="685" y="286"/>
                </a:cubicBezTo>
                <a:cubicBezTo>
                  <a:pt x="695" y="283"/>
                  <a:pt x="705" y="279"/>
                  <a:pt x="715" y="274"/>
                </a:cubicBezTo>
                <a:cubicBezTo>
                  <a:pt x="780" y="237"/>
                  <a:pt x="803" y="154"/>
                  <a:pt x="766" y="88"/>
                </a:cubicBezTo>
                <a:cubicBezTo>
                  <a:pt x="728" y="23"/>
                  <a:pt x="645" y="0"/>
                  <a:pt x="580" y="38"/>
                </a:cubicBezTo>
                <a:cubicBezTo>
                  <a:pt x="515" y="75"/>
                  <a:pt x="492" y="158"/>
                  <a:pt x="529" y="223"/>
                </a:cubicBezTo>
                <a:cubicBezTo>
                  <a:pt x="545" y="250"/>
                  <a:pt x="568" y="270"/>
                  <a:pt x="595" y="281"/>
                </a:cubicBezTo>
                <a:cubicBezTo>
                  <a:pt x="593" y="578"/>
                  <a:pt x="593" y="578"/>
                  <a:pt x="593" y="578"/>
                </a:cubicBezTo>
                <a:cubicBezTo>
                  <a:pt x="582" y="581"/>
                  <a:pt x="571" y="585"/>
                  <a:pt x="560" y="591"/>
                </a:cubicBezTo>
                <a:cubicBezTo>
                  <a:pt x="556" y="594"/>
                  <a:pt x="551" y="597"/>
                  <a:pt x="546" y="600"/>
                </a:cubicBezTo>
                <a:cubicBezTo>
                  <a:pt x="300" y="456"/>
                  <a:pt x="300" y="456"/>
                  <a:pt x="300" y="456"/>
                </a:cubicBezTo>
                <a:cubicBezTo>
                  <a:pt x="305" y="427"/>
                  <a:pt x="300" y="395"/>
                  <a:pt x="284" y="367"/>
                </a:cubicBezTo>
                <a:cubicBezTo>
                  <a:pt x="246" y="302"/>
                  <a:pt x="163" y="280"/>
                  <a:pt x="98" y="317"/>
                </a:cubicBezTo>
                <a:cubicBezTo>
                  <a:pt x="33" y="354"/>
                  <a:pt x="10" y="437"/>
                  <a:pt x="48" y="502"/>
                </a:cubicBezTo>
                <a:cubicBezTo>
                  <a:pt x="85" y="568"/>
                  <a:pt x="168" y="590"/>
                  <a:pt x="233" y="553"/>
                </a:cubicBezTo>
                <a:cubicBezTo>
                  <a:pt x="242" y="548"/>
                  <a:pt x="250" y="542"/>
                  <a:pt x="257" y="536"/>
                </a:cubicBezTo>
                <a:cubicBezTo>
                  <a:pt x="496" y="676"/>
                  <a:pt x="496" y="676"/>
                  <a:pt x="496" y="676"/>
                </a:cubicBezTo>
                <a:cubicBezTo>
                  <a:pt x="491" y="694"/>
                  <a:pt x="491" y="714"/>
                  <a:pt x="494" y="734"/>
                </a:cubicBezTo>
                <a:cubicBezTo>
                  <a:pt x="244" y="877"/>
                  <a:pt x="244" y="877"/>
                  <a:pt x="244" y="877"/>
                </a:cubicBezTo>
                <a:cubicBezTo>
                  <a:pt x="202" y="840"/>
                  <a:pt x="139" y="832"/>
                  <a:pt x="88" y="861"/>
                </a:cubicBezTo>
                <a:cubicBezTo>
                  <a:pt x="23" y="899"/>
                  <a:pt x="0" y="982"/>
                  <a:pt x="37" y="1047"/>
                </a:cubicBezTo>
                <a:cubicBezTo>
                  <a:pt x="75" y="1112"/>
                  <a:pt x="158" y="1135"/>
                  <a:pt x="223" y="1098"/>
                </a:cubicBezTo>
                <a:cubicBezTo>
                  <a:pt x="274" y="1068"/>
                  <a:pt x="299" y="1010"/>
                  <a:pt x="289" y="955"/>
                </a:cubicBezTo>
                <a:cubicBezTo>
                  <a:pt x="539" y="812"/>
                  <a:pt x="539" y="812"/>
                  <a:pt x="539" y="812"/>
                </a:cubicBezTo>
                <a:cubicBezTo>
                  <a:pt x="554" y="825"/>
                  <a:pt x="571" y="834"/>
                  <a:pt x="590" y="840"/>
                </a:cubicBezTo>
                <a:cubicBezTo>
                  <a:pt x="588" y="1123"/>
                  <a:pt x="588" y="1123"/>
                  <a:pt x="588" y="1123"/>
                </a:cubicBezTo>
                <a:cubicBezTo>
                  <a:pt x="579" y="1126"/>
                  <a:pt x="570" y="1130"/>
                  <a:pt x="561" y="1135"/>
                </a:cubicBezTo>
                <a:cubicBezTo>
                  <a:pt x="496" y="1172"/>
                  <a:pt x="474" y="1255"/>
                  <a:pt x="511" y="1321"/>
                </a:cubicBezTo>
                <a:cubicBezTo>
                  <a:pt x="548" y="1386"/>
                  <a:pt x="631" y="1409"/>
                  <a:pt x="696" y="1371"/>
                </a:cubicBezTo>
                <a:cubicBezTo>
                  <a:pt x="762" y="1334"/>
                  <a:pt x="784" y="1251"/>
                  <a:pt x="747" y="1186"/>
                </a:cubicBezTo>
                <a:cubicBezTo>
                  <a:pt x="731" y="1158"/>
                  <a:pt x="707" y="1138"/>
                  <a:pt x="679" y="1127"/>
                </a:cubicBezTo>
                <a:cubicBezTo>
                  <a:pt x="680" y="835"/>
                  <a:pt x="680" y="835"/>
                  <a:pt x="680" y="835"/>
                </a:cubicBezTo>
                <a:cubicBezTo>
                  <a:pt x="685" y="833"/>
                  <a:pt x="690" y="830"/>
                  <a:pt x="695" y="827"/>
                </a:cubicBezTo>
                <a:cubicBezTo>
                  <a:pt x="704" y="822"/>
                  <a:pt x="713" y="816"/>
                  <a:pt x="720" y="809"/>
                </a:cubicBezTo>
                <a:cubicBezTo>
                  <a:pt x="979" y="960"/>
                  <a:pt x="979" y="960"/>
                  <a:pt x="979" y="960"/>
                </a:cubicBezTo>
                <a:cubicBezTo>
                  <a:pt x="975" y="988"/>
                  <a:pt x="981" y="1017"/>
                  <a:pt x="996" y="1044"/>
                </a:cubicBezTo>
                <a:cubicBezTo>
                  <a:pt x="1033" y="1109"/>
                  <a:pt x="1116" y="1132"/>
                  <a:pt x="1181" y="1094"/>
                </a:cubicBezTo>
                <a:cubicBezTo>
                  <a:pt x="1246" y="1057"/>
                  <a:pt x="1269" y="974"/>
                  <a:pt x="1232" y="909"/>
                </a:cubicBezTo>
                <a:cubicBezTo>
                  <a:pt x="1195" y="844"/>
                  <a:pt x="1112" y="821"/>
                  <a:pt x="1046" y="858"/>
                </a:cubicBezTo>
                <a:close/>
              </a:path>
            </a:pathLst>
          </a:custGeom>
          <a:solidFill>
            <a:schemeClr val="tx1"/>
          </a:solidFill>
          <a:ln w="38100" cap="flat" cmpd="sng">
            <a:noFill/>
            <a:prstDash val="solid"/>
            <a:miter lim="800000"/>
            <a:headEnd/>
            <a:tailEnd/>
          </a:ln>
        </p:spPr>
        <p:txBody>
          <a:bodyPr lIns="39694" tIns="19847" rIns="39694" bIns="19847"/>
          <a:lstStyle/>
          <a:p>
            <a:pPr defTabSz="685549">
              <a:lnSpc>
                <a:spcPct val="93000"/>
              </a:lnSpc>
              <a:buClr>
                <a:srgbClr val="000000"/>
              </a:buClr>
              <a:buSzPct val="100000"/>
              <a:defRPr/>
            </a:pPr>
            <a:endParaRPr lang="en-US" sz="3000" kern="0" dirty="0">
              <a:latin typeface="Gill Sans" pitchFamily="-84" charset="0"/>
              <a:sym typeface="Gill Sans" pitchFamily="-84" charset="0"/>
            </a:endParaRPr>
          </a:p>
        </p:txBody>
      </p:sp>
      <p:sp>
        <p:nvSpPr>
          <p:cNvPr id="10257" name="Rectangle 4"/>
          <p:cNvSpPr>
            <a:spLocks noChangeArrowheads="1"/>
          </p:cNvSpPr>
          <p:nvPr/>
        </p:nvSpPr>
        <p:spPr bwMode="auto">
          <a:xfrm>
            <a:off x="7956551" y="465808"/>
            <a:ext cx="96853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GB" altLang="en-US" b="1">
                <a:solidFill>
                  <a:srgbClr val="00B0F0"/>
                </a:solidFill>
              </a:rPr>
              <a:t>Connect</a:t>
            </a:r>
          </a:p>
        </p:txBody>
      </p:sp>
    </p:spTree>
    <p:extLst>
      <p:ext uri="{BB962C8B-B14F-4D97-AF65-F5344CB8AC3E}">
        <p14:creationId xmlns:p14="http://schemas.microsoft.com/office/powerpoint/2010/main" val="370903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1026584"/>
            <a:ext cx="9004300" cy="4167188"/>
          </a:xfrm>
          <a:prstGeom prst="rect">
            <a:avLst/>
          </a:prstGeom>
          <a:noFill/>
          <a:extLst>
            <a:ext uri="{909E8E84-426E-40DD-AFC4-6F175D3DCCD1}">
              <a14:hiddenFill xmlns:a14="http://schemas.microsoft.com/office/drawing/2010/main">
                <a:solidFill>
                  <a:srgbClr val="FFFFFF"/>
                </a:solidFill>
              </a14:hiddenFill>
            </a:ext>
          </a:extLst>
        </p:spPr>
      </p:pic>
      <p:grpSp>
        <p:nvGrpSpPr>
          <p:cNvPr id="79877" name="Group 5"/>
          <p:cNvGrpSpPr>
            <a:grpSpLocks/>
          </p:cNvGrpSpPr>
          <p:nvPr/>
        </p:nvGrpSpPr>
        <p:grpSpPr bwMode="auto">
          <a:xfrm>
            <a:off x="180975" y="586053"/>
            <a:ext cx="661988" cy="485510"/>
            <a:chOff x="4201" y="3159"/>
            <a:chExt cx="458" cy="458"/>
          </a:xfrm>
        </p:grpSpPr>
        <p:sp>
          <p:nvSpPr>
            <p:cNvPr id="79878" name="Oval 6"/>
            <p:cNvSpPr>
              <a:spLocks noChangeArrowheads="1"/>
            </p:cNvSpPr>
            <p:nvPr/>
          </p:nvSpPr>
          <p:spPr bwMode="auto">
            <a:xfrm>
              <a:off x="4201" y="3159"/>
              <a:ext cx="458" cy="458"/>
            </a:xfrm>
            <a:prstGeom prst="ellipse">
              <a:avLst/>
            </a:prstGeom>
            <a:gradFill rotWithShape="1">
              <a:gsLst>
                <a:gs pos="0">
                  <a:srgbClr val="00587C"/>
                </a:gs>
                <a:gs pos="50000">
                  <a:srgbClr val="0081B4"/>
                </a:gs>
                <a:gs pos="100000">
                  <a:srgbClr val="009BD7"/>
                </a:gs>
              </a:gsLst>
              <a:lin ang="2700000" scaled="1"/>
            </a:gradFill>
            <a:ln w="9525" algn="ctr">
              <a:solidFill>
                <a:srgbClr val="00437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endParaRPr lang="en-US" b="0">
                <a:ea typeface="MS Gothic" pitchFamily="49" charset="-128"/>
              </a:endParaRPr>
            </a:p>
          </p:txBody>
        </p:sp>
        <p:pic>
          <p:nvPicPr>
            <p:cNvPr id="79879" name="Picture 7" descr="us__en_us__overview__instumented_interconnected_intelligent_info__364x160"/>
            <p:cNvPicPr>
              <a:picLocks noChangeAspect="1" noChangeArrowheads="1"/>
            </p:cNvPicPr>
            <p:nvPr/>
          </p:nvPicPr>
          <p:blipFill>
            <a:blip r:embed="rId3">
              <a:clrChange>
                <a:clrFrom>
                  <a:srgbClr val="FFFFFF"/>
                </a:clrFrom>
                <a:clrTo>
                  <a:srgbClr val="FFFFFF">
                    <a:alpha val="0"/>
                  </a:srgbClr>
                </a:clrTo>
              </a:clrChange>
              <a:lum bright="100000"/>
              <a:extLst>
                <a:ext uri="{28A0092B-C50C-407E-A947-70E740481C1C}">
                  <a14:useLocalDpi xmlns:a14="http://schemas.microsoft.com/office/drawing/2010/main" val="0"/>
                </a:ext>
              </a:extLst>
            </a:blip>
            <a:srcRect l="74657" t="47244" r="5711" b="3072"/>
            <a:stretch>
              <a:fillRect/>
            </a:stretch>
          </p:blipFill>
          <p:spPr bwMode="auto">
            <a:xfrm>
              <a:off x="4278" y="3224"/>
              <a:ext cx="303" cy="337"/>
            </a:xfrm>
            <a:prstGeom prst="rect">
              <a:avLst/>
            </a:prstGeom>
            <a:noFill/>
            <a:extLst>
              <a:ext uri="{909E8E84-426E-40DD-AFC4-6F175D3DCCD1}">
                <a14:hiddenFill xmlns:a14="http://schemas.microsoft.com/office/drawing/2010/main">
                  <a:solidFill>
                    <a:srgbClr val="FFFFFF"/>
                  </a:solidFill>
                </a14:hiddenFill>
              </a:ext>
            </a:extLst>
          </p:spPr>
        </p:pic>
      </p:grpSp>
      <p:sp>
        <p:nvSpPr>
          <p:cNvPr id="79880" name="Rectangle 8"/>
          <p:cNvSpPr>
            <a:spLocks noChangeArrowheads="1"/>
          </p:cNvSpPr>
          <p:nvPr/>
        </p:nvSpPr>
        <p:spPr bwMode="auto">
          <a:xfrm>
            <a:off x="1552575" y="833438"/>
            <a:ext cx="43218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sz="1600" b="0" i="1">
                <a:solidFill>
                  <a:schemeClr val="bg2"/>
                </a:solidFill>
                <a:latin typeface="Calibri" pitchFamily="34" charset="0"/>
                <a:ea typeface="MS Gothic" pitchFamily="49" charset="-128"/>
              </a:rPr>
              <a:t>Optimizing network with event-driven notification</a:t>
            </a:r>
          </a:p>
        </p:txBody>
      </p:sp>
    </p:spTree>
    <p:extLst>
      <p:ext uri="{BB962C8B-B14F-4D97-AF65-F5344CB8AC3E}">
        <p14:creationId xmlns:p14="http://schemas.microsoft.com/office/powerpoint/2010/main" val="673507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62983914"/>
              </p:ext>
            </p:extLst>
          </p:nvPr>
        </p:nvGraphicFramePr>
        <p:xfrm>
          <a:off x="434829" y="1213476"/>
          <a:ext cx="6716859" cy="405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02" name="Rectangle 2"/>
          <p:cNvSpPr>
            <a:spLocks noGrp="1"/>
          </p:cNvSpPr>
          <p:nvPr>
            <p:ph type="title"/>
          </p:nvPr>
        </p:nvSpPr>
        <p:spPr>
          <a:xfrm>
            <a:off x="262578" y="510903"/>
            <a:ext cx="8885237" cy="397310"/>
          </a:xfrm>
        </p:spPr>
        <p:txBody>
          <a:bodyPr/>
          <a:lstStyle/>
          <a:p>
            <a:r>
              <a:rPr lang="en-US" altLang="en-US" sz="2400" b="1" dirty="0" smtClean="0">
                <a:solidFill>
                  <a:srgbClr val="00649D"/>
                </a:solidFill>
              </a:rPr>
              <a:t>Reliably and quickly deliver </a:t>
            </a:r>
            <a:r>
              <a:rPr lang="en-US" altLang="en-US" sz="2400" b="1" dirty="0" err="1" smtClean="0">
                <a:solidFill>
                  <a:srgbClr val="00649D"/>
                </a:solidFill>
              </a:rPr>
              <a:t>IoT</a:t>
            </a:r>
            <a:r>
              <a:rPr lang="en-US" altLang="en-US" sz="2400" b="1" dirty="0" smtClean="0">
                <a:solidFill>
                  <a:srgbClr val="00649D"/>
                </a:solidFill>
              </a:rPr>
              <a:t> data with MQTT</a:t>
            </a:r>
          </a:p>
        </p:txBody>
      </p:sp>
      <p:sp>
        <p:nvSpPr>
          <p:cNvPr id="256008" name="Text Box 8"/>
          <p:cNvSpPr txBox="1">
            <a:spLocks noChangeArrowheads="1"/>
          </p:cNvSpPr>
          <p:nvPr/>
        </p:nvSpPr>
        <p:spPr bwMode="auto">
          <a:xfrm>
            <a:off x="5724129" y="1012770"/>
            <a:ext cx="2663203" cy="1070983"/>
          </a:xfrm>
          <a:prstGeom prst="roundRect">
            <a:avLst/>
          </a:prstGeom>
          <a:solidFill>
            <a:schemeClr val="accent1">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627063" indent="-169863"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200" dirty="0">
                <a:solidFill>
                  <a:srgbClr val="000000"/>
                </a:solidFill>
                <a:latin typeface="IBM Helvetica Light"/>
                <a:ea typeface="Microsoft YaHei" panose="020B0503020204020204" pitchFamily="34" charset="-122"/>
              </a:rPr>
              <a:t>Open </a:t>
            </a:r>
            <a:r>
              <a:rPr lang="en-US" altLang="en-US" sz="1200" dirty="0" smtClean="0">
                <a:solidFill>
                  <a:srgbClr val="000000"/>
                </a:solidFill>
                <a:latin typeface="IBM Helvetica Light"/>
                <a:ea typeface="Microsoft YaHei" panose="020B0503020204020204" pitchFamily="34" charset="-122"/>
              </a:rPr>
              <a:t>royalty-free spec</a:t>
            </a:r>
          </a:p>
          <a:p>
            <a:pPr marL="0" indent="0" eaLnBrk="1" hangingPunct="1">
              <a:buClr>
                <a:srgbClr val="000000"/>
              </a:buClr>
              <a:buSzPct val="100000"/>
            </a:pPr>
            <a:r>
              <a:rPr lang="en-US" altLang="en-US" sz="1200" dirty="0" smtClean="0">
                <a:solidFill>
                  <a:srgbClr val="000000"/>
                </a:solidFill>
                <a:latin typeface="IBM Helvetica Light"/>
                <a:ea typeface="Microsoft YaHei" panose="020B0503020204020204" pitchFamily="34" charset="-122"/>
              </a:rPr>
              <a:t>Wide </a:t>
            </a:r>
            <a:r>
              <a:rPr lang="en-US" altLang="en-US" sz="1200" dirty="0">
                <a:solidFill>
                  <a:srgbClr val="000000"/>
                </a:solidFill>
                <a:latin typeface="IBM Helvetica Light"/>
                <a:ea typeface="Microsoft YaHei" panose="020B0503020204020204" pitchFamily="34" charset="-122"/>
              </a:rPr>
              <a:t>variety of clients and servers</a:t>
            </a: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Hobbyist to enterprise</a:t>
            </a: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Open source to commercial</a:t>
            </a:r>
          </a:p>
          <a:p>
            <a:pPr eaLnBrk="1" hangingPunct="1">
              <a:buClr>
                <a:srgbClr val="000000"/>
              </a:buClr>
              <a:buSzPct val="100000"/>
              <a:buFont typeface="Times New Roman" panose="02020603050405020304" pitchFamily="18" charset="0"/>
              <a:buChar char="•"/>
            </a:pPr>
            <a:endParaRPr lang="en-US" altLang="en-US" sz="1100" dirty="0">
              <a:solidFill>
                <a:srgbClr val="000000"/>
              </a:solidFill>
              <a:latin typeface="IBM Helvetica Light"/>
              <a:ea typeface="Microsoft YaHei" panose="020B0503020204020204" pitchFamily="34" charset="-122"/>
            </a:endParaRPr>
          </a:p>
        </p:txBody>
      </p:sp>
      <p:sp>
        <p:nvSpPr>
          <p:cNvPr id="256009" name="Text Box 9"/>
          <p:cNvSpPr txBox="1">
            <a:spLocks noChangeArrowheads="1"/>
          </p:cNvSpPr>
          <p:nvPr/>
        </p:nvSpPr>
        <p:spPr bwMode="auto">
          <a:xfrm>
            <a:off x="6725736" y="2951248"/>
            <a:ext cx="2265864" cy="1411502"/>
          </a:xfrm>
          <a:prstGeom prst="roundRect">
            <a:avLst/>
          </a:prstGeom>
          <a:solidFill>
            <a:schemeClr val="accent1">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574675" indent="-231775"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100" dirty="0" smtClean="0">
                <a:solidFill>
                  <a:srgbClr val="000000"/>
                </a:solidFill>
                <a:latin typeface="IBM Helvetica Light"/>
                <a:ea typeface="Microsoft YaHei" panose="020B0503020204020204" pitchFamily="34" charset="-122"/>
              </a:rPr>
              <a:t>Minimal </a:t>
            </a:r>
            <a:r>
              <a:rPr lang="en-US" altLang="en-US" sz="1100" dirty="0">
                <a:solidFill>
                  <a:srgbClr val="000000"/>
                </a:solidFill>
                <a:latin typeface="IBM Helvetica Light"/>
                <a:ea typeface="Microsoft YaHei" panose="020B0503020204020204" pitchFamily="34" charset="-122"/>
              </a:rPr>
              <a:t>pub/sub messaging semantics</a:t>
            </a: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Asynchronous (“push”) delivery</a:t>
            </a: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Simple set of verbs -- connect, publish, subscribe and </a:t>
            </a:r>
            <a:r>
              <a:rPr lang="en-US" altLang="en-US" sz="1100" dirty="0" smtClean="0">
                <a:solidFill>
                  <a:srgbClr val="000000"/>
                </a:solidFill>
                <a:latin typeface="IBM Helvetica Light"/>
                <a:ea typeface="Microsoft YaHei" panose="020B0503020204020204" pitchFamily="34" charset="-122"/>
              </a:rPr>
              <a:t>disconnect</a:t>
            </a:r>
            <a:endParaRPr lang="en-US" altLang="en-US" sz="1100" dirty="0">
              <a:solidFill>
                <a:srgbClr val="000000"/>
              </a:solidFill>
              <a:latin typeface="IBM Helvetica Light"/>
              <a:ea typeface="Microsoft YaHei" panose="020B0503020204020204" pitchFamily="34" charset="-122"/>
            </a:endParaRPr>
          </a:p>
        </p:txBody>
      </p:sp>
      <p:sp>
        <p:nvSpPr>
          <p:cNvPr id="256010" name="Text Box 10"/>
          <p:cNvSpPr txBox="1">
            <a:spLocks noChangeArrowheads="1"/>
          </p:cNvSpPr>
          <p:nvPr/>
        </p:nvSpPr>
        <p:spPr bwMode="auto">
          <a:xfrm>
            <a:off x="6374178" y="1993391"/>
            <a:ext cx="2623926" cy="1036931"/>
          </a:xfrm>
          <a:prstGeom prst="roundRect">
            <a:avLst/>
          </a:prstGeom>
          <a:solidFill>
            <a:schemeClr val="accent1">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574675" indent="-231775"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100" dirty="0">
                <a:solidFill>
                  <a:srgbClr val="000000"/>
                </a:solidFill>
                <a:latin typeface="IBM Helvetica Light"/>
                <a:ea typeface="Microsoft YaHei" panose="020B0503020204020204" pitchFamily="34" charset="-122"/>
              </a:rPr>
              <a:t>Minimized on-the-wire format</a:t>
            </a: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Smallest </a:t>
            </a:r>
            <a:r>
              <a:rPr lang="en-US" altLang="en-US" sz="1100" dirty="0" smtClean="0">
                <a:solidFill>
                  <a:srgbClr val="000000"/>
                </a:solidFill>
                <a:latin typeface="IBM Helvetica Light"/>
                <a:ea typeface="Microsoft YaHei" panose="020B0503020204020204" pitchFamily="34" charset="-122"/>
              </a:rPr>
              <a:t>packet </a:t>
            </a:r>
            <a:r>
              <a:rPr lang="en-US" altLang="en-US" sz="1100" dirty="0">
                <a:solidFill>
                  <a:srgbClr val="000000"/>
                </a:solidFill>
                <a:latin typeface="IBM Helvetica Light"/>
                <a:ea typeface="Microsoft YaHei" panose="020B0503020204020204" pitchFamily="34" charset="-122"/>
              </a:rPr>
              <a:t>size </a:t>
            </a:r>
            <a:r>
              <a:rPr lang="en-US" altLang="en-US" sz="1100" dirty="0" smtClean="0">
                <a:solidFill>
                  <a:srgbClr val="000000"/>
                </a:solidFill>
                <a:latin typeface="IBM Helvetica Light"/>
                <a:ea typeface="Microsoft YaHei" panose="020B0503020204020204" pitchFamily="34" charset="-122"/>
              </a:rPr>
              <a:t>2 </a:t>
            </a:r>
            <a:r>
              <a:rPr lang="en-US" altLang="en-US" sz="1100" dirty="0">
                <a:solidFill>
                  <a:srgbClr val="000000"/>
                </a:solidFill>
                <a:latin typeface="IBM Helvetica Light"/>
                <a:ea typeface="Microsoft YaHei" panose="020B0503020204020204" pitchFamily="34" charset="-122"/>
              </a:rPr>
              <a:t>bytes</a:t>
            </a:r>
          </a:p>
          <a:p>
            <a:pPr marL="0" indent="0" eaLnBrk="1" hangingPunct="1">
              <a:buClr>
                <a:srgbClr val="000000"/>
              </a:buClr>
              <a:buSzPct val="100000"/>
            </a:pPr>
            <a:r>
              <a:rPr lang="en-US" altLang="en-US" sz="1100" dirty="0" smtClean="0">
                <a:solidFill>
                  <a:srgbClr val="000000"/>
                </a:solidFill>
                <a:latin typeface="IBM Helvetica Light"/>
                <a:ea typeface="Microsoft YaHei" panose="020B0503020204020204" pitchFamily="34" charset="-122"/>
              </a:rPr>
              <a:t>Scalable</a:t>
            </a:r>
            <a:endParaRPr lang="en-US" altLang="en-US" sz="1100" dirty="0">
              <a:solidFill>
                <a:srgbClr val="000000"/>
              </a:solidFill>
              <a:latin typeface="IBM Helvetica Light"/>
              <a:ea typeface="Microsoft YaHei" panose="020B0503020204020204" pitchFamily="34" charset="-122"/>
            </a:endParaRPr>
          </a:p>
          <a:p>
            <a:pPr marL="0" indent="0" eaLnBrk="1" hangingPunct="1">
              <a:buClr>
                <a:srgbClr val="000000"/>
              </a:buClr>
              <a:buSzPct val="100000"/>
            </a:pPr>
            <a:r>
              <a:rPr lang="en-US" altLang="en-US" sz="1100" dirty="0" smtClean="0">
                <a:solidFill>
                  <a:srgbClr val="000000"/>
                </a:solidFill>
                <a:latin typeface="IBM Helvetica Light"/>
                <a:ea typeface="Microsoft YaHei" panose="020B0503020204020204" pitchFamily="34" charset="-122"/>
              </a:rPr>
              <a:t>Low footprint</a:t>
            </a:r>
            <a:endParaRPr lang="en-US" altLang="en-US" sz="1100" dirty="0">
              <a:solidFill>
                <a:srgbClr val="000000"/>
              </a:solidFill>
              <a:latin typeface="IBM Helvetica Light"/>
              <a:ea typeface="Microsoft YaHei" panose="020B0503020204020204" pitchFamily="34" charset="-122"/>
            </a:endParaRP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Clients: C=30Kb; Java=100Kb </a:t>
            </a:r>
            <a:endParaRPr lang="en-US" altLang="en-US" sz="1400" dirty="0">
              <a:solidFill>
                <a:srgbClr val="000000"/>
              </a:solidFill>
              <a:latin typeface="IBM Helvetica Light"/>
              <a:ea typeface="Microsoft YaHei" panose="020B0503020204020204" pitchFamily="34" charset="-122"/>
            </a:endParaRPr>
          </a:p>
        </p:txBody>
      </p:sp>
      <p:sp>
        <p:nvSpPr>
          <p:cNvPr id="256011" name="Text Box 11"/>
          <p:cNvSpPr txBox="1">
            <a:spLocks noChangeArrowheads="1"/>
          </p:cNvSpPr>
          <p:nvPr/>
        </p:nvSpPr>
        <p:spPr bwMode="auto">
          <a:xfrm>
            <a:off x="6172200" y="4255678"/>
            <a:ext cx="2923346" cy="1598787"/>
          </a:xfrm>
          <a:prstGeom prst="roundRect">
            <a:avLst/>
          </a:prstGeom>
          <a:solidFill>
            <a:schemeClr val="accent1">
              <a:lumMod val="60000"/>
              <a:lumOff val="40000"/>
            </a:schemeClr>
          </a:solidFill>
          <a:ln>
            <a:noFill/>
          </a:ln>
          <a:effectLst/>
        </p:spPr>
        <p:txBody>
          <a:bodyPr wrap="square" lIns="89962" tIns="44981" rIns="89962" bIns="44981">
            <a:spAutoFit/>
          </a:bodyPr>
          <a:lstStyle>
            <a:lvl1pPr marL="228600" indent="-228600"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574675" indent="-231775"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976313"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defTabSz="449263" eaLnBrk="0" hangingPunct="0">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defTabSz="449263" eaLnBrk="0" fontAlgn="base" hangingPunct="0">
              <a:spcBef>
                <a:spcPct val="0"/>
              </a:spcBef>
              <a:spcAft>
                <a:spcPct val="0"/>
              </a:spcAft>
              <a:tabLst>
                <a:tab pos="0" algn="l"/>
                <a:tab pos="914400" algn="l"/>
                <a:tab pos="1828800" algn="l"/>
                <a:tab pos="2743200" algn="l"/>
                <a:tab pos="3654425" algn="l"/>
                <a:tab pos="4570413"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indent="0" eaLnBrk="1" hangingPunct="1">
              <a:buClr>
                <a:srgbClr val="000000"/>
              </a:buClr>
              <a:buSzPct val="100000"/>
            </a:pPr>
            <a:r>
              <a:rPr lang="en-US" altLang="en-US" sz="1100" dirty="0">
                <a:solidFill>
                  <a:srgbClr val="000000"/>
                </a:solidFill>
                <a:latin typeface="IBM Helvetica Light"/>
                <a:ea typeface="Microsoft YaHei" panose="020B0503020204020204" pitchFamily="34" charset="-122"/>
              </a:rPr>
              <a:t>Three qualities of </a:t>
            </a:r>
            <a:r>
              <a:rPr lang="en-US" altLang="en-US" sz="1100" dirty="0" smtClean="0">
                <a:solidFill>
                  <a:srgbClr val="000000"/>
                </a:solidFill>
                <a:latin typeface="IBM Helvetica Light"/>
                <a:ea typeface="Microsoft YaHei" panose="020B0503020204020204" pitchFamily="34" charset="-122"/>
              </a:rPr>
              <a:t>service</a:t>
            </a:r>
            <a:endParaRPr lang="en-US" altLang="en-US" sz="1100" dirty="0">
              <a:solidFill>
                <a:srgbClr val="000000"/>
              </a:solidFill>
              <a:latin typeface="IBM Helvetica Light"/>
              <a:ea typeface="Microsoft YaHei" panose="020B0503020204020204" pitchFamily="34" charset="-122"/>
            </a:endParaRP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0 – at most once delivery</a:t>
            </a: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1 – assured delivery </a:t>
            </a:r>
            <a:r>
              <a:rPr lang="en-US" altLang="en-US" sz="1100" dirty="0" smtClean="0">
                <a:solidFill>
                  <a:srgbClr val="000000"/>
                </a:solidFill>
                <a:latin typeface="IBM Helvetica Light"/>
                <a:ea typeface="Microsoft YaHei" panose="020B0503020204020204" pitchFamily="34" charset="-122"/>
              </a:rPr>
              <a:t>dups ok</a:t>
            </a:r>
            <a:endParaRPr lang="en-US" altLang="en-US" sz="1100" dirty="0">
              <a:solidFill>
                <a:srgbClr val="000000"/>
              </a:solidFill>
              <a:latin typeface="IBM Helvetica Light"/>
              <a:ea typeface="Microsoft YaHei" panose="020B0503020204020204" pitchFamily="34" charset="-122"/>
            </a:endParaRP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2 – once and once only delivery</a:t>
            </a:r>
          </a:p>
          <a:p>
            <a:pPr marL="0" indent="0" eaLnBrk="1" hangingPunct="1">
              <a:buClr>
                <a:srgbClr val="000000"/>
              </a:buClr>
              <a:buSzPct val="100000"/>
            </a:pPr>
            <a:r>
              <a:rPr lang="en-US" altLang="en-US" sz="1100" dirty="0" smtClean="0">
                <a:solidFill>
                  <a:srgbClr val="000000"/>
                </a:solidFill>
                <a:latin typeface="IBM Helvetica Light"/>
                <a:ea typeface="Microsoft YaHei" panose="020B0503020204020204" pitchFamily="34" charset="-122"/>
              </a:rPr>
              <a:t>Copes with </a:t>
            </a:r>
            <a:r>
              <a:rPr lang="en-US" altLang="en-US" sz="1100" dirty="0">
                <a:solidFill>
                  <a:srgbClr val="000000"/>
                </a:solidFill>
                <a:latin typeface="IBM Helvetica Light"/>
                <a:ea typeface="Microsoft YaHei" panose="020B0503020204020204" pitchFamily="34" charset="-122"/>
              </a:rPr>
              <a:t>loss of contact between client and server.</a:t>
            </a:r>
          </a:p>
          <a:p>
            <a:pPr eaLnBrk="1" hangingPunct="1">
              <a:buClr>
                <a:srgbClr val="000000"/>
              </a:buClr>
              <a:buSzPct val="100000"/>
              <a:buFont typeface="Times New Roman" panose="02020603050405020304" pitchFamily="18" charset="0"/>
              <a:buChar char="•"/>
            </a:pPr>
            <a:r>
              <a:rPr lang="en-US" altLang="en-US" sz="1100" dirty="0">
                <a:solidFill>
                  <a:srgbClr val="000000"/>
                </a:solidFill>
                <a:latin typeface="IBM Helvetica Light"/>
                <a:ea typeface="Microsoft YaHei" panose="020B0503020204020204" pitchFamily="34" charset="-122"/>
              </a:rPr>
              <a:t>“Last will and testament” to publish a message if the client goes offline</a:t>
            </a:r>
            <a:r>
              <a:rPr lang="en-US" altLang="en-US" sz="1100" dirty="0" smtClean="0">
                <a:solidFill>
                  <a:srgbClr val="000000"/>
                </a:solidFill>
                <a:latin typeface="IBM Helvetica Light"/>
                <a:ea typeface="Microsoft YaHei" panose="020B0503020204020204" pitchFamily="34" charset="-122"/>
              </a:rPr>
              <a:t>.</a:t>
            </a:r>
            <a:endParaRPr lang="en-US" altLang="en-US" sz="1100" dirty="0">
              <a:solidFill>
                <a:srgbClr val="000000"/>
              </a:solidFill>
              <a:latin typeface="IBM Helvetica Light"/>
              <a:ea typeface="Microsoft YaHei" panose="020B0503020204020204" pitchFamily="34" charset="-122"/>
            </a:endParaRPr>
          </a:p>
        </p:txBody>
      </p:sp>
      <p:pic>
        <p:nvPicPr>
          <p:cNvPr id="256012"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7319" y="1421980"/>
            <a:ext cx="1446920" cy="2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13"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190" y="1821463"/>
            <a:ext cx="1446920" cy="32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10" cstate="print"/>
          <a:stretch>
            <a:fillRect/>
          </a:stretch>
        </p:blipFill>
        <p:spPr>
          <a:xfrm>
            <a:off x="265466" y="1035091"/>
            <a:ext cx="1446920" cy="254739"/>
          </a:xfrm>
          <a:prstGeom prst="rect">
            <a:avLst/>
          </a:prstGeom>
        </p:spPr>
      </p:pic>
      <p:grpSp>
        <p:nvGrpSpPr>
          <p:cNvPr id="17" name="Group 5"/>
          <p:cNvGrpSpPr>
            <a:grpSpLocks/>
          </p:cNvGrpSpPr>
          <p:nvPr/>
        </p:nvGrpSpPr>
        <p:grpSpPr bwMode="auto">
          <a:xfrm rot="5400000">
            <a:off x="663014" y="2908390"/>
            <a:ext cx="1996814" cy="684446"/>
            <a:chOff x="1380" y="2726"/>
            <a:chExt cx="2928" cy="716"/>
          </a:xfrm>
        </p:grpSpPr>
        <p:grpSp>
          <p:nvGrpSpPr>
            <p:cNvPr id="18" name="Group 6"/>
            <p:cNvGrpSpPr>
              <a:grpSpLocks/>
            </p:cNvGrpSpPr>
            <p:nvPr/>
          </p:nvGrpSpPr>
          <p:grpSpPr bwMode="auto">
            <a:xfrm>
              <a:off x="1380" y="2735"/>
              <a:ext cx="1471" cy="707"/>
              <a:chOff x="1380" y="2735"/>
              <a:chExt cx="1471" cy="707"/>
            </a:xfrm>
          </p:grpSpPr>
          <p:sp>
            <p:nvSpPr>
              <p:cNvPr id="26" name="Freeform 7"/>
              <p:cNvSpPr>
                <a:spLocks/>
              </p:cNvSpPr>
              <p:nvPr/>
            </p:nvSpPr>
            <p:spPr bwMode="auto">
              <a:xfrm>
                <a:off x="1380" y="2735"/>
                <a:ext cx="1200" cy="543"/>
              </a:xfrm>
              <a:custGeom>
                <a:avLst/>
                <a:gdLst>
                  <a:gd name="T0" fmla="*/ 0 w 1134"/>
                  <a:gd name="T1" fmla="*/ 543 h 543"/>
                  <a:gd name="T2" fmla="*/ 22 w 1134"/>
                  <a:gd name="T3" fmla="*/ 468 h 543"/>
                  <a:gd name="T4" fmla="*/ 124 w 1134"/>
                  <a:gd name="T5" fmla="*/ 421 h 543"/>
                  <a:gd name="T6" fmla="*/ 565 w 1134"/>
                  <a:gd name="T7" fmla="*/ 416 h 543"/>
                  <a:gd name="T8" fmla="*/ 1312 w 1134"/>
                  <a:gd name="T9" fmla="*/ 421 h 543"/>
                  <a:gd name="T10" fmla="*/ 1651 w 1134"/>
                  <a:gd name="T11" fmla="*/ 407 h 543"/>
                  <a:gd name="T12" fmla="*/ 1753 w 1134"/>
                  <a:gd name="T13" fmla="*/ 300 h 543"/>
                  <a:gd name="T14" fmla="*/ 178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7" name="Freeform 8"/>
              <p:cNvSpPr>
                <a:spLocks/>
              </p:cNvSpPr>
              <p:nvPr/>
            </p:nvSpPr>
            <p:spPr bwMode="auto">
              <a:xfrm>
                <a:off x="1568" y="2801"/>
                <a:ext cx="1058" cy="520"/>
              </a:xfrm>
              <a:custGeom>
                <a:avLst/>
                <a:gdLst>
                  <a:gd name="T0" fmla="*/ 0 w 1134"/>
                  <a:gd name="T1" fmla="*/ 384 h 543"/>
                  <a:gd name="T2" fmla="*/ 7 w 1134"/>
                  <a:gd name="T3" fmla="*/ 331 h 543"/>
                  <a:gd name="T4" fmla="*/ 46 w 1134"/>
                  <a:gd name="T5" fmla="*/ 298 h 543"/>
                  <a:gd name="T6" fmla="*/ 206 w 1134"/>
                  <a:gd name="T7" fmla="*/ 294 h 543"/>
                  <a:gd name="T8" fmla="*/ 480 w 1134"/>
                  <a:gd name="T9" fmla="*/ 298 h 543"/>
                  <a:gd name="T10" fmla="*/ 604 w 1134"/>
                  <a:gd name="T11" fmla="*/ 288 h 543"/>
                  <a:gd name="T12" fmla="*/ 639 w 1134"/>
                  <a:gd name="T13" fmla="*/ 212 h 543"/>
                  <a:gd name="T14" fmla="*/ 650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8" name="Freeform 9"/>
              <p:cNvSpPr>
                <a:spLocks/>
              </p:cNvSpPr>
              <p:nvPr/>
            </p:nvSpPr>
            <p:spPr bwMode="auto">
              <a:xfrm>
                <a:off x="1797" y="2847"/>
                <a:ext cx="868" cy="515"/>
              </a:xfrm>
              <a:custGeom>
                <a:avLst/>
                <a:gdLst>
                  <a:gd name="T0" fmla="*/ 0 w 1134"/>
                  <a:gd name="T1" fmla="*/ 356 h 543"/>
                  <a:gd name="T2" fmla="*/ 2 w 1134"/>
                  <a:gd name="T3" fmla="*/ 305 h 543"/>
                  <a:gd name="T4" fmla="*/ 9 w 1134"/>
                  <a:gd name="T5" fmla="*/ 274 h 543"/>
                  <a:gd name="T6" fmla="*/ 43 w 1134"/>
                  <a:gd name="T7" fmla="*/ 273 h 543"/>
                  <a:gd name="T8" fmla="*/ 99 w 1134"/>
                  <a:gd name="T9" fmla="*/ 274 h 543"/>
                  <a:gd name="T10" fmla="*/ 124 w 1134"/>
                  <a:gd name="T11" fmla="*/ 267 h 543"/>
                  <a:gd name="T12" fmla="*/ 131 w 1134"/>
                  <a:gd name="T13" fmla="*/ 196 h 543"/>
                  <a:gd name="T14" fmla="*/ 13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9" name="Freeform 10"/>
              <p:cNvSpPr>
                <a:spLocks/>
              </p:cNvSpPr>
              <p:nvPr/>
            </p:nvSpPr>
            <p:spPr bwMode="auto">
              <a:xfrm>
                <a:off x="2008" y="2856"/>
                <a:ext cx="704" cy="567"/>
              </a:xfrm>
              <a:custGeom>
                <a:avLst/>
                <a:gdLst>
                  <a:gd name="T0" fmla="*/ 0 w 1134"/>
                  <a:gd name="T1" fmla="*/ 767 h 543"/>
                  <a:gd name="T2" fmla="*/ 1 w 1134"/>
                  <a:gd name="T3" fmla="*/ 664 h 543"/>
                  <a:gd name="T4" fmla="*/ 1 w 1134"/>
                  <a:gd name="T5" fmla="*/ 594 h 543"/>
                  <a:gd name="T6" fmla="*/ 7 w 1134"/>
                  <a:gd name="T7" fmla="*/ 588 h 543"/>
                  <a:gd name="T8" fmla="*/ 19 w 1134"/>
                  <a:gd name="T9" fmla="*/ 594 h 543"/>
                  <a:gd name="T10" fmla="*/ 23 w 1134"/>
                  <a:gd name="T11" fmla="*/ 575 h 543"/>
                  <a:gd name="T12" fmla="*/ 25 w 1134"/>
                  <a:gd name="T13" fmla="*/ 423 h 543"/>
                  <a:gd name="T14" fmla="*/ 25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30" name="Freeform 11"/>
              <p:cNvSpPr>
                <a:spLocks/>
              </p:cNvSpPr>
              <p:nvPr/>
            </p:nvSpPr>
            <p:spPr bwMode="auto">
              <a:xfrm>
                <a:off x="2271" y="2879"/>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31" name="Freeform 12"/>
              <p:cNvSpPr>
                <a:spLocks/>
              </p:cNvSpPr>
              <p:nvPr/>
            </p:nvSpPr>
            <p:spPr bwMode="auto">
              <a:xfrm>
                <a:off x="2582" y="2881"/>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32" name="Line 13"/>
              <p:cNvSpPr>
                <a:spLocks noChangeShapeType="1"/>
              </p:cNvSpPr>
              <p:nvPr/>
            </p:nvSpPr>
            <p:spPr bwMode="auto">
              <a:xfrm>
                <a:off x="2851" y="2885"/>
                <a:ext cx="0" cy="52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solidFill>
                    <a:srgbClr val="000000"/>
                  </a:solidFill>
                </a:endParaRPr>
              </a:p>
            </p:txBody>
          </p:sp>
        </p:grpSp>
        <p:grpSp>
          <p:nvGrpSpPr>
            <p:cNvPr id="19" name="Group 14"/>
            <p:cNvGrpSpPr>
              <a:grpSpLocks/>
            </p:cNvGrpSpPr>
            <p:nvPr/>
          </p:nvGrpSpPr>
          <p:grpSpPr bwMode="auto">
            <a:xfrm flipH="1">
              <a:off x="2886" y="2726"/>
              <a:ext cx="1422" cy="707"/>
              <a:chOff x="-540" y="3133"/>
              <a:chExt cx="1422" cy="707"/>
            </a:xfrm>
          </p:grpSpPr>
          <p:sp>
            <p:nvSpPr>
              <p:cNvPr id="20" name="Freeform 15"/>
              <p:cNvSpPr>
                <a:spLocks/>
              </p:cNvSpPr>
              <p:nvPr/>
            </p:nvSpPr>
            <p:spPr bwMode="auto">
              <a:xfrm>
                <a:off x="-540" y="3133"/>
                <a:ext cx="1200" cy="543"/>
              </a:xfrm>
              <a:custGeom>
                <a:avLst/>
                <a:gdLst>
                  <a:gd name="T0" fmla="*/ 0 w 1134"/>
                  <a:gd name="T1" fmla="*/ 543 h 543"/>
                  <a:gd name="T2" fmla="*/ 22 w 1134"/>
                  <a:gd name="T3" fmla="*/ 468 h 543"/>
                  <a:gd name="T4" fmla="*/ 124 w 1134"/>
                  <a:gd name="T5" fmla="*/ 421 h 543"/>
                  <a:gd name="T6" fmla="*/ 565 w 1134"/>
                  <a:gd name="T7" fmla="*/ 416 h 543"/>
                  <a:gd name="T8" fmla="*/ 1312 w 1134"/>
                  <a:gd name="T9" fmla="*/ 421 h 543"/>
                  <a:gd name="T10" fmla="*/ 1651 w 1134"/>
                  <a:gd name="T11" fmla="*/ 407 h 543"/>
                  <a:gd name="T12" fmla="*/ 1753 w 1134"/>
                  <a:gd name="T13" fmla="*/ 300 h 543"/>
                  <a:gd name="T14" fmla="*/ 178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1" name="Freeform 16"/>
              <p:cNvSpPr>
                <a:spLocks/>
              </p:cNvSpPr>
              <p:nvPr/>
            </p:nvSpPr>
            <p:spPr bwMode="auto">
              <a:xfrm>
                <a:off x="-352" y="3199"/>
                <a:ext cx="1058" cy="520"/>
              </a:xfrm>
              <a:custGeom>
                <a:avLst/>
                <a:gdLst>
                  <a:gd name="T0" fmla="*/ 0 w 1134"/>
                  <a:gd name="T1" fmla="*/ 384 h 543"/>
                  <a:gd name="T2" fmla="*/ 7 w 1134"/>
                  <a:gd name="T3" fmla="*/ 331 h 543"/>
                  <a:gd name="T4" fmla="*/ 46 w 1134"/>
                  <a:gd name="T5" fmla="*/ 298 h 543"/>
                  <a:gd name="T6" fmla="*/ 206 w 1134"/>
                  <a:gd name="T7" fmla="*/ 294 h 543"/>
                  <a:gd name="T8" fmla="*/ 480 w 1134"/>
                  <a:gd name="T9" fmla="*/ 298 h 543"/>
                  <a:gd name="T10" fmla="*/ 604 w 1134"/>
                  <a:gd name="T11" fmla="*/ 288 h 543"/>
                  <a:gd name="T12" fmla="*/ 639 w 1134"/>
                  <a:gd name="T13" fmla="*/ 212 h 543"/>
                  <a:gd name="T14" fmla="*/ 650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2" name="Freeform 17"/>
              <p:cNvSpPr>
                <a:spLocks/>
              </p:cNvSpPr>
              <p:nvPr/>
            </p:nvSpPr>
            <p:spPr bwMode="auto">
              <a:xfrm>
                <a:off x="-123" y="3245"/>
                <a:ext cx="868" cy="515"/>
              </a:xfrm>
              <a:custGeom>
                <a:avLst/>
                <a:gdLst>
                  <a:gd name="T0" fmla="*/ 0 w 1134"/>
                  <a:gd name="T1" fmla="*/ 356 h 543"/>
                  <a:gd name="T2" fmla="*/ 2 w 1134"/>
                  <a:gd name="T3" fmla="*/ 305 h 543"/>
                  <a:gd name="T4" fmla="*/ 9 w 1134"/>
                  <a:gd name="T5" fmla="*/ 274 h 543"/>
                  <a:gd name="T6" fmla="*/ 43 w 1134"/>
                  <a:gd name="T7" fmla="*/ 273 h 543"/>
                  <a:gd name="T8" fmla="*/ 99 w 1134"/>
                  <a:gd name="T9" fmla="*/ 274 h 543"/>
                  <a:gd name="T10" fmla="*/ 124 w 1134"/>
                  <a:gd name="T11" fmla="*/ 267 h 543"/>
                  <a:gd name="T12" fmla="*/ 131 w 1134"/>
                  <a:gd name="T13" fmla="*/ 196 h 543"/>
                  <a:gd name="T14" fmla="*/ 134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3" name="Freeform 18"/>
              <p:cNvSpPr>
                <a:spLocks/>
              </p:cNvSpPr>
              <p:nvPr/>
            </p:nvSpPr>
            <p:spPr bwMode="auto">
              <a:xfrm>
                <a:off x="88" y="3254"/>
                <a:ext cx="704" cy="567"/>
              </a:xfrm>
              <a:custGeom>
                <a:avLst/>
                <a:gdLst>
                  <a:gd name="T0" fmla="*/ 0 w 1134"/>
                  <a:gd name="T1" fmla="*/ 767 h 543"/>
                  <a:gd name="T2" fmla="*/ 1 w 1134"/>
                  <a:gd name="T3" fmla="*/ 664 h 543"/>
                  <a:gd name="T4" fmla="*/ 1 w 1134"/>
                  <a:gd name="T5" fmla="*/ 594 h 543"/>
                  <a:gd name="T6" fmla="*/ 7 w 1134"/>
                  <a:gd name="T7" fmla="*/ 588 h 543"/>
                  <a:gd name="T8" fmla="*/ 19 w 1134"/>
                  <a:gd name="T9" fmla="*/ 594 h 543"/>
                  <a:gd name="T10" fmla="*/ 23 w 1134"/>
                  <a:gd name="T11" fmla="*/ 575 h 543"/>
                  <a:gd name="T12" fmla="*/ 25 w 1134"/>
                  <a:gd name="T13" fmla="*/ 423 h 543"/>
                  <a:gd name="T14" fmla="*/ 25 w 1134"/>
                  <a:gd name="T15" fmla="*/ 0 h 543"/>
                  <a:gd name="T16" fmla="*/ 0 60000 65536"/>
                  <a:gd name="T17" fmla="*/ 0 60000 65536"/>
                  <a:gd name="T18" fmla="*/ 0 60000 65536"/>
                  <a:gd name="T19" fmla="*/ 0 60000 65536"/>
                  <a:gd name="T20" fmla="*/ 0 60000 65536"/>
                  <a:gd name="T21" fmla="*/ 0 60000 65536"/>
                  <a:gd name="T22" fmla="*/ 0 60000 65536"/>
                  <a:gd name="T23" fmla="*/ 0 60000 65536"/>
                  <a:gd name="T24" fmla="*/ 0 w 1134"/>
                  <a:gd name="T25" fmla="*/ 0 h 543"/>
                  <a:gd name="T26" fmla="*/ 1134 w 1134"/>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4" h="543">
                    <a:moveTo>
                      <a:pt x="0" y="543"/>
                    </a:moveTo>
                    <a:cubicBezTo>
                      <a:pt x="0" y="515"/>
                      <a:pt x="1" y="488"/>
                      <a:pt x="14" y="468"/>
                    </a:cubicBezTo>
                    <a:cubicBezTo>
                      <a:pt x="27" y="448"/>
                      <a:pt x="21" y="430"/>
                      <a:pt x="79" y="421"/>
                    </a:cubicBezTo>
                    <a:cubicBezTo>
                      <a:pt x="137" y="412"/>
                      <a:pt x="234" y="416"/>
                      <a:pt x="360" y="416"/>
                    </a:cubicBezTo>
                    <a:cubicBezTo>
                      <a:pt x="485" y="416"/>
                      <a:pt x="720" y="422"/>
                      <a:pt x="835" y="421"/>
                    </a:cubicBezTo>
                    <a:cubicBezTo>
                      <a:pt x="950" y="420"/>
                      <a:pt x="1003" y="427"/>
                      <a:pt x="1050" y="407"/>
                    </a:cubicBezTo>
                    <a:cubicBezTo>
                      <a:pt x="1097" y="387"/>
                      <a:pt x="1101" y="368"/>
                      <a:pt x="1115" y="300"/>
                    </a:cubicBezTo>
                    <a:cubicBezTo>
                      <a:pt x="1129" y="232"/>
                      <a:pt x="1130" y="62"/>
                      <a:pt x="1134"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4" name="Freeform 19"/>
              <p:cNvSpPr>
                <a:spLocks/>
              </p:cNvSpPr>
              <p:nvPr/>
            </p:nvSpPr>
            <p:spPr bwMode="auto">
              <a:xfrm>
                <a:off x="351" y="3277"/>
                <a:ext cx="489" cy="563"/>
              </a:xfrm>
              <a:custGeom>
                <a:avLst/>
                <a:gdLst>
                  <a:gd name="T0" fmla="*/ 0 w 489"/>
                  <a:gd name="T1" fmla="*/ 563 h 563"/>
                  <a:gd name="T2" fmla="*/ 5 w 489"/>
                  <a:gd name="T3" fmla="*/ 509 h 563"/>
                  <a:gd name="T4" fmla="*/ 33 w 489"/>
                  <a:gd name="T5" fmla="*/ 458 h 563"/>
                  <a:gd name="T6" fmla="*/ 155 w 489"/>
                  <a:gd name="T7" fmla="*/ 453 h 563"/>
                  <a:gd name="T8" fmla="*/ 360 w 489"/>
                  <a:gd name="T9" fmla="*/ 458 h 563"/>
                  <a:gd name="T10" fmla="*/ 453 w 489"/>
                  <a:gd name="T11" fmla="*/ 443 h 563"/>
                  <a:gd name="T12" fmla="*/ 481 w 489"/>
                  <a:gd name="T13" fmla="*/ 327 h 563"/>
                  <a:gd name="T14" fmla="*/ 489 w 489"/>
                  <a:gd name="T15" fmla="*/ 0 h 563"/>
                  <a:gd name="T16" fmla="*/ 0 60000 65536"/>
                  <a:gd name="T17" fmla="*/ 0 60000 65536"/>
                  <a:gd name="T18" fmla="*/ 0 60000 65536"/>
                  <a:gd name="T19" fmla="*/ 0 60000 65536"/>
                  <a:gd name="T20" fmla="*/ 0 60000 65536"/>
                  <a:gd name="T21" fmla="*/ 0 60000 65536"/>
                  <a:gd name="T22" fmla="*/ 0 60000 65536"/>
                  <a:gd name="T23" fmla="*/ 0 60000 65536"/>
                  <a:gd name="T24" fmla="*/ 0 w 489"/>
                  <a:gd name="T25" fmla="*/ 0 h 563"/>
                  <a:gd name="T26" fmla="*/ 489 w 489"/>
                  <a:gd name="T27" fmla="*/ 563 h 5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9" h="563">
                    <a:moveTo>
                      <a:pt x="0" y="563"/>
                    </a:moveTo>
                    <a:cubicBezTo>
                      <a:pt x="1" y="554"/>
                      <a:pt x="0" y="526"/>
                      <a:pt x="5" y="509"/>
                    </a:cubicBezTo>
                    <a:cubicBezTo>
                      <a:pt x="10" y="492"/>
                      <a:pt x="8" y="468"/>
                      <a:pt x="33" y="458"/>
                    </a:cubicBezTo>
                    <a:cubicBezTo>
                      <a:pt x="58" y="448"/>
                      <a:pt x="100" y="453"/>
                      <a:pt x="155" y="453"/>
                    </a:cubicBezTo>
                    <a:cubicBezTo>
                      <a:pt x="209" y="453"/>
                      <a:pt x="310" y="459"/>
                      <a:pt x="360" y="458"/>
                    </a:cubicBezTo>
                    <a:cubicBezTo>
                      <a:pt x="409" y="457"/>
                      <a:pt x="432" y="465"/>
                      <a:pt x="453" y="443"/>
                    </a:cubicBezTo>
                    <a:cubicBezTo>
                      <a:pt x="473" y="421"/>
                      <a:pt x="475" y="401"/>
                      <a:pt x="481" y="327"/>
                    </a:cubicBezTo>
                    <a:cubicBezTo>
                      <a:pt x="487" y="253"/>
                      <a:pt x="487" y="67"/>
                      <a:pt x="489" y="0"/>
                    </a:cubicBezTo>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sp>
            <p:nvSpPr>
              <p:cNvPr id="25" name="Freeform 20"/>
              <p:cNvSpPr>
                <a:spLocks/>
              </p:cNvSpPr>
              <p:nvPr/>
            </p:nvSpPr>
            <p:spPr bwMode="auto">
              <a:xfrm>
                <a:off x="662" y="3279"/>
                <a:ext cx="220" cy="561"/>
              </a:xfrm>
              <a:custGeom>
                <a:avLst/>
                <a:gdLst>
                  <a:gd name="T0" fmla="*/ 3 w 220"/>
                  <a:gd name="T1" fmla="*/ 561 h 561"/>
                  <a:gd name="T2" fmla="*/ 8 w 220"/>
                  <a:gd name="T3" fmla="*/ 519 h 561"/>
                  <a:gd name="T4" fmla="*/ 50 w 220"/>
                  <a:gd name="T5" fmla="*/ 509 h 561"/>
                  <a:gd name="T6" fmla="*/ 160 w 220"/>
                  <a:gd name="T7" fmla="*/ 502 h 561"/>
                  <a:gd name="T8" fmla="*/ 195 w 220"/>
                  <a:gd name="T9" fmla="*/ 458 h 561"/>
                  <a:gd name="T10" fmla="*/ 216 w 220"/>
                  <a:gd name="T11" fmla="*/ 358 h 561"/>
                  <a:gd name="T12" fmla="*/ 220 w 220"/>
                  <a:gd name="T13" fmla="*/ 0 h 561"/>
                  <a:gd name="T14" fmla="*/ 0 60000 65536"/>
                  <a:gd name="T15" fmla="*/ 0 60000 65536"/>
                  <a:gd name="T16" fmla="*/ 0 60000 65536"/>
                  <a:gd name="T17" fmla="*/ 0 60000 65536"/>
                  <a:gd name="T18" fmla="*/ 0 60000 65536"/>
                  <a:gd name="T19" fmla="*/ 0 60000 65536"/>
                  <a:gd name="T20" fmla="*/ 0 60000 65536"/>
                  <a:gd name="T21" fmla="*/ 0 w 220"/>
                  <a:gd name="T22" fmla="*/ 0 h 561"/>
                  <a:gd name="T23" fmla="*/ 220 w 220"/>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 h="561">
                    <a:moveTo>
                      <a:pt x="3" y="561"/>
                    </a:moveTo>
                    <a:cubicBezTo>
                      <a:pt x="4" y="554"/>
                      <a:pt x="0" y="528"/>
                      <a:pt x="8" y="519"/>
                    </a:cubicBezTo>
                    <a:cubicBezTo>
                      <a:pt x="16" y="510"/>
                      <a:pt x="25" y="512"/>
                      <a:pt x="50" y="509"/>
                    </a:cubicBezTo>
                    <a:cubicBezTo>
                      <a:pt x="75" y="506"/>
                      <a:pt x="136" y="510"/>
                      <a:pt x="160" y="502"/>
                    </a:cubicBezTo>
                    <a:cubicBezTo>
                      <a:pt x="184" y="494"/>
                      <a:pt x="186" y="482"/>
                      <a:pt x="195" y="458"/>
                    </a:cubicBezTo>
                    <a:cubicBezTo>
                      <a:pt x="204" y="434"/>
                      <a:pt x="212" y="434"/>
                      <a:pt x="216" y="358"/>
                    </a:cubicBezTo>
                    <a:cubicBezTo>
                      <a:pt x="220" y="282"/>
                      <a:pt x="219" y="74"/>
                      <a:pt x="220" y="0"/>
                    </a:cubicBezTo>
                  </a:path>
                </a:pathLst>
              </a:custGeom>
              <a:noFill/>
              <a:ln w="28575"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GB">
                  <a:solidFill>
                    <a:srgbClr val="000000"/>
                  </a:solidFill>
                </a:endParaRPr>
              </a:p>
            </p:txBody>
          </p:sp>
        </p:grpSp>
      </p:grpSp>
      <p:pic>
        <p:nvPicPr>
          <p:cNvPr id="33" name="Picture 22"/>
          <p:cNvPicPr>
            <a:picLocks noChangeAspect="1" noChangeArrowheads="1"/>
          </p:cNvPicPr>
          <p:nvPr/>
        </p:nvPicPr>
        <p:blipFill>
          <a:blip r:embed="rId11" cstate="print">
            <a:clrChange>
              <a:clrFrom>
                <a:srgbClr val="FFFFFF"/>
              </a:clrFrom>
              <a:clrTo>
                <a:srgbClr val="FFFFFF">
                  <a:alpha val="0"/>
                </a:srgbClr>
              </a:clrTo>
            </a:clrChange>
            <a:lum bright="-64000"/>
            <a:grayscl/>
            <a:extLst>
              <a:ext uri="{28A0092B-C50C-407E-A947-70E740481C1C}">
                <a14:useLocalDpi xmlns:a14="http://schemas.microsoft.com/office/drawing/2010/main" val="0"/>
              </a:ext>
            </a:extLst>
          </a:blip>
          <a:srcRect/>
          <a:stretch>
            <a:fillRect/>
          </a:stretch>
        </p:blipFill>
        <p:spPr bwMode="auto">
          <a:xfrm>
            <a:off x="1032232" y="3452576"/>
            <a:ext cx="29845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 name="Picture 23"/>
          <p:cNvPicPr>
            <a:picLocks noChangeAspect="1" noChangeArrowheads="1"/>
          </p:cNvPicPr>
          <p:nvPr/>
        </p:nvPicPr>
        <p:blipFill>
          <a:blip r:embed="rId12"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1104545" y="2778455"/>
            <a:ext cx="277813" cy="29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 name="Picture 25"/>
          <p:cNvPicPr>
            <a:picLocks noChangeAspect="1" noChangeArrowheads="1"/>
          </p:cNvPicPr>
          <p:nvPr/>
        </p:nvPicPr>
        <p:blipFill>
          <a:blip r:embed="rId13"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1026989" y="3902036"/>
            <a:ext cx="384175" cy="29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 name="Picture 26"/>
          <p:cNvPicPr>
            <a:picLocks noChangeAspect="1" noChangeArrowheads="1"/>
          </p:cNvPicPr>
          <p:nvPr/>
        </p:nvPicPr>
        <p:blipFill>
          <a:blip r:embed="rId14"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819521" y="3909404"/>
            <a:ext cx="363538"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 name="Picture 27"/>
          <p:cNvPicPr>
            <a:picLocks noChangeAspect="1" noChangeArrowheads="1"/>
          </p:cNvPicPr>
          <p:nvPr/>
        </p:nvPicPr>
        <p:blipFill>
          <a:blip r:embed="rId15"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755149" y="2518210"/>
            <a:ext cx="257175"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 name="Picture 28"/>
          <p:cNvPicPr>
            <a:picLocks noChangeAspect="1" noChangeArrowheads="1"/>
          </p:cNvPicPr>
          <p:nvPr/>
        </p:nvPicPr>
        <p:blipFill>
          <a:blip r:embed="rId16"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688997" y="3630170"/>
            <a:ext cx="39370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 name="Picture 29"/>
          <p:cNvPicPr>
            <a:picLocks noChangeAspect="1" noChangeArrowheads="1"/>
          </p:cNvPicPr>
          <p:nvPr/>
        </p:nvPicPr>
        <p:blipFill>
          <a:blip r:embed="rId17" cstate="print">
            <a:clrChange>
              <a:clrFrom>
                <a:srgbClr val="FFFFFF"/>
              </a:clrFrom>
              <a:clrTo>
                <a:srgbClr val="FFFFFF">
                  <a:alpha val="0"/>
                </a:srgbClr>
              </a:clrTo>
            </a:clrChange>
            <a:lum bright="-68000"/>
            <a:grayscl/>
            <a:extLst>
              <a:ext uri="{28A0092B-C50C-407E-A947-70E740481C1C}">
                <a14:useLocalDpi xmlns:a14="http://schemas.microsoft.com/office/drawing/2010/main" val="0"/>
              </a:ext>
            </a:extLst>
          </a:blip>
          <a:srcRect/>
          <a:stretch>
            <a:fillRect/>
          </a:stretch>
        </p:blipFill>
        <p:spPr bwMode="auto">
          <a:xfrm>
            <a:off x="975591" y="3707759"/>
            <a:ext cx="207962"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 name="Picture 7" descr="sp_3is_instru_ko.png"/>
          <p:cNvPicPr>
            <a:picLocks noChangeAspect="1"/>
          </p:cNvPicPr>
          <p:nvPr/>
        </p:nvPicPr>
        <p:blipFill>
          <a:blip r:embed="rId18" cstate="print">
            <a:lum bright="-90000"/>
            <a:extLst>
              <a:ext uri="{28A0092B-C50C-407E-A947-70E740481C1C}">
                <a14:useLocalDpi xmlns:a14="http://schemas.microsoft.com/office/drawing/2010/main" val="0"/>
              </a:ext>
            </a:extLst>
          </a:blip>
          <a:srcRect/>
          <a:stretch>
            <a:fillRect/>
          </a:stretch>
        </p:blipFill>
        <p:spPr bwMode="auto">
          <a:xfrm>
            <a:off x="1054062" y="2527168"/>
            <a:ext cx="228600" cy="1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4"/>
          <p:cNvPicPr>
            <a:picLocks noChangeAspect="1" noChangeArrowheads="1"/>
          </p:cNvPicPr>
          <p:nvPr/>
        </p:nvPicPr>
        <p:blipFill>
          <a:blip r:embed="rId19"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971919" y="3015233"/>
            <a:ext cx="336550" cy="26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pic>
        <p:nvPicPr>
          <p:cNvPr id="43" name="Picture 35"/>
          <p:cNvPicPr>
            <a:picLocks noChangeAspect="1" noChangeArrowheads="1"/>
          </p:cNvPicPr>
          <p:nvPr/>
        </p:nvPicPr>
        <p:blipFill>
          <a:blip r:embed="rId20" cstate="print">
            <a:clrChange>
              <a:clrFrom>
                <a:srgbClr val="FFFFFF"/>
              </a:clrFrom>
              <a:clrTo>
                <a:srgbClr val="FFFFFF">
                  <a:alpha val="0"/>
                </a:srgbClr>
              </a:clrTo>
            </a:clrChange>
            <a:lum bright="-50000"/>
            <a:grayscl/>
            <a:extLst>
              <a:ext uri="{28A0092B-C50C-407E-A947-70E740481C1C}">
                <a14:useLocalDpi xmlns:a14="http://schemas.microsoft.com/office/drawing/2010/main" val="0"/>
              </a:ext>
            </a:extLst>
          </a:blip>
          <a:srcRect/>
          <a:stretch>
            <a:fillRect/>
          </a:stretch>
        </p:blipFill>
        <p:spPr bwMode="auto">
          <a:xfrm>
            <a:off x="969318" y="2278733"/>
            <a:ext cx="354012"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 name="Picture 36"/>
          <p:cNvPicPr>
            <a:picLocks noChangeAspect="1" noChangeArrowheads="1"/>
          </p:cNvPicPr>
          <p:nvPr/>
        </p:nvPicPr>
        <p:blipFill>
          <a:blip r:embed="rId21"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767145" y="3168149"/>
            <a:ext cx="304800" cy="28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 name="Picture 37"/>
          <p:cNvPicPr>
            <a:picLocks noChangeAspect="1" noChangeArrowheads="1"/>
          </p:cNvPicPr>
          <p:nvPr/>
        </p:nvPicPr>
        <p:blipFill>
          <a:blip r:embed="rId22" cstate="print">
            <a:clrChange>
              <a:clrFrom>
                <a:srgbClr val="FFFFFF"/>
              </a:clrFrom>
              <a:clrTo>
                <a:srgbClr val="FFFFFF">
                  <a:alpha val="0"/>
                </a:srgbClr>
              </a:clrTo>
            </a:clrChange>
            <a:lum bright="-40000"/>
            <a:grayscl/>
            <a:extLst>
              <a:ext uri="{28A0092B-C50C-407E-A947-70E740481C1C}">
                <a14:useLocalDpi xmlns:a14="http://schemas.microsoft.com/office/drawing/2010/main" val="0"/>
              </a:ext>
            </a:extLst>
          </a:blip>
          <a:srcRect/>
          <a:stretch>
            <a:fillRect/>
          </a:stretch>
        </p:blipFill>
        <p:spPr bwMode="auto">
          <a:xfrm>
            <a:off x="844603" y="2710021"/>
            <a:ext cx="393700" cy="29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828462" y="3789341"/>
            <a:ext cx="107950" cy="8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1060196" y="3387196"/>
            <a:ext cx="107950" cy="8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1069139" y="2398368"/>
            <a:ext cx="107950" cy="8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 descr="sp_3is_instru_ko.png"/>
          <p:cNvPicPr>
            <a:picLocks noChangeAspect="1"/>
          </p:cNvPicPr>
          <p:nvPr/>
        </p:nvPicPr>
        <p:blipFill>
          <a:blip r:embed="rId23" cstate="print">
            <a:lum bright="-90000"/>
            <a:extLst>
              <a:ext uri="{28A0092B-C50C-407E-A947-70E740481C1C}">
                <a14:useLocalDpi xmlns:a14="http://schemas.microsoft.com/office/drawing/2010/main" val="0"/>
              </a:ext>
            </a:extLst>
          </a:blip>
          <a:srcRect/>
          <a:stretch>
            <a:fillRect/>
          </a:stretch>
        </p:blipFill>
        <p:spPr bwMode="auto">
          <a:xfrm>
            <a:off x="978781" y="2808317"/>
            <a:ext cx="106362" cy="8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6337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82563" y="411336"/>
            <a:ext cx="8809037" cy="729709"/>
          </a:xfrm>
        </p:spPr>
        <p:txBody>
          <a:bodyPr/>
          <a:lstStyle/>
          <a:p>
            <a:pPr eaLnBrk="1" hangingPunct="1"/>
            <a:r>
              <a:rPr lang="en-US" sz="2400" dirty="0" err="1"/>
              <a:t>IoT</a:t>
            </a:r>
            <a:r>
              <a:rPr lang="en-US" sz="2400" dirty="0"/>
              <a:t> is revolutionizing the market and a tremendous growth opportunity</a:t>
            </a:r>
          </a:p>
        </p:txBody>
      </p:sp>
      <p:grpSp>
        <p:nvGrpSpPr>
          <p:cNvPr id="5127" name="Group 20"/>
          <p:cNvGrpSpPr>
            <a:grpSpLocks/>
          </p:cNvGrpSpPr>
          <p:nvPr/>
        </p:nvGrpSpPr>
        <p:grpSpPr bwMode="auto">
          <a:xfrm>
            <a:off x="4348129" y="4258868"/>
            <a:ext cx="3933829" cy="584776"/>
            <a:chOff x="-94223" y="1425523"/>
            <a:chExt cx="3704737" cy="779965"/>
          </a:xfrm>
        </p:grpSpPr>
        <p:sp>
          <p:nvSpPr>
            <p:cNvPr id="5142" name="TextBox 11"/>
            <p:cNvSpPr txBox="1">
              <a:spLocks noChangeArrowheads="1"/>
            </p:cNvSpPr>
            <p:nvPr/>
          </p:nvSpPr>
          <p:spPr bwMode="auto">
            <a:xfrm>
              <a:off x="-94223" y="1483058"/>
              <a:ext cx="1621413" cy="69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r>
                <a:rPr lang="en-US" sz="2800" b="1" dirty="0">
                  <a:solidFill>
                    <a:srgbClr val="33918F"/>
                  </a:solidFill>
                  <a:latin typeface="+mj-lt"/>
                </a:rPr>
                <a:t>400%</a:t>
              </a:r>
            </a:p>
          </p:txBody>
        </p:sp>
        <p:sp>
          <p:nvSpPr>
            <p:cNvPr id="5143" name="TextBox 12"/>
            <p:cNvSpPr txBox="1">
              <a:spLocks noChangeArrowheads="1"/>
            </p:cNvSpPr>
            <p:nvPr/>
          </p:nvSpPr>
          <p:spPr bwMode="auto">
            <a:xfrm>
              <a:off x="1527191" y="1425523"/>
              <a:ext cx="2083323" cy="77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t>Growth in Google search interest</a:t>
              </a:r>
              <a:endParaRPr lang="en-US" sz="1600" baseline="30000" dirty="0"/>
            </a:p>
          </p:txBody>
        </p:sp>
      </p:grpSp>
      <p:grpSp>
        <p:nvGrpSpPr>
          <p:cNvPr id="5128" name="Group 19"/>
          <p:cNvGrpSpPr>
            <a:grpSpLocks/>
          </p:cNvGrpSpPr>
          <p:nvPr/>
        </p:nvGrpSpPr>
        <p:grpSpPr bwMode="auto">
          <a:xfrm>
            <a:off x="152400" y="3616208"/>
            <a:ext cx="4084638" cy="615553"/>
            <a:chOff x="-1" y="2343689"/>
            <a:chExt cx="4084314" cy="821017"/>
          </a:xfrm>
        </p:grpSpPr>
        <p:sp>
          <p:nvSpPr>
            <p:cNvPr id="5140" name="TextBox 13"/>
            <p:cNvSpPr txBox="1">
              <a:spLocks noChangeArrowheads="1"/>
            </p:cNvSpPr>
            <p:nvPr/>
          </p:nvSpPr>
          <p:spPr bwMode="auto">
            <a:xfrm>
              <a:off x="-1" y="2378741"/>
              <a:ext cx="1621411" cy="69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r>
                <a:rPr lang="en-US" sz="2800" b="1" dirty="0">
                  <a:solidFill>
                    <a:srgbClr val="33918F"/>
                  </a:solidFill>
                  <a:latin typeface="+mj-lt"/>
                </a:rPr>
                <a:t>75%</a:t>
              </a:r>
            </a:p>
          </p:txBody>
        </p:sp>
        <p:sp>
          <p:nvSpPr>
            <p:cNvPr id="5141" name="TextBox 14"/>
            <p:cNvSpPr txBox="1">
              <a:spLocks noChangeArrowheads="1"/>
            </p:cNvSpPr>
            <p:nvPr/>
          </p:nvSpPr>
          <p:spPr bwMode="auto">
            <a:xfrm>
              <a:off x="1621410" y="2343689"/>
              <a:ext cx="2462903" cy="82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t>of Companies are exploring</a:t>
              </a:r>
              <a:r>
                <a:rPr lang="en-US" dirty="0"/>
                <a:t> </a:t>
              </a:r>
              <a:r>
                <a:rPr lang="en-US" dirty="0" err="1"/>
                <a:t>IoT</a:t>
              </a:r>
              <a:endParaRPr lang="en-US" baseline="30000" dirty="0"/>
            </a:p>
          </p:txBody>
        </p:sp>
      </p:grpSp>
      <p:grpSp>
        <p:nvGrpSpPr>
          <p:cNvPr id="5129" name="Group 18"/>
          <p:cNvGrpSpPr>
            <a:grpSpLocks/>
          </p:cNvGrpSpPr>
          <p:nvPr/>
        </p:nvGrpSpPr>
        <p:grpSpPr bwMode="auto">
          <a:xfrm>
            <a:off x="152493" y="4246050"/>
            <a:ext cx="4084549" cy="830997"/>
            <a:chOff x="88" y="3333349"/>
            <a:chExt cx="4084226" cy="1108368"/>
          </a:xfrm>
        </p:grpSpPr>
        <p:sp>
          <p:nvSpPr>
            <p:cNvPr id="5138" name="TextBox 15"/>
            <p:cNvSpPr txBox="1">
              <a:spLocks noChangeArrowheads="1"/>
            </p:cNvSpPr>
            <p:nvPr/>
          </p:nvSpPr>
          <p:spPr bwMode="auto">
            <a:xfrm>
              <a:off x="88" y="3407659"/>
              <a:ext cx="1621412" cy="69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r>
                <a:rPr lang="en-US" sz="2800" b="1" dirty="0">
                  <a:solidFill>
                    <a:srgbClr val="33918F"/>
                  </a:solidFill>
                  <a:latin typeface="+mj-lt"/>
                </a:rPr>
                <a:t>62%</a:t>
              </a:r>
            </a:p>
          </p:txBody>
        </p:sp>
        <p:sp>
          <p:nvSpPr>
            <p:cNvPr id="5139" name="TextBox 16"/>
            <p:cNvSpPr txBox="1">
              <a:spLocks noChangeArrowheads="1"/>
            </p:cNvSpPr>
            <p:nvPr/>
          </p:nvSpPr>
          <p:spPr bwMode="auto">
            <a:xfrm>
              <a:off x="1621411" y="3333349"/>
              <a:ext cx="2462903" cy="110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smtClean="0"/>
                <a:t>Of C-suite execs believe </a:t>
              </a:r>
              <a:r>
                <a:rPr lang="en-US" sz="1600" dirty="0"/>
                <a:t>failure to adopt </a:t>
              </a:r>
              <a:r>
                <a:rPr lang="en-US" sz="1600" dirty="0" err="1"/>
                <a:t>IoT</a:t>
              </a:r>
              <a:r>
                <a:rPr lang="en-US" sz="1600" dirty="0"/>
                <a:t> will </a:t>
              </a:r>
              <a:r>
                <a:rPr lang="en-US" sz="1600" dirty="0" smtClean="0"/>
                <a:t>mean getting </a:t>
              </a:r>
              <a:r>
                <a:rPr lang="en-US" sz="1600" dirty="0"/>
                <a:t>left behind</a:t>
              </a:r>
              <a:endParaRPr lang="en-US" sz="1600" baseline="30000" dirty="0"/>
            </a:p>
          </p:txBody>
        </p:sp>
      </p:grpSp>
      <p:sp>
        <p:nvSpPr>
          <p:cNvPr id="5130" name="TextBox 21"/>
          <p:cNvSpPr txBox="1">
            <a:spLocks noChangeArrowheads="1"/>
          </p:cNvSpPr>
          <p:nvPr/>
        </p:nvSpPr>
        <p:spPr bwMode="auto">
          <a:xfrm>
            <a:off x="1371600" y="1209355"/>
            <a:ext cx="640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000" b="1" dirty="0">
                <a:solidFill>
                  <a:srgbClr val="33918F"/>
                </a:solidFill>
              </a:rPr>
              <a:t>Top 3 ways </a:t>
            </a:r>
            <a:r>
              <a:rPr lang="en-US" sz="2000" b="1" dirty="0" err="1">
                <a:solidFill>
                  <a:srgbClr val="33918F"/>
                </a:solidFill>
              </a:rPr>
              <a:t>IoT</a:t>
            </a:r>
            <a:r>
              <a:rPr lang="en-US" sz="2000" b="1" dirty="0">
                <a:solidFill>
                  <a:srgbClr val="33918F"/>
                </a:solidFill>
              </a:rPr>
              <a:t> will change how business operates</a:t>
            </a:r>
          </a:p>
        </p:txBody>
      </p:sp>
      <p:sp>
        <p:nvSpPr>
          <p:cNvPr id="23" name="Rectangle 22"/>
          <p:cNvSpPr>
            <a:spLocks noChangeAspect="1"/>
          </p:cNvSpPr>
          <p:nvPr/>
        </p:nvSpPr>
        <p:spPr>
          <a:xfrm>
            <a:off x="1765921" y="1650329"/>
            <a:ext cx="901083" cy="411835"/>
          </a:xfrm>
          <a:prstGeom prst="rect">
            <a:avLst/>
          </a:prstGeom>
          <a:solidFill>
            <a:srgbClr val="E9962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chemeClr val="bg1"/>
                </a:solidFill>
                <a:latin typeface="Arial Black" pitchFamily="34" charset="0"/>
              </a:rPr>
              <a:t>1</a:t>
            </a:r>
          </a:p>
        </p:txBody>
      </p:sp>
      <p:sp>
        <p:nvSpPr>
          <p:cNvPr id="24" name="Rectangle 23"/>
          <p:cNvSpPr>
            <a:spLocks noChangeAspect="1"/>
          </p:cNvSpPr>
          <p:nvPr/>
        </p:nvSpPr>
        <p:spPr>
          <a:xfrm>
            <a:off x="1765921" y="2171702"/>
            <a:ext cx="901083" cy="411835"/>
          </a:xfrm>
          <a:prstGeom prst="rect">
            <a:avLst/>
          </a:prstGeom>
          <a:solidFill>
            <a:srgbClr val="E9962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chemeClr val="bg1"/>
                </a:solidFill>
                <a:latin typeface="Arial Black" pitchFamily="34" charset="0"/>
              </a:rPr>
              <a:t>2</a:t>
            </a:r>
          </a:p>
        </p:txBody>
      </p:sp>
      <p:sp>
        <p:nvSpPr>
          <p:cNvPr id="25" name="Rectangle 24"/>
          <p:cNvSpPr>
            <a:spLocks noChangeAspect="1"/>
          </p:cNvSpPr>
          <p:nvPr/>
        </p:nvSpPr>
        <p:spPr>
          <a:xfrm>
            <a:off x="1765921" y="2731418"/>
            <a:ext cx="901083" cy="411835"/>
          </a:xfrm>
          <a:prstGeom prst="rect">
            <a:avLst/>
          </a:prstGeom>
          <a:solidFill>
            <a:srgbClr val="E9962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chemeClr val="bg1"/>
                </a:solidFill>
                <a:latin typeface="Arial Black" pitchFamily="34" charset="0"/>
              </a:rPr>
              <a:t>3</a:t>
            </a:r>
          </a:p>
        </p:txBody>
      </p:sp>
      <p:sp>
        <p:nvSpPr>
          <p:cNvPr id="5134" name="TextBox 25"/>
          <p:cNvSpPr txBox="1">
            <a:spLocks noChangeArrowheads="1"/>
          </p:cNvSpPr>
          <p:nvPr/>
        </p:nvSpPr>
        <p:spPr bwMode="auto">
          <a:xfrm>
            <a:off x="2819400" y="1741547"/>
            <a:ext cx="556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t>Unlock new revenue from existing products/service</a:t>
            </a:r>
          </a:p>
        </p:txBody>
      </p:sp>
      <p:sp>
        <p:nvSpPr>
          <p:cNvPr id="5135" name="TextBox 26"/>
          <p:cNvSpPr txBox="1">
            <a:spLocks noChangeArrowheads="1"/>
          </p:cNvSpPr>
          <p:nvPr/>
        </p:nvSpPr>
        <p:spPr bwMode="auto">
          <a:xfrm>
            <a:off x="2819400" y="2249378"/>
            <a:ext cx="556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t>Inspire new working practices or processes</a:t>
            </a:r>
          </a:p>
        </p:txBody>
      </p:sp>
      <p:sp>
        <p:nvSpPr>
          <p:cNvPr id="5136" name="TextBox 27"/>
          <p:cNvSpPr txBox="1">
            <a:spLocks noChangeArrowheads="1"/>
          </p:cNvSpPr>
          <p:nvPr/>
        </p:nvSpPr>
        <p:spPr bwMode="auto">
          <a:xfrm>
            <a:off x="2819400" y="2821536"/>
            <a:ext cx="556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t>Change or create new business model or strategy</a:t>
            </a:r>
          </a:p>
        </p:txBody>
      </p:sp>
      <p:grpSp>
        <p:nvGrpSpPr>
          <p:cNvPr id="21" name="Group 20"/>
          <p:cNvGrpSpPr>
            <a:grpSpLocks/>
          </p:cNvGrpSpPr>
          <p:nvPr/>
        </p:nvGrpSpPr>
        <p:grpSpPr bwMode="auto">
          <a:xfrm>
            <a:off x="4448176" y="3616204"/>
            <a:ext cx="3933825" cy="584776"/>
            <a:chOff x="0" y="1425523"/>
            <a:chExt cx="3933304" cy="779967"/>
          </a:xfrm>
        </p:grpSpPr>
        <p:sp>
          <p:nvSpPr>
            <p:cNvPr id="22" name="TextBox 11"/>
            <p:cNvSpPr txBox="1">
              <a:spLocks noChangeArrowheads="1"/>
            </p:cNvSpPr>
            <p:nvPr/>
          </p:nvSpPr>
          <p:spPr bwMode="auto">
            <a:xfrm>
              <a:off x="0" y="1483059"/>
              <a:ext cx="1621413" cy="69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r>
                <a:rPr lang="en-US" sz="2800" b="1" dirty="0">
                  <a:solidFill>
                    <a:srgbClr val="33918F"/>
                  </a:solidFill>
                  <a:latin typeface="+mj-lt"/>
                </a:rPr>
                <a:t>36%</a:t>
              </a:r>
            </a:p>
          </p:txBody>
        </p:sp>
        <p:sp>
          <p:nvSpPr>
            <p:cNvPr id="27" name="TextBox 12"/>
            <p:cNvSpPr txBox="1">
              <a:spLocks noChangeArrowheads="1"/>
            </p:cNvSpPr>
            <p:nvPr/>
          </p:nvSpPr>
          <p:spPr bwMode="auto">
            <a:xfrm>
              <a:off x="1621411" y="1425523"/>
              <a:ext cx="2311893" cy="7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t>Growth in sensing, communicating devices</a:t>
              </a:r>
              <a:endParaRPr lang="en-US" sz="1600" baseline="30000" dirty="0"/>
            </a:p>
          </p:txBody>
        </p:sp>
      </p:grpSp>
    </p:spTree>
    <p:extLst>
      <p:ext uri="{BB962C8B-B14F-4D97-AF65-F5344CB8AC3E}">
        <p14:creationId xmlns:p14="http://schemas.microsoft.com/office/powerpoint/2010/main" val="3523344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40" y="2557199"/>
            <a:ext cx="636587" cy="321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78113" y="2504282"/>
            <a:ext cx="3194050" cy="428625"/>
          </a:xfrm>
          <a:prstGeom prst="rect">
            <a:avLst/>
          </a:prstGeom>
          <a:solidFill>
            <a:srgbClr val="6699FF">
              <a:alpha val="20000"/>
            </a:srgbClr>
          </a:solidFill>
          <a:ln w="57150">
            <a:solidFill>
              <a:srgbClr val="FF9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a:lnSpc>
                <a:spcPct val="93000"/>
              </a:lnSpc>
              <a:buClr>
                <a:srgbClr val="000000"/>
              </a:buClr>
              <a:buSzPct val="100000"/>
              <a:buFont typeface="Times New Roman" panose="02020603050405020304" pitchFamily="18" charset="0"/>
              <a:buNone/>
              <a:defRPr/>
            </a:pPr>
            <a:endParaRPr lang="en-AU" dirty="0">
              <a:solidFill>
                <a:schemeClr val="accent1">
                  <a:lumMod val="50000"/>
                </a:schemeClr>
              </a:solidFill>
            </a:endParaRPr>
          </a:p>
        </p:txBody>
      </p:sp>
      <p:sp>
        <p:nvSpPr>
          <p:cNvPr id="10" name="Right Brace 9"/>
          <p:cNvSpPr/>
          <p:nvPr/>
        </p:nvSpPr>
        <p:spPr>
          <a:xfrm rot="5400000">
            <a:off x="3683001" y="2445809"/>
            <a:ext cx="103188" cy="2916238"/>
          </a:xfrm>
          <a:prstGeom prst="rightBrac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AU"/>
          </a:p>
        </p:txBody>
      </p:sp>
      <p:cxnSp>
        <p:nvCxnSpPr>
          <p:cNvPr id="11" name="Elbow Connector 10"/>
          <p:cNvCxnSpPr/>
          <p:nvPr/>
        </p:nvCxnSpPr>
        <p:spPr>
          <a:xfrm rot="5400000">
            <a:off x="3817589" y="2289647"/>
            <a:ext cx="429190" cy="2"/>
          </a:xfrm>
          <a:prstGeom prst="bentConnector3">
            <a:avLst>
              <a:gd name="adj1" fmla="val 26842"/>
            </a:avLst>
          </a:prstGeom>
          <a:ln w="38100">
            <a:solidFill>
              <a:schemeClr val="bg1"/>
            </a:solidFill>
            <a:tailEnd type="ova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33790" y="1527970"/>
            <a:ext cx="2251075" cy="693460"/>
          </a:xfrm>
          <a:prstGeom prst="rect">
            <a:avLst/>
          </a:prstGeom>
          <a:solidFill>
            <a:schemeClr val="accent3">
              <a:lumMod val="95000"/>
            </a:schemeClr>
          </a:solidFill>
        </p:spPr>
        <p:txBody>
          <a:bodyPr>
            <a:spAutoFit/>
          </a:bodyPr>
          <a:lstStyle/>
          <a:p>
            <a:pPr marL="285750" indent="-285750">
              <a:lnSpc>
                <a:spcPct val="93000"/>
              </a:lnSpc>
              <a:buClr>
                <a:srgbClr val="000000"/>
              </a:buClr>
              <a:buSzPct val="100000"/>
              <a:buFont typeface="Wingdings" panose="05000000000000000000" pitchFamily="2" charset="2"/>
              <a:buChar char="ü"/>
              <a:defRPr/>
            </a:pPr>
            <a:r>
              <a:rPr lang="en-GB" sz="1400" dirty="0"/>
              <a:t>Publish the same data to many applications with MQTT </a:t>
            </a:r>
          </a:p>
        </p:txBody>
      </p:sp>
      <p:pic>
        <p:nvPicPr>
          <p:cNvPr id="122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8463" y="2295261"/>
            <a:ext cx="6286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463" y="3872179"/>
            <a:ext cx="601662" cy="50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8" name="Picture 4" descr="C:\Users\IBM_AD~1\AppData\Local\Temp\SNAGHTML60d830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277" y="4237304"/>
            <a:ext cx="784225" cy="55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8"/>
          <p:cNvGrpSpPr>
            <a:grpSpLocks/>
          </p:cNvGrpSpPr>
          <p:nvPr/>
        </p:nvGrpSpPr>
        <p:grpSpPr bwMode="auto">
          <a:xfrm>
            <a:off x="1863725" y="2215886"/>
            <a:ext cx="1893888" cy="936625"/>
            <a:chOff x="6466056" y="2767460"/>
            <a:chExt cx="2525544" cy="1497716"/>
          </a:xfrm>
        </p:grpSpPr>
        <p:sp>
          <p:nvSpPr>
            <p:cNvPr id="20" name="Freeform 21"/>
            <p:cNvSpPr>
              <a:spLocks/>
            </p:cNvSpPr>
            <p:nvPr/>
          </p:nvSpPr>
          <p:spPr bwMode="auto">
            <a:xfrm>
              <a:off x="6466056" y="2767460"/>
              <a:ext cx="2525544" cy="1497716"/>
            </a:xfrm>
            <a:custGeom>
              <a:avLst/>
              <a:gdLst>
                <a:gd name="T0" fmla="*/ 2147483646 w 9399"/>
                <a:gd name="T1" fmla="*/ 2147483646 h 5580"/>
                <a:gd name="T2" fmla="*/ 2147483646 w 9399"/>
                <a:gd name="T3" fmla="*/ 2147483646 h 5580"/>
                <a:gd name="T4" fmla="*/ 2147483646 w 9399"/>
                <a:gd name="T5" fmla="*/ 2147483646 h 5580"/>
                <a:gd name="T6" fmla="*/ 2147483646 w 9399"/>
                <a:gd name="T7" fmla="*/ 2147483646 h 5580"/>
                <a:gd name="T8" fmla="*/ 2147483646 w 9399"/>
                <a:gd name="T9" fmla="*/ 2147483646 h 5580"/>
                <a:gd name="T10" fmla="*/ 2147483646 w 9399"/>
                <a:gd name="T11" fmla="*/ 2147483646 h 5580"/>
                <a:gd name="T12" fmla="*/ 2147483646 w 9399"/>
                <a:gd name="T13" fmla="*/ 2147483646 h 5580"/>
                <a:gd name="T14" fmla="*/ 2147483646 w 9399"/>
                <a:gd name="T15" fmla="*/ 2147483646 h 5580"/>
                <a:gd name="T16" fmla="*/ 2147483646 w 9399"/>
                <a:gd name="T17" fmla="*/ 2147483646 h 5580"/>
                <a:gd name="T18" fmla="*/ 2147483646 w 9399"/>
                <a:gd name="T19" fmla="*/ 2147483646 h 5580"/>
                <a:gd name="T20" fmla="*/ 2147483646 w 9399"/>
                <a:gd name="T21" fmla="*/ 2147483646 h 5580"/>
                <a:gd name="T22" fmla="*/ 2147483646 w 9399"/>
                <a:gd name="T23" fmla="*/ 2147483646 h 5580"/>
                <a:gd name="T24" fmla="*/ 2147483646 w 9399"/>
                <a:gd name="T25" fmla="*/ 2147483646 h 5580"/>
                <a:gd name="T26" fmla="*/ 2147483646 w 9399"/>
                <a:gd name="T27" fmla="*/ 2147483646 h 5580"/>
                <a:gd name="T28" fmla="*/ 2147483646 w 9399"/>
                <a:gd name="T29" fmla="*/ 2147483646 h 5580"/>
                <a:gd name="T30" fmla="*/ 2147483646 w 9399"/>
                <a:gd name="T31" fmla="*/ 2147483646 h 5580"/>
                <a:gd name="T32" fmla="*/ 2147483646 w 9399"/>
                <a:gd name="T33" fmla="*/ 2147483646 h 5580"/>
                <a:gd name="T34" fmla="*/ 2147483646 w 9399"/>
                <a:gd name="T35" fmla="*/ 2147483646 h 5580"/>
                <a:gd name="T36" fmla="*/ 2147483646 w 9399"/>
                <a:gd name="T37" fmla="*/ 2147483646 h 5580"/>
                <a:gd name="T38" fmla="*/ 2147483646 w 9399"/>
                <a:gd name="T39" fmla="*/ 2147483646 h 5580"/>
                <a:gd name="T40" fmla="*/ 2147483646 w 9399"/>
                <a:gd name="T41" fmla="*/ 2147483646 h 5580"/>
                <a:gd name="T42" fmla="*/ 2147483646 w 9399"/>
                <a:gd name="T43" fmla="*/ 2147483646 h 5580"/>
                <a:gd name="T44" fmla="*/ 2147483646 w 9399"/>
                <a:gd name="T45" fmla="*/ 2147483646 h 5580"/>
                <a:gd name="T46" fmla="*/ 2147483646 w 9399"/>
                <a:gd name="T47" fmla="*/ 2147483646 h 5580"/>
                <a:gd name="T48" fmla="*/ 2147483646 w 9399"/>
                <a:gd name="T49" fmla="*/ 2147483646 h 5580"/>
                <a:gd name="T50" fmla="*/ 2147483646 w 9399"/>
                <a:gd name="T51" fmla="*/ 2147483646 h 5580"/>
                <a:gd name="T52" fmla="*/ 2147483646 w 9399"/>
                <a:gd name="T53" fmla="*/ 2147483646 h 5580"/>
                <a:gd name="T54" fmla="*/ 2147483646 w 9399"/>
                <a:gd name="T55" fmla="*/ 2147483646 h 5580"/>
                <a:gd name="T56" fmla="*/ 2147483646 w 9399"/>
                <a:gd name="T57" fmla="*/ 2147483646 h 5580"/>
                <a:gd name="T58" fmla="*/ 2147483646 w 9399"/>
                <a:gd name="T59" fmla="*/ 2147483646 h 5580"/>
                <a:gd name="T60" fmla="*/ 2147483646 w 9399"/>
                <a:gd name="T61" fmla="*/ 2147483646 h 5580"/>
                <a:gd name="T62" fmla="*/ 2147483646 w 9399"/>
                <a:gd name="T63" fmla="*/ 2147483646 h 5580"/>
                <a:gd name="T64" fmla="*/ 2147483646 w 9399"/>
                <a:gd name="T65" fmla="*/ 2147483646 h 55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99"/>
                <a:gd name="T100" fmla="*/ 0 h 5580"/>
                <a:gd name="T101" fmla="*/ 9399 w 9399"/>
                <a:gd name="T102" fmla="*/ 5580 h 55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99" h="5580">
                  <a:moveTo>
                    <a:pt x="3679" y="0"/>
                  </a:moveTo>
                  <a:lnTo>
                    <a:pt x="3233" y="44"/>
                  </a:lnTo>
                  <a:lnTo>
                    <a:pt x="2818" y="174"/>
                  </a:lnTo>
                  <a:lnTo>
                    <a:pt x="2441" y="378"/>
                  </a:lnTo>
                  <a:lnTo>
                    <a:pt x="2113" y="648"/>
                  </a:lnTo>
                  <a:lnTo>
                    <a:pt x="1843" y="975"/>
                  </a:lnTo>
                  <a:lnTo>
                    <a:pt x="1639" y="1352"/>
                  </a:lnTo>
                  <a:lnTo>
                    <a:pt x="1510" y="1767"/>
                  </a:lnTo>
                  <a:lnTo>
                    <a:pt x="1465" y="2214"/>
                  </a:lnTo>
                  <a:lnTo>
                    <a:pt x="1465" y="2223"/>
                  </a:lnTo>
                  <a:lnTo>
                    <a:pt x="1465" y="2233"/>
                  </a:lnTo>
                  <a:lnTo>
                    <a:pt x="1165" y="2300"/>
                  </a:lnTo>
                  <a:lnTo>
                    <a:pt x="887" y="2419"/>
                  </a:lnTo>
                  <a:lnTo>
                    <a:pt x="638" y="2582"/>
                  </a:lnTo>
                  <a:lnTo>
                    <a:pt x="422" y="2786"/>
                  </a:lnTo>
                  <a:lnTo>
                    <a:pt x="246" y="3025"/>
                  </a:lnTo>
                  <a:lnTo>
                    <a:pt x="113" y="3293"/>
                  </a:lnTo>
                  <a:lnTo>
                    <a:pt x="29" y="3587"/>
                  </a:lnTo>
                  <a:lnTo>
                    <a:pt x="0" y="3899"/>
                  </a:lnTo>
                  <a:lnTo>
                    <a:pt x="34" y="4239"/>
                  </a:lnTo>
                  <a:lnTo>
                    <a:pt x="132" y="4554"/>
                  </a:lnTo>
                  <a:lnTo>
                    <a:pt x="287" y="4839"/>
                  </a:lnTo>
                  <a:lnTo>
                    <a:pt x="493" y="5088"/>
                  </a:lnTo>
                  <a:lnTo>
                    <a:pt x="742" y="5293"/>
                  </a:lnTo>
                  <a:lnTo>
                    <a:pt x="1027" y="5448"/>
                  </a:lnTo>
                  <a:lnTo>
                    <a:pt x="1343" y="5546"/>
                  </a:lnTo>
                  <a:lnTo>
                    <a:pt x="1681" y="5580"/>
                  </a:lnTo>
                  <a:lnTo>
                    <a:pt x="3225" y="5526"/>
                  </a:lnTo>
                  <a:lnTo>
                    <a:pt x="4768" y="5520"/>
                  </a:lnTo>
                  <a:lnTo>
                    <a:pt x="6311" y="5544"/>
                  </a:lnTo>
                  <a:lnTo>
                    <a:pt x="7852" y="5580"/>
                  </a:lnTo>
                  <a:lnTo>
                    <a:pt x="8164" y="5549"/>
                  </a:lnTo>
                  <a:lnTo>
                    <a:pt x="8455" y="5459"/>
                  </a:lnTo>
                  <a:lnTo>
                    <a:pt x="8717" y="5316"/>
                  </a:lnTo>
                  <a:lnTo>
                    <a:pt x="8947" y="5126"/>
                  </a:lnTo>
                  <a:lnTo>
                    <a:pt x="9135" y="4897"/>
                  </a:lnTo>
                  <a:lnTo>
                    <a:pt x="9278" y="4635"/>
                  </a:lnTo>
                  <a:lnTo>
                    <a:pt x="9368" y="4344"/>
                  </a:lnTo>
                  <a:lnTo>
                    <a:pt x="9399" y="4032"/>
                  </a:lnTo>
                  <a:lnTo>
                    <a:pt x="9377" y="3768"/>
                  </a:lnTo>
                  <a:lnTo>
                    <a:pt x="9313" y="3520"/>
                  </a:lnTo>
                  <a:lnTo>
                    <a:pt x="9209" y="3288"/>
                  </a:lnTo>
                  <a:lnTo>
                    <a:pt x="9071" y="3080"/>
                  </a:lnTo>
                  <a:lnTo>
                    <a:pt x="8902" y="2896"/>
                  </a:lnTo>
                  <a:lnTo>
                    <a:pt x="8705" y="2741"/>
                  </a:lnTo>
                  <a:lnTo>
                    <a:pt x="8486" y="2620"/>
                  </a:lnTo>
                  <a:lnTo>
                    <a:pt x="8245" y="2535"/>
                  </a:lnTo>
                  <a:lnTo>
                    <a:pt x="8204" y="2185"/>
                  </a:lnTo>
                  <a:lnTo>
                    <a:pt x="8097" y="1858"/>
                  </a:lnTo>
                  <a:lnTo>
                    <a:pt x="7933" y="1563"/>
                  </a:lnTo>
                  <a:lnTo>
                    <a:pt x="7716" y="1307"/>
                  </a:lnTo>
                  <a:lnTo>
                    <a:pt x="7456" y="1094"/>
                  </a:lnTo>
                  <a:lnTo>
                    <a:pt x="7157" y="935"/>
                  </a:lnTo>
                  <a:lnTo>
                    <a:pt x="6828" y="834"/>
                  </a:lnTo>
                  <a:lnTo>
                    <a:pt x="6476" y="799"/>
                  </a:lnTo>
                  <a:lnTo>
                    <a:pt x="6230" y="816"/>
                  </a:lnTo>
                  <a:lnTo>
                    <a:pt x="5994" y="865"/>
                  </a:lnTo>
                  <a:lnTo>
                    <a:pt x="5771" y="944"/>
                  </a:lnTo>
                  <a:lnTo>
                    <a:pt x="5564" y="1051"/>
                  </a:lnTo>
                  <a:lnTo>
                    <a:pt x="5403" y="825"/>
                  </a:lnTo>
                  <a:lnTo>
                    <a:pt x="5217" y="620"/>
                  </a:lnTo>
                  <a:lnTo>
                    <a:pt x="5006" y="442"/>
                  </a:lnTo>
                  <a:lnTo>
                    <a:pt x="4774" y="289"/>
                  </a:lnTo>
                  <a:lnTo>
                    <a:pt x="4523" y="167"/>
                  </a:lnTo>
                  <a:lnTo>
                    <a:pt x="4254" y="76"/>
                  </a:lnTo>
                  <a:lnTo>
                    <a:pt x="3973" y="19"/>
                  </a:lnTo>
                  <a:lnTo>
                    <a:pt x="3679" y="0"/>
                  </a:lnTo>
                  <a:close/>
                </a:path>
              </a:pathLst>
            </a:custGeom>
            <a:gradFill rotWithShape="1">
              <a:gsLst>
                <a:gs pos="0">
                  <a:srgbClr val="00587C"/>
                </a:gs>
                <a:gs pos="50000">
                  <a:srgbClr val="0081B4"/>
                </a:gs>
                <a:gs pos="100000">
                  <a:srgbClr val="009BD7"/>
                </a:gs>
              </a:gsLst>
              <a:lin ang="2700000" scaled="1"/>
            </a:gradFill>
            <a:ln w="57150" cap="flat" cmpd="sng">
              <a:solidFill>
                <a:schemeClr val="bg1"/>
              </a:solidFill>
              <a:prstDash val="solid"/>
              <a:round/>
              <a:headEnd/>
              <a:tailEnd/>
            </a:ln>
            <a:effectLst>
              <a:outerShdw blurRad="50800" dist="38100" dir="2700000" algn="tl" rotWithShape="0">
                <a:prstClr val="black">
                  <a:alpha val="40000"/>
                </a:prstClr>
              </a:outerShdw>
            </a:effectLst>
            <a:extLst/>
          </p:spPr>
          <p:txBody>
            <a:bodyPr lIns="39694" tIns="19847" rIns="39694" bIns="19847"/>
            <a:lstStyle/>
            <a:p>
              <a:pPr eaLnBrk="1">
                <a:lnSpc>
                  <a:spcPct val="93000"/>
                </a:lnSpc>
                <a:buClr>
                  <a:srgbClr val="000000"/>
                </a:buClr>
                <a:buSzPct val="100000"/>
                <a:buFont typeface="Times New Roman" panose="02020603050405020304" pitchFamily="18" charset="0"/>
                <a:buNone/>
                <a:defRPr/>
              </a:pPr>
              <a:r>
                <a:rPr lang="en-GB" dirty="0">
                  <a:solidFill>
                    <a:schemeClr val="bg1"/>
                  </a:solidFill>
                </a:rPr>
                <a:t>            </a:t>
              </a:r>
            </a:p>
          </p:txBody>
        </p:sp>
        <p:grpSp>
          <p:nvGrpSpPr>
            <p:cNvPr id="5" name="Group 129"/>
            <p:cNvGrpSpPr>
              <a:grpSpLocks/>
            </p:cNvGrpSpPr>
            <p:nvPr/>
          </p:nvGrpSpPr>
          <p:grpSpPr bwMode="auto">
            <a:xfrm>
              <a:off x="6950681" y="3526210"/>
              <a:ext cx="516922" cy="213591"/>
              <a:chOff x="179512" y="1916832"/>
              <a:chExt cx="1152128" cy="432048"/>
            </a:xfrm>
          </p:grpSpPr>
          <p:sp>
            <p:nvSpPr>
              <p:cNvPr id="12310" name="Rounded Rectangle 31"/>
              <p:cNvSpPr>
                <a:spLocks noChangeArrowheads="1"/>
              </p:cNvSpPr>
              <p:nvPr/>
            </p:nvSpPr>
            <p:spPr bwMode="auto">
              <a:xfrm>
                <a:off x="755577" y="1916832"/>
                <a:ext cx="432779" cy="143044"/>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defTabSz="341313">
                  <a:lnSpc>
                    <a:spcPct val="93000"/>
                  </a:lnSpc>
                  <a:spcBef>
                    <a:spcPts val="438"/>
                  </a:spcBef>
                  <a:spcAft>
                    <a:spcPts val="1425"/>
                  </a:spcAft>
                  <a:buClr>
                    <a:srgbClr val="000000"/>
                  </a:buClr>
                  <a:buSzPct val="45000"/>
                  <a:buFont typeface="Wingdings" panose="05000000000000000000" pitchFamily="2" charset="2"/>
                  <a:buChar char=""/>
                  <a:defRPr sz="2200">
                    <a:solidFill>
                      <a:srgbClr val="000000"/>
                    </a:solidFill>
                    <a:latin typeface="Arial" panose="020B0604020202020204" pitchFamily="34" charset="0"/>
                    <a:ea typeface="MS Gothic" panose="020B0609070205080204" pitchFamily="49" charset="-128"/>
                  </a:defRPr>
                </a:lvl1pPr>
                <a:lvl2pPr marL="863600" indent="-323850" defTabSz="341313">
                  <a:lnSpc>
                    <a:spcPct val="93000"/>
                  </a:lnSpc>
                  <a:spcBef>
                    <a:spcPts val="400"/>
                  </a:spcBef>
                  <a:spcAft>
                    <a:spcPts val="1138"/>
                  </a:spcAft>
                  <a:buClr>
                    <a:srgbClr val="000000"/>
                  </a:buClr>
                  <a:buSzPct val="75000"/>
                  <a:buFont typeface="Symbol" panose="05050102010706020507" pitchFamily="18" charset="2"/>
                  <a:buChar char=""/>
                  <a:defRPr sz="2000">
                    <a:solidFill>
                      <a:srgbClr val="000000"/>
                    </a:solidFill>
                    <a:latin typeface="Arial" panose="020B0604020202020204" pitchFamily="34" charset="0"/>
                    <a:ea typeface="MS Gothic" panose="020B0609070205080204" pitchFamily="49" charset="-128"/>
                  </a:defRPr>
                </a:lvl2pPr>
                <a:lvl3pPr marL="1295400" indent="-287338" defTabSz="341313">
                  <a:lnSpc>
                    <a:spcPct val="93000"/>
                  </a:lnSpc>
                  <a:spcBef>
                    <a:spcPts val="363"/>
                  </a:spcBef>
                  <a:spcAft>
                    <a:spcPts val="850"/>
                  </a:spcAft>
                  <a:buClr>
                    <a:srgbClr val="000000"/>
                  </a:buClr>
                  <a:buSzPct val="45000"/>
                  <a:buFont typeface="Wingdings" panose="05000000000000000000" pitchFamily="2" charset="2"/>
                  <a:buChar char=""/>
                  <a:defRPr sz="2400">
                    <a:solidFill>
                      <a:srgbClr val="000000"/>
                    </a:solidFill>
                    <a:latin typeface="Arial" panose="020B0604020202020204" pitchFamily="34" charset="0"/>
                    <a:ea typeface="MS Gothic" panose="020B0609070205080204" pitchFamily="49" charset="-128"/>
                  </a:defRPr>
                </a:lvl3pPr>
                <a:lvl4pPr marL="1727200" indent="-215900" defTabSz="341313">
                  <a:lnSpc>
                    <a:spcPct val="93000"/>
                  </a:lnSpc>
                  <a:spcBef>
                    <a:spcPts val="438"/>
                  </a:spcBef>
                  <a:spcAft>
                    <a:spcPts val="575"/>
                  </a:spcAft>
                  <a:buClr>
                    <a:srgbClr val="000000"/>
                  </a:buClr>
                  <a:buSzPct val="75000"/>
                  <a:buFont typeface="Symbol" panose="05050102010706020507" pitchFamily="18" charset="2"/>
                  <a:buChar char=""/>
                  <a:defRPr sz="2200">
                    <a:solidFill>
                      <a:srgbClr val="000000"/>
                    </a:solidFill>
                    <a:latin typeface="Arial" panose="020B0604020202020204" pitchFamily="34" charset="0"/>
                    <a:ea typeface="MS Gothic" panose="020B0609070205080204" pitchFamily="49" charset="-128"/>
                  </a:defRPr>
                </a:lvl4pPr>
                <a:lvl5pPr marL="2159000" indent="-215900" defTabSz="341313">
                  <a:lnSpc>
                    <a:spcPct val="93000"/>
                  </a:lnSpc>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5pPr>
                <a:lvl6pPr marL="26162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6pPr>
                <a:lvl7pPr marL="30734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7pPr>
                <a:lvl8pPr marL="35306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8pPr>
                <a:lvl9pPr marL="39878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9pPr>
              </a:lstStyle>
              <a:p>
                <a:pPr eaLnBrk="1" hangingPunct="1">
                  <a:lnSpc>
                    <a:spcPct val="92000"/>
                  </a:lnSpc>
                  <a:spcBef>
                    <a:spcPct val="0"/>
                  </a:spcBef>
                  <a:spcAft>
                    <a:spcPct val="0"/>
                  </a:spcAft>
                  <a:buFont typeface="Times New Roman" panose="02020603050405020304" pitchFamily="18" charset="0"/>
                  <a:buNone/>
                </a:pPr>
                <a:endParaRPr lang="en-US" altLang="en-US" sz="1500">
                  <a:solidFill>
                    <a:srgbClr val="99FE00"/>
                  </a:solidFill>
                  <a:cs typeface="Arial" panose="020B0604020202020204" pitchFamily="34" charset="0"/>
                </a:endParaRPr>
              </a:p>
            </p:txBody>
          </p:sp>
          <p:sp>
            <p:nvSpPr>
              <p:cNvPr id="12311" name="Rounded Rectangle 32"/>
              <p:cNvSpPr>
                <a:spLocks noChangeArrowheads="1"/>
              </p:cNvSpPr>
              <p:nvPr/>
            </p:nvSpPr>
            <p:spPr bwMode="auto">
              <a:xfrm>
                <a:off x="898861" y="2205838"/>
                <a:ext cx="432779" cy="143042"/>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defTabSz="341313">
                  <a:lnSpc>
                    <a:spcPct val="93000"/>
                  </a:lnSpc>
                  <a:spcBef>
                    <a:spcPts val="438"/>
                  </a:spcBef>
                  <a:spcAft>
                    <a:spcPts val="1425"/>
                  </a:spcAft>
                  <a:buClr>
                    <a:srgbClr val="000000"/>
                  </a:buClr>
                  <a:buSzPct val="45000"/>
                  <a:buFont typeface="Wingdings" panose="05000000000000000000" pitchFamily="2" charset="2"/>
                  <a:buChar char=""/>
                  <a:defRPr sz="2200">
                    <a:solidFill>
                      <a:srgbClr val="000000"/>
                    </a:solidFill>
                    <a:latin typeface="Arial" panose="020B0604020202020204" pitchFamily="34" charset="0"/>
                    <a:ea typeface="MS Gothic" panose="020B0609070205080204" pitchFamily="49" charset="-128"/>
                  </a:defRPr>
                </a:lvl1pPr>
                <a:lvl2pPr marL="863600" indent="-323850" defTabSz="341313">
                  <a:lnSpc>
                    <a:spcPct val="93000"/>
                  </a:lnSpc>
                  <a:spcBef>
                    <a:spcPts val="400"/>
                  </a:spcBef>
                  <a:spcAft>
                    <a:spcPts val="1138"/>
                  </a:spcAft>
                  <a:buClr>
                    <a:srgbClr val="000000"/>
                  </a:buClr>
                  <a:buSzPct val="75000"/>
                  <a:buFont typeface="Symbol" panose="05050102010706020507" pitchFamily="18" charset="2"/>
                  <a:buChar char=""/>
                  <a:defRPr sz="2000">
                    <a:solidFill>
                      <a:srgbClr val="000000"/>
                    </a:solidFill>
                    <a:latin typeface="Arial" panose="020B0604020202020204" pitchFamily="34" charset="0"/>
                    <a:ea typeface="MS Gothic" panose="020B0609070205080204" pitchFamily="49" charset="-128"/>
                  </a:defRPr>
                </a:lvl2pPr>
                <a:lvl3pPr marL="1295400" indent="-287338" defTabSz="341313">
                  <a:lnSpc>
                    <a:spcPct val="93000"/>
                  </a:lnSpc>
                  <a:spcBef>
                    <a:spcPts val="363"/>
                  </a:spcBef>
                  <a:spcAft>
                    <a:spcPts val="850"/>
                  </a:spcAft>
                  <a:buClr>
                    <a:srgbClr val="000000"/>
                  </a:buClr>
                  <a:buSzPct val="45000"/>
                  <a:buFont typeface="Wingdings" panose="05000000000000000000" pitchFamily="2" charset="2"/>
                  <a:buChar char=""/>
                  <a:defRPr sz="2400">
                    <a:solidFill>
                      <a:srgbClr val="000000"/>
                    </a:solidFill>
                    <a:latin typeface="Arial" panose="020B0604020202020204" pitchFamily="34" charset="0"/>
                    <a:ea typeface="MS Gothic" panose="020B0609070205080204" pitchFamily="49" charset="-128"/>
                  </a:defRPr>
                </a:lvl3pPr>
                <a:lvl4pPr marL="1727200" indent="-215900" defTabSz="341313">
                  <a:lnSpc>
                    <a:spcPct val="93000"/>
                  </a:lnSpc>
                  <a:spcBef>
                    <a:spcPts val="438"/>
                  </a:spcBef>
                  <a:spcAft>
                    <a:spcPts val="575"/>
                  </a:spcAft>
                  <a:buClr>
                    <a:srgbClr val="000000"/>
                  </a:buClr>
                  <a:buSzPct val="75000"/>
                  <a:buFont typeface="Symbol" panose="05050102010706020507" pitchFamily="18" charset="2"/>
                  <a:buChar char=""/>
                  <a:defRPr sz="2200">
                    <a:solidFill>
                      <a:srgbClr val="000000"/>
                    </a:solidFill>
                    <a:latin typeface="Arial" panose="020B0604020202020204" pitchFamily="34" charset="0"/>
                    <a:ea typeface="MS Gothic" panose="020B0609070205080204" pitchFamily="49" charset="-128"/>
                  </a:defRPr>
                </a:lvl4pPr>
                <a:lvl5pPr marL="2159000" indent="-215900" defTabSz="341313">
                  <a:lnSpc>
                    <a:spcPct val="93000"/>
                  </a:lnSpc>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5pPr>
                <a:lvl6pPr marL="26162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6pPr>
                <a:lvl7pPr marL="30734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7pPr>
                <a:lvl8pPr marL="35306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8pPr>
                <a:lvl9pPr marL="39878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9pPr>
              </a:lstStyle>
              <a:p>
                <a:pPr eaLnBrk="1" hangingPunct="1">
                  <a:lnSpc>
                    <a:spcPct val="92000"/>
                  </a:lnSpc>
                  <a:spcBef>
                    <a:spcPct val="0"/>
                  </a:spcBef>
                  <a:spcAft>
                    <a:spcPct val="0"/>
                  </a:spcAft>
                  <a:buFont typeface="Times New Roman" panose="02020603050405020304" pitchFamily="18" charset="0"/>
                  <a:buNone/>
                </a:pPr>
                <a:endParaRPr lang="en-US" altLang="en-US" sz="1500">
                  <a:solidFill>
                    <a:srgbClr val="99FE00"/>
                  </a:solidFill>
                  <a:cs typeface="Arial" panose="020B0604020202020204" pitchFamily="34" charset="0"/>
                </a:endParaRPr>
              </a:p>
            </p:txBody>
          </p:sp>
          <p:sp>
            <p:nvSpPr>
              <p:cNvPr id="12312" name="Rounded Rectangle 33"/>
              <p:cNvSpPr>
                <a:spLocks noChangeArrowheads="1"/>
              </p:cNvSpPr>
              <p:nvPr/>
            </p:nvSpPr>
            <p:spPr bwMode="auto">
              <a:xfrm>
                <a:off x="179512" y="2059876"/>
                <a:ext cx="432779" cy="145962"/>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defTabSz="341313">
                  <a:lnSpc>
                    <a:spcPct val="93000"/>
                  </a:lnSpc>
                  <a:spcBef>
                    <a:spcPts val="438"/>
                  </a:spcBef>
                  <a:spcAft>
                    <a:spcPts val="1425"/>
                  </a:spcAft>
                  <a:buClr>
                    <a:srgbClr val="000000"/>
                  </a:buClr>
                  <a:buSzPct val="45000"/>
                  <a:buFont typeface="Wingdings" panose="05000000000000000000" pitchFamily="2" charset="2"/>
                  <a:buChar char=""/>
                  <a:defRPr sz="2200">
                    <a:solidFill>
                      <a:srgbClr val="000000"/>
                    </a:solidFill>
                    <a:latin typeface="Arial" panose="020B0604020202020204" pitchFamily="34" charset="0"/>
                    <a:ea typeface="MS Gothic" panose="020B0609070205080204" pitchFamily="49" charset="-128"/>
                  </a:defRPr>
                </a:lvl1pPr>
                <a:lvl2pPr marL="863600" indent="-323850" defTabSz="341313">
                  <a:lnSpc>
                    <a:spcPct val="93000"/>
                  </a:lnSpc>
                  <a:spcBef>
                    <a:spcPts val="400"/>
                  </a:spcBef>
                  <a:spcAft>
                    <a:spcPts val="1138"/>
                  </a:spcAft>
                  <a:buClr>
                    <a:srgbClr val="000000"/>
                  </a:buClr>
                  <a:buSzPct val="75000"/>
                  <a:buFont typeface="Symbol" panose="05050102010706020507" pitchFamily="18" charset="2"/>
                  <a:buChar char=""/>
                  <a:defRPr sz="2000">
                    <a:solidFill>
                      <a:srgbClr val="000000"/>
                    </a:solidFill>
                    <a:latin typeface="Arial" panose="020B0604020202020204" pitchFamily="34" charset="0"/>
                    <a:ea typeface="MS Gothic" panose="020B0609070205080204" pitchFamily="49" charset="-128"/>
                  </a:defRPr>
                </a:lvl2pPr>
                <a:lvl3pPr marL="1295400" indent="-287338" defTabSz="341313">
                  <a:lnSpc>
                    <a:spcPct val="93000"/>
                  </a:lnSpc>
                  <a:spcBef>
                    <a:spcPts val="363"/>
                  </a:spcBef>
                  <a:spcAft>
                    <a:spcPts val="850"/>
                  </a:spcAft>
                  <a:buClr>
                    <a:srgbClr val="000000"/>
                  </a:buClr>
                  <a:buSzPct val="45000"/>
                  <a:buFont typeface="Wingdings" panose="05000000000000000000" pitchFamily="2" charset="2"/>
                  <a:buChar char=""/>
                  <a:defRPr sz="2400">
                    <a:solidFill>
                      <a:srgbClr val="000000"/>
                    </a:solidFill>
                    <a:latin typeface="Arial" panose="020B0604020202020204" pitchFamily="34" charset="0"/>
                    <a:ea typeface="MS Gothic" panose="020B0609070205080204" pitchFamily="49" charset="-128"/>
                  </a:defRPr>
                </a:lvl3pPr>
                <a:lvl4pPr marL="1727200" indent="-215900" defTabSz="341313">
                  <a:lnSpc>
                    <a:spcPct val="93000"/>
                  </a:lnSpc>
                  <a:spcBef>
                    <a:spcPts val="438"/>
                  </a:spcBef>
                  <a:spcAft>
                    <a:spcPts val="575"/>
                  </a:spcAft>
                  <a:buClr>
                    <a:srgbClr val="000000"/>
                  </a:buClr>
                  <a:buSzPct val="75000"/>
                  <a:buFont typeface="Symbol" panose="05050102010706020507" pitchFamily="18" charset="2"/>
                  <a:buChar char=""/>
                  <a:defRPr sz="2200">
                    <a:solidFill>
                      <a:srgbClr val="000000"/>
                    </a:solidFill>
                    <a:latin typeface="Arial" panose="020B0604020202020204" pitchFamily="34" charset="0"/>
                    <a:ea typeface="MS Gothic" panose="020B0609070205080204" pitchFamily="49" charset="-128"/>
                  </a:defRPr>
                </a:lvl4pPr>
                <a:lvl5pPr marL="2159000" indent="-215900" defTabSz="341313">
                  <a:lnSpc>
                    <a:spcPct val="93000"/>
                  </a:lnSpc>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5pPr>
                <a:lvl6pPr marL="26162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6pPr>
                <a:lvl7pPr marL="30734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7pPr>
                <a:lvl8pPr marL="35306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8pPr>
                <a:lvl9pPr marL="3987800" indent="-215900" defTabSz="341313" eaLnBrk="0" fontAlgn="base" hangingPunct="0">
                  <a:lnSpc>
                    <a:spcPct val="93000"/>
                  </a:lnSpc>
                  <a:spcBef>
                    <a:spcPct val="0"/>
                  </a:spcBef>
                  <a:spcAft>
                    <a:spcPts val="288"/>
                  </a:spcAft>
                  <a:buClr>
                    <a:srgbClr val="000000"/>
                  </a:buClr>
                  <a:buSzPct val="45000"/>
                  <a:buFont typeface="Wingdings" panose="05000000000000000000" pitchFamily="2" charset="2"/>
                  <a:buChar char=""/>
                  <a:defRPr sz="2000">
                    <a:solidFill>
                      <a:srgbClr val="000000"/>
                    </a:solidFill>
                    <a:latin typeface="Arial" panose="020B0604020202020204" pitchFamily="34" charset="0"/>
                    <a:ea typeface="MS Gothic" panose="020B0609070205080204" pitchFamily="49" charset="-128"/>
                  </a:defRPr>
                </a:lvl9pPr>
              </a:lstStyle>
              <a:p>
                <a:pPr eaLnBrk="1" hangingPunct="1">
                  <a:lnSpc>
                    <a:spcPct val="92000"/>
                  </a:lnSpc>
                  <a:spcBef>
                    <a:spcPct val="0"/>
                  </a:spcBef>
                  <a:spcAft>
                    <a:spcPct val="0"/>
                  </a:spcAft>
                  <a:buFont typeface="Times New Roman" panose="02020603050405020304" pitchFamily="18" charset="0"/>
                  <a:buNone/>
                </a:pPr>
                <a:endParaRPr lang="en-US" altLang="en-US" sz="1500">
                  <a:solidFill>
                    <a:srgbClr val="99FE00"/>
                  </a:solidFill>
                  <a:cs typeface="Arial" panose="020B0604020202020204" pitchFamily="34" charset="0"/>
                </a:endParaRPr>
              </a:p>
            </p:txBody>
          </p:sp>
          <p:cxnSp>
            <p:nvCxnSpPr>
              <p:cNvPr id="12313" name="Curved Connector 34"/>
              <p:cNvCxnSpPr>
                <a:cxnSpLocks noChangeShapeType="1"/>
                <a:stCxn id="12312" idx="3"/>
                <a:endCxn id="12310" idx="1"/>
              </p:cNvCxnSpPr>
              <p:nvPr/>
            </p:nvCxnSpPr>
            <p:spPr bwMode="auto">
              <a:xfrm flipV="1">
                <a:off x="612291" y="1989814"/>
                <a:ext cx="143286" cy="143042"/>
              </a:xfrm>
              <a:prstGeom prst="curvedConnector3">
                <a:avLst>
                  <a:gd name="adj1" fmla="val 50000"/>
                </a:avLst>
              </a:prstGeom>
              <a:noFill/>
              <a:ln w="28575" algn="ctr">
                <a:solidFill>
                  <a:schemeClr val="bg1"/>
                </a:solidFill>
                <a:round/>
                <a:headEnd/>
                <a:tailEnd/>
              </a:ln>
              <a:extLst>
                <a:ext uri="{909E8E84-426E-40DD-AFC4-6F175D3DCCD1}">
                  <a14:hiddenFill xmlns:a14="http://schemas.microsoft.com/office/drawing/2010/main">
                    <a:noFill/>
                  </a14:hiddenFill>
                </a:ext>
              </a:extLst>
            </p:spPr>
          </p:cxnSp>
          <p:cxnSp>
            <p:nvCxnSpPr>
              <p:cNvPr id="12314" name="Curved Connector 35"/>
              <p:cNvCxnSpPr>
                <a:cxnSpLocks noChangeShapeType="1"/>
                <a:stCxn id="12312" idx="3"/>
                <a:endCxn id="12311" idx="1"/>
              </p:cNvCxnSpPr>
              <p:nvPr/>
            </p:nvCxnSpPr>
            <p:spPr bwMode="auto">
              <a:xfrm>
                <a:off x="612291" y="2132856"/>
                <a:ext cx="286570" cy="143044"/>
              </a:xfrm>
              <a:prstGeom prst="curvedConnector3">
                <a:avLst>
                  <a:gd name="adj1" fmla="val 50000"/>
                </a:avLst>
              </a:prstGeom>
              <a:noFill/>
              <a:ln w="28575" algn="ctr">
                <a:solidFill>
                  <a:schemeClr val="bg1"/>
                </a:solidFill>
                <a:round/>
                <a:headEnd/>
                <a:tailEnd/>
              </a:ln>
              <a:extLst>
                <a:ext uri="{909E8E84-426E-40DD-AFC4-6F175D3DCCD1}">
                  <a14:hiddenFill xmlns:a14="http://schemas.microsoft.com/office/drawing/2010/main">
                    <a:noFill/>
                  </a14:hiddenFill>
                </a:ext>
              </a:extLst>
            </p:spPr>
          </p:cxnSp>
        </p:grpSp>
        <p:sp>
          <p:nvSpPr>
            <p:cNvPr id="22" name="Freeform 71"/>
            <p:cNvSpPr>
              <a:spLocks/>
            </p:cNvSpPr>
            <p:nvPr/>
          </p:nvSpPr>
          <p:spPr bwMode="auto">
            <a:xfrm>
              <a:off x="7607103" y="3823053"/>
              <a:ext cx="317545" cy="289813"/>
            </a:xfrm>
            <a:custGeom>
              <a:avLst/>
              <a:gdLst/>
              <a:ahLst/>
              <a:cxnLst>
                <a:cxn ang="0">
                  <a:pos x="1046" y="858"/>
                </a:cxn>
                <a:cxn ang="0">
                  <a:pos x="1019" y="879"/>
                </a:cxn>
                <a:cxn ang="0">
                  <a:pos x="762" y="729"/>
                </a:cxn>
                <a:cxn ang="0">
                  <a:pos x="762" y="685"/>
                </a:cxn>
                <a:cxn ang="0">
                  <a:pos x="1028" y="533"/>
                </a:cxn>
                <a:cxn ang="0">
                  <a:pos x="1185" y="548"/>
                </a:cxn>
                <a:cxn ang="0">
                  <a:pos x="1235" y="363"/>
                </a:cxn>
                <a:cxn ang="0">
                  <a:pos x="1050" y="312"/>
                </a:cxn>
                <a:cxn ang="0">
                  <a:pos x="984" y="454"/>
                </a:cxn>
                <a:cxn ang="0">
                  <a:pos x="717" y="606"/>
                </a:cxn>
                <a:cxn ang="0">
                  <a:pos x="684" y="585"/>
                </a:cxn>
                <a:cxn ang="0">
                  <a:pos x="685" y="286"/>
                </a:cxn>
                <a:cxn ang="0">
                  <a:pos x="715" y="274"/>
                </a:cxn>
                <a:cxn ang="0">
                  <a:pos x="766" y="88"/>
                </a:cxn>
                <a:cxn ang="0">
                  <a:pos x="580" y="38"/>
                </a:cxn>
                <a:cxn ang="0">
                  <a:pos x="529" y="223"/>
                </a:cxn>
                <a:cxn ang="0">
                  <a:pos x="595" y="281"/>
                </a:cxn>
                <a:cxn ang="0">
                  <a:pos x="593" y="578"/>
                </a:cxn>
                <a:cxn ang="0">
                  <a:pos x="560" y="591"/>
                </a:cxn>
                <a:cxn ang="0">
                  <a:pos x="546" y="600"/>
                </a:cxn>
                <a:cxn ang="0">
                  <a:pos x="300" y="456"/>
                </a:cxn>
                <a:cxn ang="0">
                  <a:pos x="284" y="367"/>
                </a:cxn>
                <a:cxn ang="0">
                  <a:pos x="98" y="317"/>
                </a:cxn>
                <a:cxn ang="0">
                  <a:pos x="48" y="502"/>
                </a:cxn>
                <a:cxn ang="0">
                  <a:pos x="233" y="553"/>
                </a:cxn>
                <a:cxn ang="0">
                  <a:pos x="257" y="536"/>
                </a:cxn>
                <a:cxn ang="0">
                  <a:pos x="496" y="676"/>
                </a:cxn>
                <a:cxn ang="0">
                  <a:pos x="494" y="734"/>
                </a:cxn>
                <a:cxn ang="0">
                  <a:pos x="244" y="877"/>
                </a:cxn>
                <a:cxn ang="0">
                  <a:pos x="88" y="861"/>
                </a:cxn>
                <a:cxn ang="0">
                  <a:pos x="37" y="1047"/>
                </a:cxn>
                <a:cxn ang="0">
                  <a:pos x="223" y="1098"/>
                </a:cxn>
                <a:cxn ang="0">
                  <a:pos x="289" y="955"/>
                </a:cxn>
                <a:cxn ang="0">
                  <a:pos x="539" y="812"/>
                </a:cxn>
                <a:cxn ang="0">
                  <a:pos x="590" y="840"/>
                </a:cxn>
                <a:cxn ang="0">
                  <a:pos x="588" y="1123"/>
                </a:cxn>
                <a:cxn ang="0">
                  <a:pos x="561" y="1135"/>
                </a:cxn>
                <a:cxn ang="0">
                  <a:pos x="511" y="1321"/>
                </a:cxn>
                <a:cxn ang="0">
                  <a:pos x="696" y="1371"/>
                </a:cxn>
                <a:cxn ang="0">
                  <a:pos x="747" y="1186"/>
                </a:cxn>
                <a:cxn ang="0">
                  <a:pos x="679" y="1127"/>
                </a:cxn>
                <a:cxn ang="0">
                  <a:pos x="680" y="835"/>
                </a:cxn>
                <a:cxn ang="0">
                  <a:pos x="695" y="827"/>
                </a:cxn>
                <a:cxn ang="0">
                  <a:pos x="720" y="809"/>
                </a:cxn>
                <a:cxn ang="0">
                  <a:pos x="979" y="960"/>
                </a:cxn>
                <a:cxn ang="0">
                  <a:pos x="996" y="1044"/>
                </a:cxn>
                <a:cxn ang="0">
                  <a:pos x="1181" y="1094"/>
                </a:cxn>
                <a:cxn ang="0">
                  <a:pos x="1232" y="909"/>
                </a:cxn>
                <a:cxn ang="0">
                  <a:pos x="1046" y="858"/>
                </a:cxn>
              </a:cxnLst>
              <a:rect l="0" t="0" r="r" b="b"/>
              <a:pathLst>
                <a:path w="1273" h="1409">
                  <a:moveTo>
                    <a:pt x="1046" y="858"/>
                  </a:moveTo>
                  <a:cubicBezTo>
                    <a:pt x="1036" y="864"/>
                    <a:pt x="1027" y="871"/>
                    <a:pt x="1019" y="879"/>
                  </a:cubicBezTo>
                  <a:cubicBezTo>
                    <a:pt x="762" y="729"/>
                    <a:pt x="762" y="729"/>
                    <a:pt x="762" y="729"/>
                  </a:cubicBezTo>
                  <a:cubicBezTo>
                    <a:pt x="765" y="715"/>
                    <a:pt x="764" y="700"/>
                    <a:pt x="762" y="685"/>
                  </a:cubicBezTo>
                  <a:cubicBezTo>
                    <a:pt x="1028" y="533"/>
                    <a:pt x="1028" y="533"/>
                    <a:pt x="1028" y="533"/>
                  </a:cubicBezTo>
                  <a:cubicBezTo>
                    <a:pt x="1071" y="570"/>
                    <a:pt x="1133" y="578"/>
                    <a:pt x="1185" y="548"/>
                  </a:cubicBezTo>
                  <a:cubicBezTo>
                    <a:pt x="1250" y="511"/>
                    <a:pt x="1273" y="428"/>
                    <a:pt x="1235" y="363"/>
                  </a:cubicBezTo>
                  <a:cubicBezTo>
                    <a:pt x="1198" y="298"/>
                    <a:pt x="1115" y="275"/>
                    <a:pt x="1050" y="312"/>
                  </a:cubicBezTo>
                  <a:cubicBezTo>
                    <a:pt x="999" y="341"/>
                    <a:pt x="974" y="399"/>
                    <a:pt x="984" y="454"/>
                  </a:cubicBezTo>
                  <a:cubicBezTo>
                    <a:pt x="717" y="606"/>
                    <a:pt x="717" y="606"/>
                    <a:pt x="717" y="606"/>
                  </a:cubicBezTo>
                  <a:cubicBezTo>
                    <a:pt x="707" y="598"/>
                    <a:pt x="696" y="591"/>
                    <a:pt x="684" y="585"/>
                  </a:cubicBezTo>
                  <a:cubicBezTo>
                    <a:pt x="685" y="286"/>
                    <a:pt x="685" y="286"/>
                    <a:pt x="685" y="286"/>
                  </a:cubicBezTo>
                  <a:cubicBezTo>
                    <a:pt x="695" y="283"/>
                    <a:pt x="705" y="279"/>
                    <a:pt x="715" y="274"/>
                  </a:cubicBezTo>
                  <a:cubicBezTo>
                    <a:pt x="780" y="237"/>
                    <a:pt x="803" y="154"/>
                    <a:pt x="766" y="88"/>
                  </a:cubicBezTo>
                  <a:cubicBezTo>
                    <a:pt x="728" y="23"/>
                    <a:pt x="645" y="0"/>
                    <a:pt x="580" y="38"/>
                  </a:cubicBezTo>
                  <a:cubicBezTo>
                    <a:pt x="515" y="75"/>
                    <a:pt x="492" y="158"/>
                    <a:pt x="529" y="223"/>
                  </a:cubicBezTo>
                  <a:cubicBezTo>
                    <a:pt x="545" y="250"/>
                    <a:pt x="568" y="270"/>
                    <a:pt x="595" y="281"/>
                  </a:cubicBezTo>
                  <a:cubicBezTo>
                    <a:pt x="593" y="578"/>
                    <a:pt x="593" y="578"/>
                    <a:pt x="593" y="578"/>
                  </a:cubicBezTo>
                  <a:cubicBezTo>
                    <a:pt x="582" y="581"/>
                    <a:pt x="571" y="585"/>
                    <a:pt x="560" y="591"/>
                  </a:cubicBezTo>
                  <a:cubicBezTo>
                    <a:pt x="556" y="594"/>
                    <a:pt x="551" y="597"/>
                    <a:pt x="546" y="600"/>
                  </a:cubicBezTo>
                  <a:cubicBezTo>
                    <a:pt x="300" y="456"/>
                    <a:pt x="300" y="456"/>
                    <a:pt x="300" y="456"/>
                  </a:cubicBezTo>
                  <a:cubicBezTo>
                    <a:pt x="305" y="427"/>
                    <a:pt x="300" y="395"/>
                    <a:pt x="284" y="367"/>
                  </a:cubicBezTo>
                  <a:cubicBezTo>
                    <a:pt x="246" y="302"/>
                    <a:pt x="163" y="280"/>
                    <a:pt x="98" y="317"/>
                  </a:cubicBezTo>
                  <a:cubicBezTo>
                    <a:pt x="33" y="354"/>
                    <a:pt x="10" y="437"/>
                    <a:pt x="48" y="502"/>
                  </a:cubicBezTo>
                  <a:cubicBezTo>
                    <a:pt x="85" y="568"/>
                    <a:pt x="168" y="590"/>
                    <a:pt x="233" y="553"/>
                  </a:cubicBezTo>
                  <a:cubicBezTo>
                    <a:pt x="242" y="548"/>
                    <a:pt x="250" y="542"/>
                    <a:pt x="257" y="536"/>
                  </a:cubicBezTo>
                  <a:cubicBezTo>
                    <a:pt x="496" y="676"/>
                    <a:pt x="496" y="676"/>
                    <a:pt x="496" y="676"/>
                  </a:cubicBezTo>
                  <a:cubicBezTo>
                    <a:pt x="491" y="694"/>
                    <a:pt x="491" y="714"/>
                    <a:pt x="494" y="734"/>
                  </a:cubicBezTo>
                  <a:cubicBezTo>
                    <a:pt x="244" y="877"/>
                    <a:pt x="244" y="877"/>
                    <a:pt x="244" y="877"/>
                  </a:cubicBezTo>
                  <a:cubicBezTo>
                    <a:pt x="202" y="840"/>
                    <a:pt x="139" y="832"/>
                    <a:pt x="88" y="861"/>
                  </a:cubicBezTo>
                  <a:cubicBezTo>
                    <a:pt x="23" y="899"/>
                    <a:pt x="0" y="982"/>
                    <a:pt x="37" y="1047"/>
                  </a:cubicBezTo>
                  <a:cubicBezTo>
                    <a:pt x="75" y="1112"/>
                    <a:pt x="158" y="1135"/>
                    <a:pt x="223" y="1098"/>
                  </a:cubicBezTo>
                  <a:cubicBezTo>
                    <a:pt x="274" y="1068"/>
                    <a:pt x="299" y="1010"/>
                    <a:pt x="289" y="955"/>
                  </a:cubicBezTo>
                  <a:cubicBezTo>
                    <a:pt x="539" y="812"/>
                    <a:pt x="539" y="812"/>
                    <a:pt x="539" y="812"/>
                  </a:cubicBezTo>
                  <a:cubicBezTo>
                    <a:pt x="554" y="825"/>
                    <a:pt x="571" y="834"/>
                    <a:pt x="590" y="840"/>
                  </a:cubicBezTo>
                  <a:cubicBezTo>
                    <a:pt x="588" y="1123"/>
                    <a:pt x="588" y="1123"/>
                    <a:pt x="588" y="1123"/>
                  </a:cubicBezTo>
                  <a:cubicBezTo>
                    <a:pt x="579" y="1126"/>
                    <a:pt x="570" y="1130"/>
                    <a:pt x="561" y="1135"/>
                  </a:cubicBezTo>
                  <a:cubicBezTo>
                    <a:pt x="496" y="1172"/>
                    <a:pt x="474" y="1255"/>
                    <a:pt x="511" y="1321"/>
                  </a:cubicBezTo>
                  <a:cubicBezTo>
                    <a:pt x="548" y="1386"/>
                    <a:pt x="631" y="1409"/>
                    <a:pt x="696" y="1371"/>
                  </a:cubicBezTo>
                  <a:cubicBezTo>
                    <a:pt x="762" y="1334"/>
                    <a:pt x="784" y="1251"/>
                    <a:pt x="747" y="1186"/>
                  </a:cubicBezTo>
                  <a:cubicBezTo>
                    <a:pt x="731" y="1158"/>
                    <a:pt x="707" y="1138"/>
                    <a:pt x="679" y="1127"/>
                  </a:cubicBezTo>
                  <a:cubicBezTo>
                    <a:pt x="680" y="835"/>
                    <a:pt x="680" y="835"/>
                    <a:pt x="680" y="835"/>
                  </a:cubicBezTo>
                  <a:cubicBezTo>
                    <a:pt x="685" y="833"/>
                    <a:pt x="690" y="830"/>
                    <a:pt x="695" y="827"/>
                  </a:cubicBezTo>
                  <a:cubicBezTo>
                    <a:pt x="704" y="822"/>
                    <a:pt x="713" y="816"/>
                    <a:pt x="720" y="809"/>
                  </a:cubicBezTo>
                  <a:cubicBezTo>
                    <a:pt x="979" y="960"/>
                    <a:pt x="979" y="960"/>
                    <a:pt x="979" y="960"/>
                  </a:cubicBezTo>
                  <a:cubicBezTo>
                    <a:pt x="975" y="988"/>
                    <a:pt x="981" y="1017"/>
                    <a:pt x="996" y="1044"/>
                  </a:cubicBezTo>
                  <a:cubicBezTo>
                    <a:pt x="1033" y="1109"/>
                    <a:pt x="1116" y="1132"/>
                    <a:pt x="1181" y="1094"/>
                  </a:cubicBezTo>
                  <a:cubicBezTo>
                    <a:pt x="1246" y="1057"/>
                    <a:pt x="1269" y="974"/>
                    <a:pt x="1232" y="909"/>
                  </a:cubicBezTo>
                  <a:cubicBezTo>
                    <a:pt x="1195" y="844"/>
                    <a:pt x="1112" y="821"/>
                    <a:pt x="1046" y="858"/>
                  </a:cubicBezTo>
                  <a:close/>
                </a:path>
              </a:pathLst>
            </a:custGeom>
            <a:solidFill>
              <a:schemeClr val="bg1"/>
            </a:solidFill>
            <a:ln w="38100" cap="flat" cmpd="sng">
              <a:noFill/>
              <a:prstDash val="solid"/>
              <a:miter lim="800000"/>
              <a:headEnd/>
              <a:tailEnd/>
            </a:ln>
          </p:spPr>
          <p:txBody>
            <a:bodyPr lIns="39694" tIns="19847" rIns="39694" bIns="19847"/>
            <a:lstStyle/>
            <a:p>
              <a:pPr defTabSz="685549">
                <a:lnSpc>
                  <a:spcPct val="93000"/>
                </a:lnSpc>
                <a:buClr>
                  <a:srgbClr val="000000"/>
                </a:buClr>
                <a:buSzPct val="100000"/>
                <a:defRPr/>
              </a:pPr>
              <a:endParaRPr lang="en-US" sz="3000" kern="0" dirty="0">
                <a:latin typeface="Gill Sans" pitchFamily="-84" charset="0"/>
                <a:sym typeface="Gill Sans" pitchFamily="-84" charset="0"/>
              </a:endParaRPr>
            </a:p>
          </p:txBody>
        </p:sp>
        <p:sp>
          <p:nvSpPr>
            <p:cNvPr id="23" name="AutoShape 50"/>
            <p:cNvSpPr>
              <a:spLocks noChangeArrowheads="1"/>
            </p:cNvSpPr>
            <p:nvPr/>
          </p:nvSpPr>
          <p:spPr bwMode="auto">
            <a:xfrm>
              <a:off x="8106707" y="3505740"/>
              <a:ext cx="287908" cy="230581"/>
            </a:xfrm>
            <a:prstGeom prst="can">
              <a:avLst>
                <a:gd name="adj" fmla="val 33796"/>
              </a:avLst>
            </a:prstGeom>
            <a:noFill/>
            <a:ln w="28575">
              <a:solidFill>
                <a:schemeClr val="bg1"/>
              </a:solidFill>
              <a:round/>
              <a:headEnd/>
              <a:tailEnd/>
            </a:ln>
            <a:effectLst/>
          </p:spPr>
          <p:txBody>
            <a:bodyPr wrap="none" anchor="ctr"/>
            <a:lstStyle/>
            <a:p>
              <a:pPr defTabSz="685549">
                <a:lnSpc>
                  <a:spcPct val="93000"/>
                </a:lnSpc>
                <a:buClr>
                  <a:srgbClr val="000000"/>
                </a:buClr>
                <a:buSzPct val="100000"/>
                <a:defRPr/>
              </a:pPr>
              <a:endParaRPr lang="en-US" sz="2100" kern="0" dirty="0">
                <a:latin typeface="Gill Sans" pitchFamily="-84" charset="0"/>
                <a:sym typeface="Gill Sans" pitchFamily="-84" charset="0"/>
              </a:endParaRPr>
            </a:p>
          </p:txBody>
        </p:sp>
        <p:grpSp>
          <p:nvGrpSpPr>
            <p:cNvPr id="6" name="Group 51"/>
            <p:cNvGrpSpPr>
              <a:grpSpLocks/>
            </p:cNvGrpSpPr>
            <p:nvPr/>
          </p:nvGrpSpPr>
          <p:grpSpPr bwMode="auto">
            <a:xfrm flipV="1">
              <a:off x="8131678" y="3625910"/>
              <a:ext cx="243266" cy="58459"/>
              <a:chOff x="174" y="1876"/>
              <a:chExt cx="655" cy="173"/>
            </a:xfrm>
            <a:solidFill>
              <a:schemeClr val="bg1"/>
            </a:solidFill>
          </p:grpSpPr>
          <p:sp>
            <p:nvSpPr>
              <p:cNvPr id="26" name="Oval 52"/>
              <p:cNvSpPr>
                <a:spLocks noChangeArrowheads="1"/>
              </p:cNvSpPr>
              <p:nvPr/>
            </p:nvSpPr>
            <p:spPr bwMode="auto">
              <a:xfrm>
                <a:off x="456" y="1881"/>
                <a:ext cx="160" cy="160"/>
              </a:xfrm>
              <a:prstGeom prst="ellipse">
                <a:avLst/>
              </a:prstGeom>
              <a:grpFill/>
              <a:ln w="9525" algn="ctr">
                <a:solidFill>
                  <a:schemeClr val="bg1"/>
                </a:solidFill>
                <a:round/>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sp>
            <p:nvSpPr>
              <p:cNvPr id="27" name="AutoShape 53"/>
              <p:cNvSpPr>
                <a:spLocks noChangeArrowheads="1"/>
              </p:cNvSpPr>
              <p:nvPr/>
            </p:nvSpPr>
            <p:spPr bwMode="auto">
              <a:xfrm rot="5400000">
                <a:off x="668" y="1888"/>
                <a:ext cx="173" cy="149"/>
              </a:xfrm>
              <a:prstGeom prst="triangle">
                <a:avLst>
                  <a:gd name="adj" fmla="val 50000"/>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grpSp>
            <p:nvGrpSpPr>
              <p:cNvPr id="7" name="Group 54"/>
              <p:cNvGrpSpPr>
                <a:grpSpLocks/>
              </p:cNvGrpSpPr>
              <p:nvPr/>
            </p:nvGrpSpPr>
            <p:grpSpPr bwMode="auto">
              <a:xfrm flipH="1">
                <a:off x="174" y="1893"/>
                <a:ext cx="227" cy="135"/>
                <a:chOff x="510" y="2151"/>
                <a:chExt cx="227" cy="135"/>
              </a:xfrm>
              <a:grpFill/>
            </p:grpSpPr>
            <p:sp>
              <p:nvSpPr>
                <p:cNvPr id="29" name="AutoShape 55"/>
                <p:cNvSpPr>
                  <a:spLocks noChangeArrowheads="1"/>
                </p:cNvSpPr>
                <p:nvPr/>
              </p:nvSpPr>
              <p:spPr bwMode="auto">
                <a:xfrm rot="5400000">
                  <a:off x="502" y="2165"/>
                  <a:ext cx="128" cy="111"/>
                </a:xfrm>
                <a:prstGeom prst="triangle">
                  <a:avLst>
                    <a:gd name="adj" fmla="val 50000"/>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sp>
              <p:nvSpPr>
                <p:cNvPr id="30" name="AutoShape 56"/>
                <p:cNvSpPr>
                  <a:spLocks noChangeArrowheads="1"/>
                </p:cNvSpPr>
                <p:nvPr/>
              </p:nvSpPr>
              <p:spPr bwMode="auto">
                <a:xfrm rot="5400000">
                  <a:off x="598" y="2164"/>
                  <a:ext cx="128" cy="111"/>
                </a:xfrm>
                <a:prstGeom prst="triangle">
                  <a:avLst>
                    <a:gd name="adj" fmla="val 50000"/>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sp>
              <p:nvSpPr>
                <p:cNvPr id="31" name="Rectangle 57"/>
                <p:cNvSpPr>
                  <a:spLocks noChangeArrowheads="1"/>
                </p:cNvSpPr>
                <p:nvPr/>
              </p:nvSpPr>
              <p:spPr bwMode="auto">
                <a:xfrm>
                  <a:off x="710" y="2151"/>
                  <a:ext cx="27" cy="135"/>
                </a:xfrm>
                <a:prstGeom prst="rect">
                  <a:avLst/>
                </a:prstGeom>
                <a:grpFill/>
                <a:ln w="9525" algn="ctr">
                  <a:solidFill>
                    <a:schemeClr val="bg1"/>
                  </a:solidFill>
                  <a:miter lim="800000"/>
                  <a:headEnd/>
                  <a:tailEnd/>
                </a:ln>
                <a:effectLst/>
              </p:spPr>
              <p:txBody>
                <a:bodyPr wrap="none" anchor="ctr"/>
                <a:lstStyle/>
                <a:p>
                  <a:pPr defTabSz="685549">
                    <a:lnSpc>
                      <a:spcPct val="93000"/>
                    </a:lnSpc>
                    <a:buClr>
                      <a:srgbClr val="000000"/>
                    </a:buClr>
                    <a:buSzPct val="100000"/>
                    <a:defRPr/>
                  </a:pPr>
                  <a:endParaRPr lang="en-US" sz="2100" kern="0" dirty="0">
                    <a:solidFill>
                      <a:schemeClr val="bg1"/>
                    </a:solidFill>
                    <a:latin typeface="Gill Sans" pitchFamily="-84" charset="0"/>
                    <a:sym typeface="Gill Sans" pitchFamily="-84" charset="0"/>
                  </a:endParaRPr>
                </a:p>
              </p:txBody>
            </p:sp>
          </p:grpSp>
        </p:grpSp>
        <p:pic>
          <p:nvPicPr>
            <p:cNvPr id="12309" name="Picture 70" descr="SETTINGS"/>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b="15614"/>
            <a:stretch>
              <a:fillRect/>
            </a:stretch>
          </p:blipFill>
          <p:spPr bwMode="auto">
            <a:xfrm>
              <a:off x="7552300" y="3127347"/>
              <a:ext cx="448700" cy="37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Elbow Connector 12"/>
          <p:cNvCxnSpPr/>
          <p:nvPr/>
        </p:nvCxnSpPr>
        <p:spPr>
          <a:xfrm rot="16200000" flipV="1">
            <a:off x="3154472" y="3247892"/>
            <a:ext cx="876809" cy="2"/>
          </a:xfrm>
          <a:prstGeom prst="bentConnector3">
            <a:avLst>
              <a:gd name="adj1" fmla="val 5602"/>
            </a:avLst>
          </a:prstGeom>
          <a:ln w="38100">
            <a:solidFill>
              <a:schemeClr val="bg1"/>
            </a:solidFill>
            <a:tailEnd type="oval"/>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43088" y="3591719"/>
            <a:ext cx="3829050" cy="893834"/>
          </a:xfrm>
          <a:prstGeom prst="rect">
            <a:avLst/>
          </a:prstGeom>
          <a:solidFill>
            <a:schemeClr val="accent3">
              <a:lumMod val="95000"/>
            </a:schemeClr>
          </a:solidFill>
        </p:spPr>
        <p:txBody>
          <a:bodyPr>
            <a:spAutoFit/>
          </a:bodyPr>
          <a:lstStyle/>
          <a:p>
            <a:pPr marL="214313" indent="-214313">
              <a:lnSpc>
                <a:spcPct val="93000"/>
              </a:lnSpc>
              <a:buClr>
                <a:schemeClr val="accent6">
                  <a:lumMod val="50000"/>
                </a:schemeClr>
              </a:buClr>
              <a:buSzPct val="100000"/>
              <a:buFont typeface="Wingdings" panose="05000000000000000000" pitchFamily="2" charset="2"/>
              <a:buChar char="ü"/>
              <a:defRPr/>
            </a:pPr>
            <a:r>
              <a:rPr lang="en-GB" sz="1400" dirty="0"/>
              <a:t>Access control with Application Registration &amp; Keys</a:t>
            </a:r>
          </a:p>
          <a:p>
            <a:pPr marL="214313" indent="-214313">
              <a:lnSpc>
                <a:spcPct val="93000"/>
              </a:lnSpc>
              <a:buClr>
                <a:schemeClr val="accent6">
                  <a:lumMod val="50000"/>
                </a:schemeClr>
              </a:buClr>
              <a:buSzPct val="100000"/>
              <a:buFont typeface="Wingdings" panose="05000000000000000000" pitchFamily="2" charset="2"/>
              <a:buChar char="ü"/>
              <a:defRPr/>
            </a:pPr>
            <a:r>
              <a:rPr lang="en-GB" sz="1400" dirty="0"/>
              <a:t>Compose with other </a:t>
            </a:r>
            <a:r>
              <a:rPr lang="en-GB" sz="1400" dirty="0" err="1"/>
              <a:t>IoT</a:t>
            </a:r>
            <a:r>
              <a:rPr lang="en-GB" sz="1400" dirty="0"/>
              <a:t> Services in </a:t>
            </a:r>
            <a:r>
              <a:rPr lang="en-GB" sz="1400" dirty="0" err="1"/>
              <a:t>Bluemix</a:t>
            </a:r>
            <a:r>
              <a:rPr lang="en-GB" sz="1400" dirty="0"/>
              <a:t> using “App tips”</a:t>
            </a:r>
            <a:endParaRPr lang="en-AU" sz="1400" dirty="0"/>
          </a:p>
        </p:txBody>
      </p:sp>
      <p:sp>
        <p:nvSpPr>
          <p:cNvPr id="37" name="Freeform 71"/>
          <p:cNvSpPr>
            <a:spLocks/>
          </p:cNvSpPr>
          <p:nvPr/>
        </p:nvSpPr>
        <p:spPr bwMode="auto">
          <a:xfrm>
            <a:off x="7751765" y="557090"/>
            <a:ext cx="261937" cy="240771"/>
          </a:xfrm>
          <a:custGeom>
            <a:avLst/>
            <a:gdLst/>
            <a:ahLst/>
            <a:cxnLst>
              <a:cxn ang="0">
                <a:pos x="1046" y="858"/>
              </a:cxn>
              <a:cxn ang="0">
                <a:pos x="1019" y="879"/>
              </a:cxn>
              <a:cxn ang="0">
                <a:pos x="762" y="729"/>
              </a:cxn>
              <a:cxn ang="0">
                <a:pos x="762" y="685"/>
              </a:cxn>
              <a:cxn ang="0">
                <a:pos x="1028" y="533"/>
              </a:cxn>
              <a:cxn ang="0">
                <a:pos x="1185" y="548"/>
              </a:cxn>
              <a:cxn ang="0">
                <a:pos x="1235" y="363"/>
              </a:cxn>
              <a:cxn ang="0">
                <a:pos x="1050" y="312"/>
              </a:cxn>
              <a:cxn ang="0">
                <a:pos x="984" y="454"/>
              </a:cxn>
              <a:cxn ang="0">
                <a:pos x="717" y="606"/>
              </a:cxn>
              <a:cxn ang="0">
                <a:pos x="684" y="585"/>
              </a:cxn>
              <a:cxn ang="0">
                <a:pos x="685" y="286"/>
              </a:cxn>
              <a:cxn ang="0">
                <a:pos x="715" y="274"/>
              </a:cxn>
              <a:cxn ang="0">
                <a:pos x="766" y="88"/>
              </a:cxn>
              <a:cxn ang="0">
                <a:pos x="580" y="38"/>
              </a:cxn>
              <a:cxn ang="0">
                <a:pos x="529" y="223"/>
              </a:cxn>
              <a:cxn ang="0">
                <a:pos x="595" y="281"/>
              </a:cxn>
              <a:cxn ang="0">
                <a:pos x="593" y="578"/>
              </a:cxn>
              <a:cxn ang="0">
                <a:pos x="560" y="591"/>
              </a:cxn>
              <a:cxn ang="0">
                <a:pos x="546" y="600"/>
              </a:cxn>
              <a:cxn ang="0">
                <a:pos x="300" y="456"/>
              </a:cxn>
              <a:cxn ang="0">
                <a:pos x="284" y="367"/>
              </a:cxn>
              <a:cxn ang="0">
                <a:pos x="98" y="317"/>
              </a:cxn>
              <a:cxn ang="0">
                <a:pos x="48" y="502"/>
              </a:cxn>
              <a:cxn ang="0">
                <a:pos x="233" y="553"/>
              </a:cxn>
              <a:cxn ang="0">
                <a:pos x="257" y="536"/>
              </a:cxn>
              <a:cxn ang="0">
                <a:pos x="496" y="676"/>
              </a:cxn>
              <a:cxn ang="0">
                <a:pos x="494" y="734"/>
              </a:cxn>
              <a:cxn ang="0">
                <a:pos x="244" y="877"/>
              </a:cxn>
              <a:cxn ang="0">
                <a:pos x="88" y="861"/>
              </a:cxn>
              <a:cxn ang="0">
                <a:pos x="37" y="1047"/>
              </a:cxn>
              <a:cxn ang="0">
                <a:pos x="223" y="1098"/>
              </a:cxn>
              <a:cxn ang="0">
                <a:pos x="289" y="955"/>
              </a:cxn>
              <a:cxn ang="0">
                <a:pos x="539" y="812"/>
              </a:cxn>
              <a:cxn ang="0">
                <a:pos x="590" y="840"/>
              </a:cxn>
              <a:cxn ang="0">
                <a:pos x="588" y="1123"/>
              </a:cxn>
              <a:cxn ang="0">
                <a:pos x="561" y="1135"/>
              </a:cxn>
              <a:cxn ang="0">
                <a:pos x="511" y="1321"/>
              </a:cxn>
              <a:cxn ang="0">
                <a:pos x="696" y="1371"/>
              </a:cxn>
              <a:cxn ang="0">
                <a:pos x="747" y="1186"/>
              </a:cxn>
              <a:cxn ang="0">
                <a:pos x="679" y="1127"/>
              </a:cxn>
              <a:cxn ang="0">
                <a:pos x="680" y="835"/>
              </a:cxn>
              <a:cxn ang="0">
                <a:pos x="695" y="827"/>
              </a:cxn>
              <a:cxn ang="0">
                <a:pos x="720" y="809"/>
              </a:cxn>
              <a:cxn ang="0">
                <a:pos x="979" y="960"/>
              </a:cxn>
              <a:cxn ang="0">
                <a:pos x="996" y="1044"/>
              </a:cxn>
              <a:cxn ang="0">
                <a:pos x="1181" y="1094"/>
              </a:cxn>
              <a:cxn ang="0">
                <a:pos x="1232" y="909"/>
              </a:cxn>
              <a:cxn ang="0">
                <a:pos x="1046" y="858"/>
              </a:cxn>
            </a:cxnLst>
            <a:rect l="0" t="0" r="r" b="b"/>
            <a:pathLst>
              <a:path w="1273" h="1409">
                <a:moveTo>
                  <a:pt x="1046" y="858"/>
                </a:moveTo>
                <a:cubicBezTo>
                  <a:pt x="1036" y="864"/>
                  <a:pt x="1027" y="871"/>
                  <a:pt x="1019" y="879"/>
                </a:cubicBezTo>
                <a:cubicBezTo>
                  <a:pt x="762" y="729"/>
                  <a:pt x="762" y="729"/>
                  <a:pt x="762" y="729"/>
                </a:cubicBezTo>
                <a:cubicBezTo>
                  <a:pt x="765" y="715"/>
                  <a:pt x="764" y="700"/>
                  <a:pt x="762" y="685"/>
                </a:cubicBezTo>
                <a:cubicBezTo>
                  <a:pt x="1028" y="533"/>
                  <a:pt x="1028" y="533"/>
                  <a:pt x="1028" y="533"/>
                </a:cubicBezTo>
                <a:cubicBezTo>
                  <a:pt x="1071" y="570"/>
                  <a:pt x="1133" y="578"/>
                  <a:pt x="1185" y="548"/>
                </a:cubicBezTo>
                <a:cubicBezTo>
                  <a:pt x="1250" y="511"/>
                  <a:pt x="1273" y="428"/>
                  <a:pt x="1235" y="363"/>
                </a:cubicBezTo>
                <a:cubicBezTo>
                  <a:pt x="1198" y="298"/>
                  <a:pt x="1115" y="275"/>
                  <a:pt x="1050" y="312"/>
                </a:cubicBezTo>
                <a:cubicBezTo>
                  <a:pt x="999" y="341"/>
                  <a:pt x="974" y="399"/>
                  <a:pt x="984" y="454"/>
                </a:cubicBezTo>
                <a:cubicBezTo>
                  <a:pt x="717" y="606"/>
                  <a:pt x="717" y="606"/>
                  <a:pt x="717" y="606"/>
                </a:cubicBezTo>
                <a:cubicBezTo>
                  <a:pt x="707" y="598"/>
                  <a:pt x="696" y="591"/>
                  <a:pt x="684" y="585"/>
                </a:cubicBezTo>
                <a:cubicBezTo>
                  <a:pt x="685" y="286"/>
                  <a:pt x="685" y="286"/>
                  <a:pt x="685" y="286"/>
                </a:cubicBezTo>
                <a:cubicBezTo>
                  <a:pt x="695" y="283"/>
                  <a:pt x="705" y="279"/>
                  <a:pt x="715" y="274"/>
                </a:cubicBezTo>
                <a:cubicBezTo>
                  <a:pt x="780" y="237"/>
                  <a:pt x="803" y="154"/>
                  <a:pt x="766" y="88"/>
                </a:cubicBezTo>
                <a:cubicBezTo>
                  <a:pt x="728" y="23"/>
                  <a:pt x="645" y="0"/>
                  <a:pt x="580" y="38"/>
                </a:cubicBezTo>
                <a:cubicBezTo>
                  <a:pt x="515" y="75"/>
                  <a:pt x="492" y="158"/>
                  <a:pt x="529" y="223"/>
                </a:cubicBezTo>
                <a:cubicBezTo>
                  <a:pt x="545" y="250"/>
                  <a:pt x="568" y="270"/>
                  <a:pt x="595" y="281"/>
                </a:cubicBezTo>
                <a:cubicBezTo>
                  <a:pt x="593" y="578"/>
                  <a:pt x="593" y="578"/>
                  <a:pt x="593" y="578"/>
                </a:cubicBezTo>
                <a:cubicBezTo>
                  <a:pt x="582" y="581"/>
                  <a:pt x="571" y="585"/>
                  <a:pt x="560" y="591"/>
                </a:cubicBezTo>
                <a:cubicBezTo>
                  <a:pt x="556" y="594"/>
                  <a:pt x="551" y="597"/>
                  <a:pt x="546" y="600"/>
                </a:cubicBezTo>
                <a:cubicBezTo>
                  <a:pt x="300" y="456"/>
                  <a:pt x="300" y="456"/>
                  <a:pt x="300" y="456"/>
                </a:cubicBezTo>
                <a:cubicBezTo>
                  <a:pt x="305" y="427"/>
                  <a:pt x="300" y="395"/>
                  <a:pt x="284" y="367"/>
                </a:cubicBezTo>
                <a:cubicBezTo>
                  <a:pt x="246" y="302"/>
                  <a:pt x="163" y="280"/>
                  <a:pt x="98" y="317"/>
                </a:cubicBezTo>
                <a:cubicBezTo>
                  <a:pt x="33" y="354"/>
                  <a:pt x="10" y="437"/>
                  <a:pt x="48" y="502"/>
                </a:cubicBezTo>
                <a:cubicBezTo>
                  <a:pt x="85" y="568"/>
                  <a:pt x="168" y="590"/>
                  <a:pt x="233" y="553"/>
                </a:cubicBezTo>
                <a:cubicBezTo>
                  <a:pt x="242" y="548"/>
                  <a:pt x="250" y="542"/>
                  <a:pt x="257" y="536"/>
                </a:cubicBezTo>
                <a:cubicBezTo>
                  <a:pt x="496" y="676"/>
                  <a:pt x="496" y="676"/>
                  <a:pt x="496" y="676"/>
                </a:cubicBezTo>
                <a:cubicBezTo>
                  <a:pt x="491" y="694"/>
                  <a:pt x="491" y="714"/>
                  <a:pt x="494" y="734"/>
                </a:cubicBezTo>
                <a:cubicBezTo>
                  <a:pt x="244" y="877"/>
                  <a:pt x="244" y="877"/>
                  <a:pt x="244" y="877"/>
                </a:cubicBezTo>
                <a:cubicBezTo>
                  <a:pt x="202" y="840"/>
                  <a:pt x="139" y="832"/>
                  <a:pt x="88" y="861"/>
                </a:cubicBezTo>
                <a:cubicBezTo>
                  <a:pt x="23" y="899"/>
                  <a:pt x="0" y="982"/>
                  <a:pt x="37" y="1047"/>
                </a:cubicBezTo>
                <a:cubicBezTo>
                  <a:pt x="75" y="1112"/>
                  <a:pt x="158" y="1135"/>
                  <a:pt x="223" y="1098"/>
                </a:cubicBezTo>
                <a:cubicBezTo>
                  <a:pt x="274" y="1068"/>
                  <a:pt x="299" y="1010"/>
                  <a:pt x="289" y="955"/>
                </a:cubicBezTo>
                <a:cubicBezTo>
                  <a:pt x="539" y="812"/>
                  <a:pt x="539" y="812"/>
                  <a:pt x="539" y="812"/>
                </a:cubicBezTo>
                <a:cubicBezTo>
                  <a:pt x="554" y="825"/>
                  <a:pt x="571" y="834"/>
                  <a:pt x="590" y="840"/>
                </a:cubicBezTo>
                <a:cubicBezTo>
                  <a:pt x="588" y="1123"/>
                  <a:pt x="588" y="1123"/>
                  <a:pt x="588" y="1123"/>
                </a:cubicBezTo>
                <a:cubicBezTo>
                  <a:pt x="579" y="1126"/>
                  <a:pt x="570" y="1130"/>
                  <a:pt x="561" y="1135"/>
                </a:cubicBezTo>
                <a:cubicBezTo>
                  <a:pt x="496" y="1172"/>
                  <a:pt x="474" y="1255"/>
                  <a:pt x="511" y="1321"/>
                </a:cubicBezTo>
                <a:cubicBezTo>
                  <a:pt x="548" y="1386"/>
                  <a:pt x="631" y="1409"/>
                  <a:pt x="696" y="1371"/>
                </a:cubicBezTo>
                <a:cubicBezTo>
                  <a:pt x="762" y="1334"/>
                  <a:pt x="784" y="1251"/>
                  <a:pt x="747" y="1186"/>
                </a:cubicBezTo>
                <a:cubicBezTo>
                  <a:pt x="731" y="1158"/>
                  <a:pt x="707" y="1138"/>
                  <a:pt x="679" y="1127"/>
                </a:cubicBezTo>
                <a:cubicBezTo>
                  <a:pt x="680" y="835"/>
                  <a:pt x="680" y="835"/>
                  <a:pt x="680" y="835"/>
                </a:cubicBezTo>
                <a:cubicBezTo>
                  <a:pt x="685" y="833"/>
                  <a:pt x="690" y="830"/>
                  <a:pt x="695" y="827"/>
                </a:cubicBezTo>
                <a:cubicBezTo>
                  <a:pt x="704" y="822"/>
                  <a:pt x="713" y="816"/>
                  <a:pt x="720" y="809"/>
                </a:cubicBezTo>
                <a:cubicBezTo>
                  <a:pt x="979" y="960"/>
                  <a:pt x="979" y="960"/>
                  <a:pt x="979" y="960"/>
                </a:cubicBezTo>
                <a:cubicBezTo>
                  <a:pt x="975" y="988"/>
                  <a:pt x="981" y="1017"/>
                  <a:pt x="996" y="1044"/>
                </a:cubicBezTo>
                <a:cubicBezTo>
                  <a:pt x="1033" y="1109"/>
                  <a:pt x="1116" y="1132"/>
                  <a:pt x="1181" y="1094"/>
                </a:cubicBezTo>
                <a:cubicBezTo>
                  <a:pt x="1246" y="1057"/>
                  <a:pt x="1269" y="974"/>
                  <a:pt x="1232" y="909"/>
                </a:cubicBezTo>
                <a:cubicBezTo>
                  <a:pt x="1195" y="844"/>
                  <a:pt x="1112" y="821"/>
                  <a:pt x="1046" y="858"/>
                </a:cubicBezTo>
                <a:close/>
              </a:path>
            </a:pathLst>
          </a:custGeom>
          <a:solidFill>
            <a:schemeClr val="tx1"/>
          </a:solidFill>
          <a:ln w="38100" cap="flat" cmpd="sng">
            <a:noFill/>
            <a:prstDash val="solid"/>
            <a:miter lim="800000"/>
            <a:headEnd/>
            <a:tailEnd/>
          </a:ln>
        </p:spPr>
        <p:txBody>
          <a:bodyPr lIns="39694" tIns="19847" rIns="39694" bIns="19847"/>
          <a:lstStyle/>
          <a:p>
            <a:pPr defTabSz="685549">
              <a:lnSpc>
                <a:spcPct val="93000"/>
              </a:lnSpc>
              <a:buClr>
                <a:srgbClr val="000000"/>
              </a:buClr>
              <a:buSzPct val="100000"/>
              <a:defRPr/>
            </a:pPr>
            <a:endParaRPr lang="en-US" sz="3000" kern="0" dirty="0">
              <a:latin typeface="Gill Sans" pitchFamily="-84" charset="0"/>
              <a:sym typeface="Gill Sans" pitchFamily="-84" charset="0"/>
            </a:endParaRPr>
          </a:p>
        </p:txBody>
      </p:sp>
      <p:sp>
        <p:nvSpPr>
          <p:cNvPr id="12303" name="Rectangle 37"/>
          <p:cNvSpPr>
            <a:spLocks noChangeArrowheads="1"/>
          </p:cNvSpPr>
          <p:nvPr/>
        </p:nvSpPr>
        <p:spPr bwMode="auto">
          <a:xfrm>
            <a:off x="7956551" y="465808"/>
            <a:ext cx="96853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GB" altLang="en-US" b="1">
                <a:solidFill>
                  <a:srgbClr val="00B0F0"/>
                </a:solidFill>
              </a:rPr>
              <a:t>Connect</a:t>
            </a:r>
          </a:p>
        </p:txBody>
      </p:sp>
      <p:sp>
        <p:nvSpPr>
          <p:cNvPr id="3" name="Title 2"/>
          <p:cNvSpPr>
            <a:spLocks noGrp="1"/>
          </p:cNvSpPr>
          <p:nvPr>
            <p:ph type="title"/>
          </p:nvPr>
        </p:nvSpPr>
        <p:spPr>
          <a:xfrm>
            <a:off x="369094" y="313994"/>
            <a:ext cx="6172200" cy="1560706"/>
          </a:xfrm>
        </p:spPr>
        <p:txBody>
          <a:bodyPr/>
          <a:lstStyle/>
          <a:p>
            <a:r>
              <a:rPr lang="en-GB" sz="3600" dirty="0"/>
              <a:t>Connecting the Application</a:t>
            </a:r>
            <a:br>
              <a:rPr lang="en-GB" sz="3600" dirty="0"/>
            </a:br>
            <a:r>
              <a:rPr lang="en-GB" sz="3600" dirty="0"/>
              <a:t/>
            </a:r>
            <a:br>
              <a:rPr lang="en-GB" sz="3600" dirty="0"/>
            </a:br>
            <a:endParaRPr lang="en-GB" sz="3600" dirty="0"/>
          </a:p>
        </p:txBody>
      </p:sp>
    </p:spTree>
    <p:extLst>
      <p:ext uri="{BB962C8B-B14F-4D97-AF65-F5344CB8AC3E}">
        <p14:creationId xmlns:p14="http://schemas.microsoft.com/office/powerpoint/2010/main" val="2383996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365125" y="605632"/>
            <a:ext cx="65357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440" tIns="32040" rIns="64440" bIns="32040"/>
          <a:lstStyle>
            <a:lvl1pPr>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1pPr>
            <a:lvl2pPr>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2pPr>
            <a:lvl3pPr>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3pPr>
            <a:lvl4pPr>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4pPr>
            <a:lvl5pPr>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5pPr>
            <a:lvl6pPr marL="2514600" indent="-228600" defTabSz="457200" eaLnBrk="0" fontAlgn="base" hangingPunct="0">
              <a:spcBef>
                <a:spcPct val="0"/>
              </a:spcBef>
              <a:spcAft>
                <a:spcPct val="0"/>
              </a:spcAft>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6pPr>
            <a:lvl7pPr marL="2971800" indent="-228600" defTabSz="457200" eaLnBrk="0" fontAlgn="base" hangingPunct="0">
              <a:spcBef>
                <a:spcPct val="0"/>
              </a:spcBef>
              <a:spcAft>
                <a:spcPct val="0"/>
              </a:spcAft>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7pPr>
            <a:lvl8pPr marL="3429000" indent="-228600" defTabSz="457200" eaLnBrk="0" fontAlgn="base" hangingPunct="0">
              <a:spcBef>
                <a:spcPct val="0"/>
              </a:spcBef>
              <a:spcAft>
                <a:spcPct val="0"/>
              </a:spcAft>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8pPr>
            <a:lvl9pPr marL="3886200" indent="-228600" defTabSz="457200" eaLnBrk="0" fontAlgn="base" hangingPunct="0">
              <a:spcBef>
                <a:spcPct val="0"/>
              </a:spcBef>
              <a:spcAft>
                <a:spcPct val="0"/>
              </a:spcAft>
              <a:tabLst>
                <a:tab pos="0" algn="l"/>
                <a:tab pos="317500" algn="l"/>
                <a:tab pos="636588" algn="l"/>
                <a:tab pos="955675" algn="l"/>
                <a:tab pos="1274763" algn="l"/>
                <a:tab pos="1593850" algn="l"/>
                <a:tab pos="1912938" algn="l"/>
                <a:tab pos="2232025" algn="l"/>
                <a:tab pos="2551113" algn="l"/>
                <a:tab pos="2870200" algn="l"/>
                <a:tab pos="3189288" algn="l"/>
                <a:tab pos="3508375" algn="l"/>
                <a:tab pos="3827463" algn="l"/>
                <a:tab pos="4146550" algn="l"/>
                <a:tab pos="4465638" algn="l"/>
                <a:tab pos="4784725" algn="l"/>
                <a:tab pos="5103813" algn="l"/>
                <a:tab pos="5422900" algn="l"/>
                <a:tab pos="5741988" algn="l"/>
                <a:tab pos="6061075" algn="l"/>
                <a:tab pos="6380163" algn="l"/>
                <a:tab pos="6515100" algn="l"/>
              </a:tabLst>
              <a:defRPr sz="3000">
                <a:solidFill>
                  <a:srgbClr val="000000"/>
                </a:solidFill>
                <a:latin typeface="Gill Sans" charset="0"/>
                <a:ea typeface="MS PGothic" panose="020B0600070205080204" pitchFamily="34" charset="-128"/>
              </a:defRPr>
            </a:lvl9pPr>
          </a:lstStyle>
          <a:p>
            <a:pPr>
              <a:lnSpc>
                <a:spcPct val="90000"/>
              </a:lnSpc>
              <a:buSzPct val="100000"/>
            </a:pPr>
            <a:r>
              <a:rPr lang="en-US" sz="2400" dirty="0" smtClean="0">
                <a:solidFill>
                  <a:srgbClr val="33918F"/>
                </a:solidFill>
                <a:latin typeface="HelvNeue for IBM Light"/>
              </a:rPr>
              <a:t>IBM IoT – Get started today</a:t>
            </a:r>
            <a:endParaRPr lang="en-US" sz="2400" dirty="0">
              <a:solidFill>
                <a:srgbClr val="33918F"/>
              </a:solidFill>
              <a:latin typeface="HelvNeue for IBM Light"/>
            </a:endParaRPr>
          </a:p>
        </p:txBody>
      </p:sp>
      <p:sp>
        <p:nvSpPr>
          <p:cNvPr id="37892" name="Text Box 3"/>
          <p:cNvSpPr txBox="1">
            <a:spLocks noChangeArrowheads="1"/>
          </p:cNvSpPr>
          <p:nvPr/>
        </p:nvSpPr>
        <p:spPr bwMode="auto">
          <a:xfrm>
            <a:off x="8266113" y="4906169"/>
            <a:ext cx="455612"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440" tIns="32040" rIns="64440" bIns="320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9pPr>
          </a:lstStyle>
          <a:p>
            <a:pPr algn="r" eaLnBrk="1" hangingPunct="1">
              <a:buSzPct val="100000"/>
            </a:pPr>
            <a:fld id="{2FD58E3D-8CFF-4933-912C-ADF36AFDB52B}" type="slidenum">
              <a:rPr lang="en-US" sz="1000">
                <a:solidFill>
                  <a:srgbClr val="D2D3D5"/>
                </a:solidFill>
                <a:latin typeface="Lubalin for IBM Demi" charset="0"/>
              </a:rPr>
              <a:pPr algn="r" eaLnBrk="1" hangingPunct="1">
                <a:buSzPct val="100000"/>
              </a:pPr>
              <a:t>21</a:t>
            </a:fld>
            <a:endParaRPr lang="en-US" sz="1000">
              <a:solidFill>
                <a:srgbClr val="D2D3D5"/>
              </a:solidFill>
              <a:latin typeface="Lubalin for IBM Demi" charset="0"/>
            </a:endParaRPr>
          </a:p>
        </p:txBody>
      </p:sp>
      <p:pic>
        <p:nvPicPr>
          <p:cNvPr id="37893" name="Picture 4" descr="336x2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26" y="1630825"/>
            <a:ext cx="3355975" cy="2797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4" name="Rectangle 5"/>
          <p:cNvSpPr>
            <a:spLocks noChangeArrowheads="1"/>
          </p:cNvSpPr>
          <p:nvPr/>
        </p:nvSpPr>
        <p:spPr bwMode="auto">
          <a:xfrm>
            <a:off x="557214" y="1754128"/>
            <a:ext cx="4198937" cy="2550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rgbClr val="000000"/>
                </a:solidFill>
                <a:latin typeface="Gill Sans" charset="0"/>
                <a:ea typeface="MS PGothic" panose="020B0600070205080204" pitchFamily="34" charset="-128"/>
              </a:defRPr>
            </a:lvl9pPr>
          </a:lstStyle>
          <a:p>
            <a:pPr eaLnBrk="1" hangingPunct="1">
              <a:lnSpc>
                <a:spcPct val="95000"/>
              </a:lnSpc>
              <a:buSzPct val="100000"/>
            </a:pPr>
            <a:r>
              <a:rPr lang="en-US" sz="1800" dirty="0">
                <a:solidFill>
                  <a:schemeClr val="tx1"/>
                </a:solidFill>
                <a:latin typeface="HelvNeue for IBM" charset="0"/>
              </a:rPr>
              <a:t>Learn more about IBM’s point of view on the Internet of Things </a:t>
            </a:r>
          </a:p>
          <a:p>
            <a:pPr eaLnBrk="1" hangingPunct="1">
              <a:lnSpc>
                <a:spcPct val="95000"/>
              </a:lnSpc>
              <a:buSzPct val="100000"/>
            </a:pPr>
            <a:r>
              <a:rPr lang="en-US" sz="2200" b="1" dirty="0">
                <a:solidFill>
                  <a:schemeClr val="tx1"/>
                </a:solidFill>
                <a:latin typeface="HelvNeue for IBM" charset="0"/>
              </a:rPr>
              <a:t>ibm.com/IoT</a:t>
            </a:r>
          </a:p>
          <a:p>
            <a:pPr eaLnBrk="1" hangingPunct="1">
              <a:lnSpc>
                <a:spcPct val="95000"/>
              </a:lnSpc>
              <a:buSzPct val="100000"/>
            </a:pPr>
            <a:endParaRPr lang="en-US" sz="1400" b="1" dirty="0">
              <a:solidFill>
                <a:schemeClr val="tx1"/>
              </a:solidFill>
              <a:latin typeface="HelvNeue for IBM" charset="0"/>
            </a:endParaRPr>
          </a:p>
          <a:p>
            <a:pPr eaLnBrk="1" hangingPunct="1">
              <a:lnSpc>
                <a:spcPct val="95000"/>
              </a:lnSpc>
              <a:buSzPct val="100000"/>
            </a:pPr>
            <a:r>
              <a:rPr lang="en-US" sz="1800" dirty="0">
                <a:solidFill>
                  <a:schemeClr val="tx1"/>
                </a:solidFill>
                <a:latin typeface="HelvNeue for IBM" charset="0"/>
              </a:rPr>
              <a:t>Try out Internet of Things on Bluemix </a:t>
            </a:r>
            <a:r>
              <a:rPr lang="en-US" sz="2200" b="1" dirty="0">
                <a:solidFill>
                  <a:schemeClr val="tx1"/>
                </a:solidFill>
                <a:latin typeface="HelvNeue for IBM" charset="0"/>
              </a:rPr>
              <a:t>ibm.biz/</a:t>
            </a:r>
            <a:r>
              <a:rPr lang="en-US" sz="2200" b="1" dirty="0" err="1">
                <a:solidFill>
                  <a:schemeClr val="tx1"/>
                </a:solidFill>
                <a:latin typeface="HelvNeue for IBM" charset="0"/>
              </a:rPr>
              <a:t>try_iot</a:t>
            </a:r>
            <a:endParaRPr lang="en-US" sz="2200" b="1" dirty="0">
              <a:solidFill>
                <a:schemeClr val="tx1"/>
              </a:solidFill>
              <a:latin typeface="HelvNeue for IBM" charset="0"/>
            </a:endParaRPr>
          </a:p>
          <a:p>
            <a:pPr eaLnBrk="1" hangingPunct="1">
              <a:lnSpc>
                <a:spcPct val="95000"/>
              </a:lnSpc>
              <a:buSzPct val="100000"/>
            </a:pPr>
            <a:endParaRPr lang="en-US" sz="1600" dirty="0">
              <a:solidFill>
                <a:schemeClr val="tx1"/>
              </a:solidFill>
              <a:latin typeface="HelvNeue for IBM" charset="0"/>
            </a:endParaRPr>
          </a:p>
          <a:p>
            <a:pPr eaLnBrk="1" hangingPunct="1">
              <a:lnSpc>
                <a:spcPct val="95000"/>
              </a:lnSpc>
              <a:buSzPct val="100000"/>
            </a:pPr>
            <a:r>
              <a:rPr lang="en-US" sz="1800" dirty="0">
                <a:solidFill>
                  <a:schemeClr val="tx1"/>
                </a:solidFill>
                <a:latin typeface="HelvNeue for IBM" charset="0"/>
              </a:rPr>
              <a:t>Join us in our IoT conversations</a:t>
            </a:r>
          </a:p>
          <a:p>
            <a:pPr eaLnBrk="1" hangingPunct="1">
              <a:lnSpc>
                <a:spcPct val="95000"/>
              </a:lnSpc>
              <a:buSzPct val="100000"/>
            </a:pPr>
            <a:r>
              <a:rPr lang="en-US" sz="2200" b="1" dirty="0">
                <a:solidFill>
                  <a:schemeClr val="tx1"/>
                </a:solidFill>
                <a:latin typeface="HelvNeue for IBM" charset="0"/>
              </a:rPr>
              <a:t>@</a:t>
            </a:r>
            <a:r>
              <a:rPr lang="en-US" sz="2200" b="1" dirty="0" err="1">
                <a:solidFill>
                  <a:schemeClr val="tx1"/>
                </a:solidFill>
                <a:latin typeface="HelvNeue for IBM" charset="0"/>
              </a:rPr>
              <a:t>IBMIoT</a:t>
            </a:r>
            <a:endParaRPr lang="en-US" sz="2200" b="1" dirty="0">
              <a:solidFill>
                <a:schemeClr val="tx1"/>
              </a:solidFill>
              <a:latin typeface="HelvNeue for IBM" charset="0"/>
            </a:endParaRPr>
          </a:p>
        </p:txBody>
      </p:sp>
    </p:spTree>
    <p:extLst>
      <p:ext uri="{BB962C8B-B14F-4D97-AF65-F5344CB8AC3E}">
        <p14:creationId xmlns:p14="http://schemas.microsoft.com/office/powerpoint/2010/main" val="20440320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04" y="2281673"/>
            <a:ext cx="6609799" cy="1603795"/>
          </a:xfrm>
        </p:spPr>
        <p:txBody>
          <a:bodyPr/>
          <a:lstStyle/>
          <a:p>
            <a:r>
              <a:rPr lang="en-US" dirty="0" smtClean="0"/>
              <a:t>Connected Car Demo</a:t>
            </a:r>
            <a:endParaRPr lang="en-US" dirty="0"/>
          </a:p>
        </p:txBody>
      </p:sp>
      <p:sp>
        <p:nvSpPr>
          <p:cNvPr id="4" name="Slide Number Placeholder 2"/>
          <p:cNvSpPr>
            <a:spLocks noGrp="1"/>
          </p:cNvSpPr>
          <p:nvPr>
            <p:ph type="sldNum" sz="quarter" idx="11"/>
          </p:nvPr>
        </p:nvSpPr>
        <p:spPr bwMode="auto">
          <a:xfrm>
            <a:off x="8329613" y="5134861"/>
            <a:ext cx="455612" cy="3015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54F527-C17A-704E-B4F8-974155D46094}" type="slidenum">
              <a:rPr lang="en-US"/>
              <a:pPr/>
              <a:t>22</a:t>
            </a:fld>
            <a:endParaRPr lang="en-US"/>
          </a:p>
        </p:txBody>
      </p:sp>
    </p:spTree>
    <p:extLst>
      <p:ext uri="{BB962C8B-B14F-4D97-AF65-F5344CB8AC3E}">
        <p14:creationId xmlns:p14="http://schemas.microsoft.com/office/powerpoint/2010/main" val="4118284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Events</a:t>
            </a:r>
            <a:endParaRPr lang="en-IN" dirty="0"/>
          </a:p>
        </p:txBody>
      </p:sp>
      <p:sp>
        <p:nvSpPr>
          <p:cNvPr id="3" name="Text Placeholder 2"/>
          <p:cNvSpPr>
            <a:spLocks noGrp="1"/>
          </p:cNvSpPr>
          <p:nvPr>
            <p:ph type="body" sz="quarter" idx="11"/>
          </p:nvPr>
        </p:nvSpPr>
        <p:spPr/>
        <p:txBody>
          <a:bodyPr/>
          <a:lstStyle/>
          <a:p>
            <a:r>
              <a:rPr lang="en-US" dirty="0" smtClean="0"/>
              <a:t>Did you think that the numbers you get will be confusing like this??? </a:t>
            </a:r>
            <a:endParaRPr lang="en-IN"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23</a:t>
            </a:fld>
            <a:endParaRPr lang="en-US" dirty="0"/>
          </a:p>
        </p:txBody>
      </p:sp>
      <p:pic>
        <p:nvPicPr>
          <p:cNvPr id="1026" name="Picture 2" descr="http://blog.constitutioncenter.org/wp-content/uploads/2012/02/numberjumbl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73" y="1585315"/>
            <a:ext cx="4286250" cy="346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20907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 Surprise!!!</a:t>
            </a:r>
            <a:endParaRPr lang="en-IN" dirty="0"/>
          </a:p>
        </p:txBody>
      </p:sp>
      <p:sp>
        <p:nvSpPr>
          <p:cNvPr id="3" name="Text Placeholder 2"/>
          <p:cNvSpPr>
            <a:spLocks noGrp="1"/>
          </p:cNvSpPr>
          <p:nvPr>
            <p:ph type="body" sz="quarter" idx="11"/>
          </p:nvPr>
        </p:nvSpPr>
        <p:spPr/>
        <p:txBody>
          <a:bodyPr/>
          <a:lstStyle/>
          <a:p>
            <a:r>
              <a:rPr lang="en-US" sz="1800" dirty="0" smtClean="0"/>
              <a:t>Events :</a:t>
            </a:r>
          </a:p>
          <a:p>
            <a:pPr marL="0" indent="0">
              <a:buNone/>
            </a:pPr>
            <a:r>
              <a:rPr lang="en-US" sz="1600" dirty="0" smtClean="0">
                <a:latin typeface="Century" pitchFamily="18" charset="0"/>
              </a:rPr>
              <a:t>{"</a:t>
            </a:r>
            <a:r>
              <a:rPr lang="en-US" sz="1600" dirty="0">
                <a:latin typeface="Century" pitchFamily="18" charset="0"/>
              </a:rPr>
              <a:t>timestamp":1438845671000,"VEHICLE_SPEED":1,"ENGINE_SPEED":901</a:t>
            </a:r>
            <a:r>
              <a:rPr lang="en-US" sz="1600" dirty="0" smtClean="0">
                <a:latin typeface="Century" pitchFamily="18" charset="0"/>
              </a:rPr>
              <a:t>}</a:t>
            </a:r>
          </a:p>
          <a:p>
            <a:pPr marL="0" indent="0">
              <a:buNone/>
            </a:pPr>
            <a:r>
              <a:rPr lang="en-US" sz="1600" dirty="0" smtClean="0">
                <a:latin typeface="Century" pitchFamily="18" charset="0"/>
              </a:rPr>
              <a:t>{"</a:t>
            </a:r>
            <a:r>
              <a:rPr lang="en-US" sz="1600" dirty="0">
                <a:latin typeface="Century" pitchFamily="18" charset="0"/>
              </a:rPr>
              <a:t>timestamp":1438845676000,"GEAR_POSITION_STATUS":78,"VEHICLE_SPEED":0,"ENGINE_SPEED":954</a:t>
            </a:r>
            <a:r>
              <a:rPr lang="en-US" sz="1600" dirty="0" smtClean="0">
                <a:latin typeface="Century" pitchFamily="18" charset="0"/>
              </a:rPr>
              <a:t>}</a:t>
            </a:r>
          </a:p>
          <a:p>
            <a:endParaRPr lang="en-US" sz="1800" dirty="0" smtClean="0">
              <a:latin typeface="+mn-lt"/>
            </a:endParaRPr>
          </a:p>
          <a:p>
            <a:r>
              <a:rPr lang="en-US" sz="1800" dirty="0" smtClean="0">
                <a:latin typeface="+mn-lt"/>
              </a:rPr>
              <a:t>In </a:t>
            </a:r>
            <a:r>
              <a:rPr lang="en-US" sz="1800" dirty="0" smtClean="0">
                <a:latin typeface="+mn-lt"/>
              </a:rPr>
              <a:t>a easy readable form – JSON</a:t>
            </a:r>
          </a:p>
          <a:p>
            <a:r>
              <a:rPr lang="en-US" sz="1800" dirty="0" smtClean="0">
                <a:latin typeface="+mn-lt"/>
              </a:rPr>
              <a:t>Integrate</a:t>
            </a:r>
          </a:p>
          <a:p>
            <a:pPr lvl="1"/>
            <a:r>
              <a:rPr lang="en-US" sz="1600" dirty="0" smtClean="0">
                <a:latin typeface="+mn-lt"/>
              </a:rPr>
              <a:t>Node-RED</a:t>
            </a:r>
            <a:endParaRPr lang="en-US" sz="1600" dirty="0">
              <a:latin typeface="+mn-lt"/>
            </a:endParaRPr>
          </a:p>
          <a:p>
            <a:pPr lvl="1"/>
            <a:r>
              <a:rPr lang="en-US" sz="1800" dirty="0" smtClean="0">
                <a:latin typeface="+mn-lt"/>
              </a:rPr>
              <a:t>Real Time Insights</a:t>
            </a:r>
          </a:p>
          <a:p>
            <a:endParaRPr lang="en-IN" sz="1800" dirty="0">
              <a:latin typeface="+mn-lt"/>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24</a:t>
            </a:fld>
            <a:endParaRPr lang="en-US" dirty="0"/>
          </a:p>
        </p:txBody>
      </p:sp>
    </p:spTree>
    <p:extLst>
      <p:ext uri="{BB962C8B-B14F-4D97-AF65-F5344CB8AC3E}">
        <p14:creationId xmlns:p14="http://schemas.microsoft.com/office/powerpoint/2010/main" val="16679701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Launch GOLO Device</a:t>
            </a:r>
            <a:endParaRPr lang="en-US" dirty="0">
              <a:solidFill>
                <a:schemeClr val="accent4"/>
              </a:solidFill>
            </a:endParaRPr>
          </a:p>
        </p:txBody>
      </p:sp>
      <p:sp>
        <p:nvSpPr>
          <p:cNvPr id="6" name="Text Placeholder 5"/>
          <p:cNvSpPr>
            <a:spLocks noGrp="1"/>
          </p:cNvSpPr>
          <p:nvPr>
            <p:ph type="body" sz="quarter" idx="11"/>
          </p:nvPr>
        </p:nvSpPr>
        <p:spPr>
          <a:xfrm>
            <a:off x="228600" y="817562"/>
            <a:ext cx="4938824" cy="4493287"/>
          </a:xfrm>
        </p:spPr>
        <p:txBody>
          <a:bodyPr/>
          <a:lstStyle/>
          <a:p>
            <a:endParaRPr lang="en-US" dirty="0" smtClean="0"/>
          </a:p>
          <a:p>
            <a:pPr>
              <a:buFont typeface="Arial" pitchFamily="34" charset="0"/>
              <a:buChar char="•"/>
            </a:pPr>
            <a:r>
              <a:rPr lang="en-US" sz="1800" dirty="0" smtClean="0"/>
              <a:t>Manufactured by </a:t>
            </a:r>
            <a:r>
              <a:rPr lang="en-US" sz="1800" dirty="0" err="1" smtClean="0"/>
              <a:t>LaunchTech</a:t>
            </a:r>
            <a:endParaRPr lang="en-US" sz="1800" dirty="0" smtClean="0"/>
          </a:p>
          <a:p>
            <a:pPr>
              <a:buFont typeface="Arial" pitchFamily="34" charset="0"/>
              <a:buChar char="•"/>
            </a:pPr>
            <a:r>
              <a:rPr lang="en-US" sz="1800" dirty="0" smtClean="0"/>
              <a:t>Provides a wide range of parameters</a:t>
            </a:r>
          </a:p>
          <a:p>
            <a:pPr lvl="2"/>
            <a:r>
              <a:rPr lang="en-US" sz="1600" dirty="0" smtClean="0"/>
              <a:t>Vehicle Speed, Engine RPM</a:t>
            </a:r>
          </a:p>
          <a:p>
            <a:pPr lvl="2"/>
            <a:r>
              <a:rPr lang="en-US" sz="1600" dirty="0" smtClean="0"/>
              <a:t>Current Mileage, remaining Mileage</a:t>
            </a:r>
          </a:p>
          <a:p>
            <a:pPr lvl="2"/>
            <a:r>
              <a:rPr lang="en-US" sz="1600" dirty="0" smtClean="0"/>
              <a:t>Gear, Brake, door, seatbelt, key status</a:t>
            </a:r>
          </a:p>
          <a:p>
            <a:pPr lvl="2"/>
            <a:r>
              <a:rPr lang="en-US" sz="1600" dirty="0" smtClean="0"/>
              <a:t>Coolant Temperature, Vehicle DTCs</a:t>
            </a:r>
          </a:p>
          <a:p>
            <a:pPr lvl="2"/>
            <a:r>
              <a:rPr lang="en-US" sz="1600" dirty="0" smtClean="0"/>
              <a:t>GPS Data*</a:t>
            </a:r>
          </a:p>
          <a:p>
            <a:pPr>
              <a:buFont typeface="Arial" pitchFamily="34" charset="0"/>
              <a:buChar char="•"/>
            </a:pPr>
            <a:r>
              <a:rPr lang="en-US" sz="1800" dirty="0" smtClean="0"/>
              <a:t>Communicates using 3G module or </a:t>
            </a:r>
            <a:r>
              <a:rPr lang="en-US" sz="1800" dirty="0" err="1" smtClean="0"/>
              <a:t>WiFi</a:t>
            </a:r>
            <a:endParaRPr lang="en-US" sz="1800" dirty="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25</a:t>
            </a:fld>
            <a:endParaRPr lang="en-US" dirty="0"/>
          </a:p>
        </p:txBody>
      </p:sp>
      <p:pic>
        <p:nvPicPr>
          <p:cNvPr id="1026" name="Picture 2" descr="http://www.cnlaunch.com/en/m/product/img.asp?id=21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772" y="1896109"/>
            <a:ext cx="2828925" cy="177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2148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GOLO </a:t>
            </a:r>
            <a:r>
              <a:rPr lang="en-US" dirty="0" smtClean="0"/>
              <a:t>Device (</a:t>
            </a:r>
            <a:r>
              <a:rPr lang="en-US" dirty="0" err="1" smtClean="0"/>
              <a:t>Contd</a:t>
            </a:r>
            <a:r>
              <a:rPr lang="en-US" dirty="0" smtClean="0"/>
              <a:t>)</a:t>
            </a:r>
            <a:endParaRPr lang="en-IN" dirty="0"/>
          </a:p>
        </p:txBody>
      </p:sp>
      <p:sp>
        <p:nvSpPr>
          <p:cNvPr id="3" name="Text Placeholder 2"/>
          <p:cNvSpPr>
            <a:spLocks noGrp="1"/>
          </p:cNvSpPr>
          <p:nvPr>
            <p:ph type="body" sz="quarter" idx="11"/>
          </p:nvPr>
        </p:nvSpPr>
        <p:spPr>
          <a:xfrm>
            <a:off x="228600" y="817562"/>
            <a:ext cx="4141382" cy="4493287"/>
          </a:xfrm>
        </p:spPr>
        <p:txBody>
          <a:bodyPr/>
          <a:lstStyle/>
          <a:p>
            <a:pPr>
              <a:buFont typeface="Arial" pitchFamily="34" charset="0"/>
              <a:buChar char="•"/>
            </a:pPr>
            <a:r>
              <a:rPr lang="en-US" sz="1800" dirty="0" smtClean="0"/>
              <a:t>Plug n Play</a:t>
            </a:r>
          </a:p>
          <a:p>
            <a:pPr>
              <a:buFont typeface="Arial" pitchFamily="34" charset="0"/>
              <a:buChar char="•"/>
            </a:pPr>
            <a:r>
              <a:rPr lang="en-US" sz="1800" dirty="0" smtClean="0"/>
              <a:t>Plug it to the Car’s On Board Diagnostic port – OBD2 </a:t>
            </a:r>
          </a:p>
          <a:p>
            <a:pPr>
              <a:buFont typeface="Arial" pitchFamily="34" charset="0"/>
              <a:buChar char="•"/>
            </a:pPr>
            <a:endParaRPr lang="en-US" sz="1800" dirty="0"/>
          </a:p>
          <a:p>
            <a:pPr>
              <a:buFont typeface="Arial" pitchFamily="34" charset="0"/>
              <a:buChar char="•"/>
            </a:pPr>
            <a:r>
              <a:rPr lang="en-US" sz="1800" dirty="0" smtClean="0"/>
              <a:t>Connects to Internet of Things Foundation and starts to emit data.</a:t>
            </a:r>
          </a:p>
          <a:p>
            <a:pPr>
              <a:buFont typeface="Arial" pitchFamily="34" charset="0"/>
              <a:buChar char="•"/>
            </a:pPr>
            <a:r>
              <a:rPr lang="en-US" sz="1800" dirty="0" smtClean="0"/>
              <a:t>Auto registers to the IoT Foundation cloud</a:t>
            </a:r>
          </a:p>
          <a:p>
            <a:endParaRPr lang="en-US" dirty="0" smtClean="0"/>
          </a:p>
          <a:p>
            <a:endParaRPr lang="en-IN"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26</a:t>
            </a:fld>
            <a:endParaRPr lang="en-US" dirty="0"/>
          </a:p>
        </p:txBody>
      </p:sp>
      <p:pic>
        <p:nvPicPr>
          <p:cNvPr id="1026" name="Picture 2" descr="http://www.tadibrothers.com/Files/Misc/30647674-8778-4ca3-b15a-31be9f420e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521" y="1588208"/>
            <a:ext cx="4173742" cy="260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3799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Node-RED</a:t>
            </a:r>
            <a:endParaRPr lang="en-IN" dirty="0"/>
          </a:p>
        </p:txBody>
      </p:sp>
      <p:sp>
        <p:nvSpPr>
          <p:cNvPr id="3" name="Text Placeholder 2"/>
          <p:cNvSpPr>
            <a:spLocks noGrp="1"/>
          </p:cNvSpPr>
          <p:nvPr>
            <p:ph type="body" sz="quarter" idx="11"/>
          </p:nvPr>
        </p:nvSpPr>
        <p:spPr/>
        <p:txBody>
          <a:bodyPr/>
          <a:lstStyle/>
          <a:p>
            <a:pPr>
              <a:buFont typeface="Arial" pitchFamily="34" charset="0"/>
              <a:buChar char="•"/>
            </a:pPr>
            <a:r>
              <a:rPr lang="en-US" sz="2000" dirty="0"/>
              <a:t>Play with the Car </a:t>
            </a:r>
            <a:r>
              <a:rPr lang="en-US" sz="2000" dirty="0" smtClean="0"/>
              <a:t>Data</a:t>
            </a:r>
            <a:endParaRPr lang="en-US" sz="2000" dirty="0"/>
          </a:p>
          <a:p>
            <a:pPr>
              <a:buFont typeface="Arial" pitchFamily="34" charset="0"/>
              <a:buChar char="•"/>
            </a:pPr>
            <a:r>
              <a:rPr lang="en-US" sz="2000" dirty="0" smtClean="0"/>
              <a:t>Can easily parse the car data.</a:t>
            </a:r>
          </a:p>
          <a:p>
            <a:pPr marL="0" lvl="1" indent="0">
              <a:buNone/>
            </a:pPr>
            <a:r>
              <a:rPr lang="en-US" dirty="0" smtClean="0"/>
              <a:t>		Node-RED </a:t>
            </a:r>
            <a:r>
              <a:rPr lang="en-US" dirty="0" smtClean="0"/>
              <a:t>directly understands the data that comes from your car</a:t>
            </a:r>
          </a:p>
          <a:p>
            <a:pPr marL="0" indent="0">
              <a:buNone/>
            </a:pPr>
            <a:endParaRPr lang="en-US" dirty="0"/>
          </a:p>
          <a:p>
            <a:r>
              <a:rPr lang="en-US" sz="2000" dirty="0" smtClean="0"/>
              <a:t>Create simple Rules</a:t>
            </a:r>
          </a:p>
          <a:p>
            <a:pPr lvl="2"/>
            <a:r>
              <a:rPr lang="en-US" dirty="0" smtClean="0"/>
              <a:t>Create a Rule if you </a:t>
            </a:r>
            <a:r>
              <a:rPr lang="en-US" dirty="0" err="1" smtClean="0"/>
              <a:t>overspeed</a:t>
            </a:r>
            <a:endParaRPr lang="en-US" dirty="0" smtClean="0"/>
          </a:p>
          <a:p>
            <a:pPr lvl="2"/>
            <a:r>
              <a:rPr lang="en-US" dirty="0" smtClean="0"/>
              <a:t>Action – Tweet, Email, SMS,  Push Notification.</a:t>
            </a:r>
          </a:p>
          <a:p>
            <a:r>
              <a:rPr lang="en-US" sz="2000" dirty="0" smtClean="0"/>
              <a:t>Build </a:t>
            </a:r>
            <a:r>
              <a:rPr lang="en-US" sz="2000" dirty="0" smtClean="0"/>
              <a:t>a quick working solution in minutes.</a:t>
            </a:r>
          </a:p>
          <a:p>
            <a:endParaRPr lang="en-IN"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27</a:t>
            </a:fld>
            <a:endParaRPr lang="en-US" dirty="0"/>
          </a:p>
        </p:txBody>
      </p:sp>
    </p:spTree>
    <p:extLst>
      <p:ext uri="{BB962C8B-B14F-4D97-AF65-F5344CB8AC3E}">
        <p14:creationId xmlns:p14="http://schemas.microsoft.com/office/powerpoint/2010/main" val="9382334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Node-RED</a:t>
            </a:r>
            <a:endParaRPr lang="en-IN"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28</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78" y="776676"/>
            <a:ext cx="5477872" cy="222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72" y="3331535"/>
            <a:ext cx="75723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7437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 Real Time Insights</a:t>
            </a:r>
            <a:endParaRPr lang="en-IN" dirty="0"/>
          </a:p>
        </p:txBody>
      </p:sp>
      <p:sp>
        <p:nvSpPr>
          <p:cNvPr id="3" name="Text Placeholder 2"/>
          <p:cNvSpPr>
            <a:spLocks noGrp="1"/>
          </p:cNvSpPr>
          <p:nvPr>
            <p:ph type="body" sz="quarter" idx="11"/>
          </p:nvPr>
        </p:nvSpPr>
        <p:spPr/>
        <p:txBody>
          <a:bodyPr/>
          <a:lstStyle/>
          <a:p>
            <a:pPr marL="0" indent="0">
              <a:buNone/>
            </a:pPr>
            <a:r>
              <a:rPr lang="en-US" dirty="0"/>
              <a:t>IBM® IoT Real-Time Insights enables you to perform analytics on real-time data from your IoT devices to gain insights about their health and the overall state of your </a:t>
            </a:r>
            <a:r>
              <a:rPr lang="en-US" dirty="0" smtClean="0"/>
              <a:t>operations</a:t>
            </a:r>
          </a:p>
          <a:p>
            <a:pPr marL="0" indent="0">
              <a:buNone/>
            </a:pPr>
            <a:endParaRPr lang="en-US" dirty="0"/>
          </a:p>
          <a:p>
            <a:r>
              <a:rPr lang="en-US" dirty="0" smtClean="0"/>
              <a:t>Add Car schema</a:t>
            </a:r>
          </a:p>
          <a:p>
            <a:r>
              <a:rPr lang="en-US" dirty="0" smtClean="0"/>
              <a:t>Create Rules</a:t>
            </a:r>
          </a:p>
          <a:p>
            <a:r>
              <a:rPr lang="en-US" dirty="0" smtClean="0"/>
              <a:t>Create Alerts</a:t>
            </a:r>
          </a:p>
          <a:p>
            <a:endParaRPr lang="en-IN"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29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635" y="1985945"/>
            <a:ext cx="5134742" cy="2949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8453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08" y="278147"/>
            <a:ext cx="8771867" cy="729709"/>
          </a:xfrm>
        </p:spPr>
        <p:txBody>
          <a:bodyPr/>
          <a:lstStyle/>
          <a:p>
            <a:r>
              <a:rPr lang="en-US" sz="2400" dirty="0"/>
              <a:t>Disruptors are utilizing the Internet of Things and </a:t>
            </a:r>
            <a:r>
              <a:rPr lang="en-US" sz="2400" dirty="0" smtClean="0"/>
              <a:t/>
            </a:r>
            <a:br>
              <a:rPr lang="en-US" sz="2400" dirty="0" smtClean="0"/>
            </a:br>
            <a:r>
              <a:rPr lang="en-US" sz="2400" dirty="0" smtClean="0"/>
              <a:t>recomposing </a:t>
            </a:r>
            <a:r>
              <a:rPr lang="en-US" sz="2400" dirty="0"/>
              <a:t>their businesses by digital transformation</a:t>
            </a:r>
          </a:p>
        </p:txBody>
      </p:sp>
      <p:pic>
        <p:nvPicPr>
          <p:cNvPr id="4" name="Picture 3" descr="HybridCloud_Illustrations-06.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9901" y="2161432"/>
            <a:ext cx="2114453" cy="1498163"/>
          </a:xfrm>
          <a:prstGeom prst="rect">
            <a:avLst/>
          </a:prstGeom>
        </p:spPr>
      </p:pic>
      <p:pic>
        <p:nvPicPr>
          <p:cNvPr id="5" name="Picture 4" descr="HybridCloud_Illustrations-07.jpg"/>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378543" y="2213766"/>
            <a:ext cx="2235344" cy="1347193"/>
          </a:xfrm>
          <a:prstGeom prst="rect">
            <a:avLst/>
          </a:prstGeom>
        </p:spPr>
      </p:pic>
      <p:pic>
        <p:nvPicPr>
          <p:cNvPr id="6" name="Picture 5" descr="Hybrid_ppt_more-05.jpg"/>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6438427" y="2057195"/>
            <a:ext cx="1820454" cy="1647077"/>
          </a:xfrm>
          <a:prstGeom prst="rect">
            <a:avLst/>
          </a:prstGeom>
        </p:spPr>
      </p:pic>
      <p:sp>
        <p:nvSpPr>
          <p:cNvPr id="7" name="Rectangle 3"/>
          <p:cNvSpPr>
            <a:spLocks noChangeArrowheads="1"/>
          </p:cNvSpPr>
          <p:nvPr/>
        </p:nvSpPr>
        <p:spPr bwMode="auto">
          <a:xfrm>
            <a:off x="464314" y="4042014"/>
            <a:ext cx="2446868" cy="73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91429" bIns="45715">
            <a:spAutoFit/>
          </a:bodyPr>
          <a:lstStyle>
            <a:lvl1pPr marL="117475" indent="-117475" eaLnBrk="0" hangingPunct="0">
              <a:defRPr>
                <a:solidFill>
                  <a:schemeClr val="tx1"/>
                </a:solidFill>
                <a:latin typeface="Arial" panose="020B0604020202020204" pitchFamily="34" charset="0"/>
              </a:defRPr>
            </a:lvl1pPr>
            <a:lvl2pPr marL="404813" indent="-1730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200"/>
              </a:spcBef>
              <a:buFont typeface="Arial" panose="020B0604020202020204" pitchFamily="34" charset="0"/>
              <a:buNone/>
            </a:pPr>
            <a:r>
              <a:rPr lang="en-US" sz="1400" b="0" u="none" dirty="0">
                <a:latin typeface="HelvNeue for IBM Light"/>
                <a:cs typeface="Helvetica"/>
              </a:rPr>
              <a:t>New apps </a:t>
            </a:r>
            <a:r>
              <a:rPr lang="en-US" sz="1400" b="0" u="none" dirty="0" smtClean="0">
                <a:latin typeface="HelvNeue for IBM Light"/>
                <a:cs typeface="Helvetica"/>
              </a:rPr>
              <a:t>are consolidating data and capabilities</a:t>
            </a:r>
            <a:r>
              <a:rPr lang="en-US" sz="1400" b="0" u="none" dirty="0">
                <a:latin typeface="HelvNeue for IBM Light"/>
                <a:cs typeface="Helvetica"/>
              </a:rPr>
              <a:t> </a:t>
            </a:r>
            <a:r>
              <a:rPr lang="en-US" sz="1400" b="0" u="none" dirty="0" smtClean="0">
                <a:latin typeface="HelvNeue for IBM Light"/>
                <a:cs typeface="Helvetica"/>
              </a:rPr>
              <a:t>to engage new audiences </a:t>
            </a:r>
            <a:endParaRPr lang="en-US" sz="1400" b="0" u="none" dirty="0">
              <a:latin typeface="HelvNeue for IBM Light"/>
              <a:cs typeface="Helvetica"/>
            </a:endParaRPr>
          </a:p>
        </p:txBody>
      </p:sp>
      <p:sp>
        <p:nvSpPr>
          <p:cNvPr id="8" name="Rectangle 3"/>
          <p:cNvSpPr>
            <a:spLocks noChangeArrowheads="1"/>
          </p:cNvSpPr>
          <p:nvPr/>
        </p:nvSpPr>
        <p:spPr bwMode="auto">
          <a:xfrm>
            <a:off x="3256157" y="4042018"/>
            <a:ext cx="2486722" cy="1169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91429" bIns="45715">
            <a:spAutoFit/>
          </a:bodyPr>
          <a:lstStyle>
            <a:lvl1pPr marL="117475" indent="-117475" eaLnBrk="0" hangingPunct="0">
              <a:defRPr>
                <a:solidFill>
                  <a:schemeClr val="tx1"/>
                </a:solidFill>
                <a:latin typeface="Arial" panose="020B0604020202020204" pitchFamily="34" charset="0"/>
              </a:defRPr>
            </a:lvl1pPr>
            <a:lvl2pPr marL="404813" indent="-1730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lgn="ctr">
              <a:spcBef>
                <a:spcPts val="200"/>
              </a:spcBef>
            </a:pPr>
            <a:r>
              <a:rPr lang="en-US" sz="1400" b="0" u="none" dirty="0">
                <a:latin typeface="HelvNeue for IBM Light"/>
                <a:cs typeface="Helvetica"/>
              </a:rPr>
              <a:t>Insight from nontraditional sources of data are being infused in business processes to create new business </a:t>
            </a:r>
            <a:r>
              <a:rPr lang="en-US" sz="1400" b="0" u="none" dirty="0" smtClean="0">
                <a:latin typeface="HelvNeue for IBM Light"/>
                <a:cs typeface="Helvetica"/>
              </a:rPr>
              <a:t>moments</a:t>
            </a:r>
            <a:endParaRPr lang="en-US" sz="1400" b="0" u="none" dirty="0">
              <a:latin typeface="HelvNeue for IBM Light"/>
              <a:cs typeface="Helvetica"/>
            </a:endParaRPr>
          </a:p>
        </p:txBody>
      </p:sp>
      <p:sp>
        <p:nvSpPr>
          <p:cNvPr id="9" name="Rectangle 3"/>
          <p:cNvSpPr>
            <a:spLocks noChangeArrowheads="1"/>
          </p:cNvSpPr>
          <p:nvPr/>
        </p:nvSpPr>
        <p:spPr bwMode="auto">
          <a:xfrm>
            <a:off x="6066267" y="4042018"/>
            <a:ext cx="2509025" cy="95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5" rIns="91429" bIns="45715">
            <a:spAutoFit/>
          </a:bodyPr>
          <a:lstStyle>
            <a:lvl1pPr marL="117475" indent="-117475" eaLnBrk="0" hangingPunct="0">
              <a:defRPr>
                <a:solidFill>
                  <a:schemeClr val="tx1"/>
                </a:solidFill>
                <a:latin typeface="Arial" panose="020B0604020202020204" pitchFamily="34" charset="0"/>
              </a:defRPr>
            </a:lvl1pPr>
            <a:lvl2pPr marL="404813" indent="-1730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lgn="ctr">
              <a:spcBef>
                <a:spcPts val="200"/>
              </a:spcBef>
              <a:buFont typeface="Arial" panose="020B0604020202020204" pitchFamily="34" charset="0"/>
              <a:buNone/>
            </a:pPr>
            <a:r>
              <a:rPr lang="en-US" sz="1400" b="0" u="none" dirty="0" smtClean="0">
                <a:latin typeface="HelvNeue for IBM Light"/>
                <a:cs typeface="Helvetica"/>
              </a:rPr>
              <a:t>New </a:t>
            </a:r>
            <a:r>
              <a:rPr lang="en-US" sz="1400" b="0" u="none" dirty="0">
                <a:latin typeface="HelvNeue for IBM Light"/>
                <a:cs typeface="Helvetica"/>
              </a:rPr>
              <a:t>innovations are composed leveraging digital services </a:t>
            </a:r>
            <a:r>
              <a:rPr lang="en-US" sz="1400" b="0" u="none" dirty="0" smtClean="0">
                <a:latin typeface="HelvNeue for IBM Light"/>
                <a:cs typeface="Helvetica"/>
              </a:rPr>
              <a:t>from</a:t>
            </a:r>
            <a:br>
              <a:rPr lang="en-US" sz="1400" b="0" u="none" dirty="0" smtClean="0">
                <a:latin typeface="HelvNeue for IBM Light"/>
                <a:cs typeface="Helvetica"/>
              </a:rPr>
            </a:br>
            <a:r>
              <a:rPr lang="en-US" sz="1400" b="0" u="none" dirty="0" smtClean="0">
                <a:latin typeface="HelvNeue for IBM Light"/>
                <a:cs typeface="Helvetica"/>
              </a:rPr>
              <a:t>a </a:t>
            </a:r>
            <a:r>
              <a:rPr lang="en-US" sz="1400" b="0" u="none" dirty="0">
                <a:latin typeface="HelvNeue for IBM Light"/>
                <a:cs typeface="Helvetica"/>
              </a:rPr>
              <a:t>broad ecosystem</a:t>
            </a:r>
          </a:p>
        </p:txBody>
      </p:sp>
      <p:sp>
        <p:nvSpPr>
          <p:cNvPr id="10" name="Rectangle 3"/>
          <p:cNvSpPr>
            <a:spLocks noChangeArrowheads="1"/>
          </p:cNvSpPr>
          <p:nvPr/>
        </p:nvSpPr>
        <p:spPr bwMode="auto">
          <a:xfrm>
            <a:off x="514358" y="1546975"/>
            <a:ext cx="234679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7475" indent="-117475" eaLnBrk="0" hangingPunct="0">
              <a:defRPr>
                <a:solidFill>
                  <a:schemeClr val="tx1"/>
                </a:solidFill>
                <a:latin typeface="Arial" panose="020B0604020202020204" pitchFamily="34" charset="0"/>
              </a:defRPr>
            </a:lvl1pPr>
            <a:lvl2pPr marL="404813" indent="-1730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algn="ctr">
              <a:lnSpc>
                <a:spcPct val="90000"/>
              </a:lnSpc>
              <a:spcBef>
                <a:spcPts val="0"/>
              </a:spcBef>
              <a:buFont typeface="Arial" panose="020B0604020202020204" pitchFamily="34" charset="0"/>
              <a:buNone/>
            </a:pPr>
            <a:r>
              <a:rPr lang="en-US" b="1" u="none" dirty="0" smtClean="0">
                <a:solidFill>
                  <a:schemeClr val="bg1">
                    <a:lumMod val="50000"/>
                  </a:schemeClr>
                </a:solidFill>
                <a:latin typeface="HelvNeue for IBM Light"/>
                <a:cs typeface="Helvetica"/>
              </a:rPr>
              <a:t>New channels</a:t>
            </a:r>
          </a:p>
          <a:p>
            <a:pPr marL="0" algn="ctr">
              <a:lnSpc>
                <a:spcPct val="90000"/>
              </a:lnSpc>
              <a:spcBef>
                <a:spcPts val="0"/>
              </a:spcBef>
              <a:buFont typeface="Arial" panose="020B0604020202020204" pitchFamily="34" charset="0"/>
              <a:buNone/>
            </a:pPr>
            <a:r>
              <a:rPr lang="en-US" b="1" u="none" dirty="0">
                <a:solidFill>
                  <a:schemeClr val="bg1">
                    <a:lumMod val="50000"/>
                  </a:schemeClr>
                </a:solidFill>
                <a:latin typeface="HelvNeue for IBM Light"/>
                <a:cs typeface="Helvetica"/>
              </a:rPr>
              <a:t>a</a:t>
            </a:r>
            <a:r>
              <a:rPr lang="en-US" b="1" u="none" dirty="0" smtClean="0">
                <a:solidFill>
                  <a:schemeClr val="bg1">
                    <a:lumMod val="50000"/>
                  </a:schemeClr>
                </a:solidFill>
                <a:latin typeface="HelvNeue for IBM Light"/>
                <a:cs typeface="Helvetica"/>
              </a:rPr>
              <a:t>nd business models</a:t>
            </a:r>
            <a:endParaRPr lang="en-US" b="1" u="none" dirty="0">
              <a:solidFill>
                <a:schemeClr val="bg1">
                  <a:lumMod val="50000"/>
                </a:schemeClr>
              </a:solidFill>
              <a:latin typeface="HelvNeue for IBM Light"/>
              <a:cs typeface="Helvetica"/>
            </a:endParaRPr>
          </a:p>
        </p:txBody>
      </p:sp>
      <p:sp>
        <p:nvSpPr>
          <p:cNvPr id="11" name="Rectangle 3"/>
          <p:cNvSpPr>
            <a:spLocks noChangeArrowheads="1"/>
          </p:cNvSpPr>
          <p:nvPr/>
        </p:nvSpPr>
        <p:spPr bwMode="auto">
          <a:xfrm>
            <a:off x="6367096" y="1731640"/>
            <a:ext cx="1936428"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7475" indent="-117475" eaLnBrk="0" hangingPunct="0">
              <a:defRPr>
                <a:solidFill>
                  <a:schemeClr val="tx1"/>
                </a:solidFill>
                <a:latin typeface="Arial" panose="020B0604020202020204" pitchFamily="34" charset="0"/>
              </a:defRPr>
            </a:lvl1pPr>
            <a:lvl2pPr marL="404813" indent="-1730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algn="ctr">
              <a:lnSpc>
                <a:spcPct val="90000"/>
              </a:lnSpc>
              <a:spcBef>
                <a:spcPts val="0"/>
              </a:spcBef>
              <a:buFont typeface="Arial" panose="020B0604020202020204" pitchFamily="34" charset="0"/>
              <a:buNone/>
            </a:pPr>
            <a:r>
              <a:rPr lang="en-US" b="1" u="none" dirty="0" smtClean="0">
                <a:solidFill>
                  <a:schemeClr val="bg1">
                    <a:lumMod val="50000"/>
                  </a:schemeClr>
                </a:solidFill>
                <a:latin typeface="HelvNeue for IBM Light"/>
                <a:cs typeface="Helvetica"/>
              </a:rPr>
              <a:t>Digital Innovation</a:t>
            </a:r>
            <a:endParaRPr lang="en-US" b="1" u="none" dirty="0">
              <a:solidFill>
                <a:schemeClr val="bg1">
                  <a:lumMod val="50000"/>
                </a:schemeClr>
              </a:solidFill>
              <a:latin typeface="HelvNeue for IBM Light"/>
              <a:cs typeface="Helvetica"/>
            </a:endParaRPr>
          </a:p>
        </p:txBody>
      </p:sp>
      <p:sp>
        <p:nvSpPr>
          <p:cNvPr id="12" name="Rectangle 3"/>
          <p:cNvSpPr>
            <a:spLocks noChangeArrowheads="1"/>
          </p:cNvSpPr>
          <p:nvPr/>
        </p:nvSpPr>
        <p:spPr bwMode="auto">
          <a:xfrm>
            <a:off x="3574283" y="1546975"/>
            <a:ext cx="1910779"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17475" indent="-117475" eaLnBrk="0" hangingPunct="0">
              <a:defRPr>
                <a:solidFill>
                  <a:schemeClr val="tx1"/>
                </a:solidFill>
                <a:latin typeface="Arial" panose="020B0604020202020204" pitchFamily="34" charset="0"/>
              </a:defRPr>
            </a:lvl1pPr>
            <a:lvl2pPr marL="404813" indent="-1730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algn="ctr">
              <a:lnSpc>
                <a:spcPct val="90000"/>
              </a:lnSpc>
              <a:spcBef>
                <a:spcPts val="0"/>
              </a:spcBef>
              <a:buFont typeface="Arial" panose="020B0604020202020204" pitchFamily="34" charset="0"/>
              <a:buNone/>
            </a:pPr>
            <a:r>
              <a:rPr lang="en-US" b="1" u="none" dirty="0" smtClean="0">
                <a:solidFill>
                  <a:schemeClr val="bg1">
                    <a:lumMod val="50000"/>
                  </a:schemeClr>
                </a:solidFill>
                <a:latin typeface="HelvNeue for IBM Light"/>
                <a:cs typeface="Helvetica"/>
              </a:rPr>
              <a:t>Real time insight </a:t>
            </a:r>
          </a:p>
          <a:p>
            <a:pPr marL="0" algn="ctr">
              <a:lnSpc>
                <a:spcPct val="90000"/>
              </a:lnSpc>
              <a:spcBef>
                <a:spcPts val="0"/>
              </a:spcBef>
              <a:buFont typeface="Arial" panose="020B0604020202020204" pitchFamily="34" charset="0"/>
              <a:buNone/>
            </a:pPr>
            <a:r>
              <a:rPr lang="en-US" b="1" u="none" dirty="0" smtClean="0">
                <a:solidFill>
                  <a:schemeClr val="bg1">
                    <a:lumMod val="50000"/>
                  </a:schemeClr>
                </a:solidFill>
                <a:latin typeface="HelvNeue for IBM Light"/>
                <a:cs typeface="Helvetica"/>
              </a:rPr>
              <a:t>driven processes</a:t>
            </a:r>
            <a:endParaRPr lang="en-US" b="1" u="none" dirty="0">
              <a:solidFill>
                <a:schemeClr val="bg1">
                  <a:lumMod val="50000"/>
                </a:schemeClr>
              </a:solidFill>
              <a:latin typeface="HelvNeue for IBM Light"/>
              <a:cs typeface="Helvetica"/>
            </a:endParaRPr>
          </a:p>
        </p:txBody>
      </p:sp>
      <p:grpSp>
        <p:nvGrpSpPr>
          <p:cNvPr id="13" name="Group 12"/>
          <p:cNvGrpSpPr/>
          <p:nvPr/>
        </p:nvGrpSpPr>
        <p:grpSpPr>
          <a:xfrm>
            <a:off x="457200" y="3549804"/>
            <a:ext cx="2486722" cy="381000"/>
            <a:chOff x="457200" y="3824868"/>
            <a:chExt cx="2486722" cy="457200"/>
          </a:xfrm>
        </p:grpSpPr>
        <p:cxnSp>
          <p:nvCxnSpPr>
            <p:cNvPr id="14" name="Straight Connector 13"/>
            <p:cNvCxnSpPr/>
            <p:nvPr/>
          </p:nvCxnSpPr>
          <p:spPr>
            <a:xfrm>
              <a:off x="457200" y="4282068"/>
              <a:ext cx="2486722"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25190" y="3824868"/>
              <a:ext cx="0" cy="457200"/>
            </a:xfrm>
            <a:prstGeom prst="line">
              <a:avLst/>
            </a:prstGeom>
            <a:ln w="12700">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34024" y="3549804"/>
            <a:ext cx="2486722" cy="381000"/>
            <a:chOff x="457200" y="3824868"/>
            <a:chExt cx="2486722" cy="457200"/>
          </a:xfrm>
        </p:grpSpPr>
        <p:cxnSp>
          <p:nvCxnSpPr>
            <p:cNvPr id="17" name="Straight Connector 16"/>
            <p:cNvCxnSpPr/>
            <p:nvPr/>
          </p:nvCxnSpPr>
          <p:spPr>
            <a:xfrm>
              <a:off x="457200" y="4282068"/>
              <a:ext cx="2486722"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25190" y="3824868"/>
              <a:ext cx="0" cy="457200"/>
            </a:xfrm>
            <a:prstGeom prst="line">
              <a:avLst/>
            </a:prstGeom>
            <a:ln w="12700">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069795" y="3549804"/>
            <a:ext cx="2486722" cy="381000"/>
            <a:chOff x="457200" y="3824868"/>
            <a:chExt cx="2486722" cy="457200"/>
          </a:xfrm>
        </p:grpSpPr>
        <p:cxnSp>
          <p:nvCxnSpPr>
            <p:cNvPr id="20" name="Straight Connector 19"/>
            <p:cNvCxnSpPr/>
            <p:nvPr/>
          </p:nvCxnSpPr>
          <p:spPr>
            <a:xfrm>
              <a:off x="457200" y="4282068"/>
              <a:ext cx="2486722"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25190" y="3824868"/>
              <a:ext cx="0" cy="457200"/>
            </a:xfrm>
            <a:prstGeom prst="line">
              <a:avLst/>
            </a:prstGeom>
            <a:ln w="12700">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078344" y="1393904"/>
            <a:ext cx="2853509" cy="3298903"/>
            <a:chOff x="2933374" y="1505415"/>
            <a:chExt cx="2853509" cy="4125951"/>
          </a:xfrm>
        </p:grpSpPr>
        <p:cxnSp>
          <p:nvCxnSpPr>
            <p:cNvPr id="23" name="Straight Connector 22"/>
            <p:cNvCxnSpPr/>
            <p:nvPr/>
          </p:nvCxnSpPr>
          <p:spPr>
            <a:xfrm>
              <a:off x="2933374" y="1505415"/>
              <a:ext cx="0" cy="4125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86883" y="1505415"/>
              <a:ext cx="0" cy="412595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3538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RTI – Configuring Data Source </a:t>
            </a:r>
            <a:endParaRPr lang="en-IN" dirty="0"/>
          </a:p>
        </p:txBody>
      </p:sp>
      <p:sp>
        <p:nvSpPr>
          <p:cNvPr id="3" name="Text Placeholder 2"/>
          <p:cNvSpPr>
            <a:spLocks noGrp="1"/>
          </p:cNvSpPr>
          <p:nvPr>
            <p:ph type="body" sz="quarter" idx="11"/>
          </p:nvPr>
        </p:nvSpPr>
        <p:spPr>
          <a:xfrm>
            <a:off x="228600" y="817562"/>
            <a:ext cx="3790508" cy="4493287"/>
          </a:xfrm>
        </p:spPr>
        <p:txBody>
          <a:bodyPr/>
          <a:lstStyle/>
          <a:p>
            <a:endParaRPr lang="en-US" dirty="0" smtClean="0"/>
          </a:p>
          <a:p>
            <a:r>
              <a:rPr lang="en-US" dirty="0" smtClean="0"/>
              <a:t>Configure the Data Source with IoT Data</a:t>
            </a:r>
          </a:p>
          <a:p>
            <a:r>
              <a:rPr lang="en-US" dirty="0" smtClean="0"/>
              <a:t>IoT Foundation Connect</a:t>
            </a:r>
            <a:r>
              <a:rPr lang="en-IN" dirty="0" smtClean="0"/>
              <a:t> can be connected</a:t>
            </a:r>
          </a:p>
          <a:p>
            <a:r>
              <a:rPr lang="en-US" dirty="0" smtClean="0"/>
              <a:t>Provide the API-Key and </a:t>
            </a:r>
            <a:r>
              <a:rPr lang="en-US" dirty="0" err="1" smtClean="0"/>
              <a:t>Auth</a:t>
            </a:r>
            <a:r>
              <a:rPr lang="en-US" dirty="0" smtClean="0"/>
              <a:t>-Token</a:t>
            </a:r>
          </a:p>
        </p:txBody>
      </p:sp>
      <p:sp>
        <p:nvSpPr>
          <p:cNvPr id="4" name="Slide Number Placeholder 3"/>
          <p:cNvSpPr>
            <a:spLocks noGrp="1"/>
          </p:cNvSpPr>
          <p:nvPr>
            <p:ph type="sldNum" sz="quarter" idx="4"/>
          </p:nvPr>
        </p:nvSpPr>
        <p:spPr/>
        <p:txBody>
          <a:bodyPr/>
          <a:lstStyle/>
          <a:p>
            <a:fld id="{6C6A7680-854B-B649-89CD-6056432A2D0E}" type="slidenum">
              <a:rPr lang="en-US" smtClean="0"/>
              <a:pPr/>
              <a:t>30</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533" y="991173"/>
            <a:ext cx="4810125"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29221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RTI – Manage Data Schema</a:t>
            </a:r>
            <a:endParaRPr lang="en-IN" dirty="0"/>
          </a:p>
        </p:txBody>
      </p:sp>
      <p:sp>
        <p:nvSpPr>
          <p:cNvPr id="3" name="Text Placeholder 2"/>
          <p:cNvSpPr>
            <a:spLocks noGrp="1"/>
          </p:cNvSpPr>
          <p:nvPr>
            <p:ph type="body" sz="quarter" idx="11"/>
          </p:nvPr>
        </p:nvSpPr>
        <p:spPr>
          <a:xfrm>
            <a:off x="228600" y="817563"/>
            <a:ext cx="3971260" cy="2097531"/>
          </a:xfrm>
        </p:spPr>
        <p:txBody>
          <a:bodyPr/>
          <a:lstStyle/>
          <a:p>
            <a:r>
              <a:rPr lang="en-US" dirty="0" smtClean="0"/>
              <a:t>Add new Data points</a:t>
            </a:r>
          </a:p>
          <a:p>
            <a:r>
              <a:rPr lang="en-US" dirty="0" smtClean="0"/>
              <a:t>Map it with the IoT Data</a:t>
            </a:r>
          </a:p>
          <a:p>
            <a:r>
              <a:rPr lang="en-US" dirty="0" smtClean="0"/>
              <a:t>Add more context to the data</a:t>
            </a:r>
          </a:p>
          <a:p>
            <a:r>
              <a:rPr lang="en-US" dirty="0" err="1" smtClean="0"/>
              <a:t>Eg</a:t>
            </a:r>
            <a:r>
              <a:rPr lang="en-US" dirty="0" smtClean="0"/>
              <a:t>: </a:t>
            </a:r>
            <a:r>
              <a:rPr lang="en-US" dirty="0" err="1" smtClean="0"/>
              <a:t>Vehicle_Speed</a:t>
            </a:r>
            <a:r>
              <a:rPr lang="en-US" dirty="0" smtClean="0"/>
              <a:t> </a:t>
            </a:r>
            <a:endParaRPr lang="en-IN"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31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909" y="772337"/>
            <a:ext cx="4559021" cy="390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42" y="2983207"/>
            <a:ext cx="3973919" cy="235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93048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RTI – </a:t>
            </a:r>
            <a:r>
              <a:rPr lang="en-US" dirty="0" smtClean="0"/>
              <a:t>Create Rules</a:t>
            </a:r>
            <a:endParaRPr lang="en-IN" dirty="0"/>
          </a:p>
        </p:txBody>
      </p:sp>
      <p:sp>
        <p:nvSpPr>
          <p:cNvPr id="3" name="Text Placeholder 2"/>
          <p:cNvSpPr>
            <a:spLocks noGrp="1"/>
          </p:cNvSpPr>
          <p:nvPr>
            <p:ph type="body" sz="quarter" idx="11"/>
          </p:nvPr>
        </p:nvSpPr>
        <p:spPr>
          <a:xfrm>
            <a:off x="228600" y="817562"/>
            <a:ext cx="3864936" cy="4493287"/>
          </a:xfrm>
        </p:spPr>
        <p:txBody>
          <a:bodyPr/>
          <a:lstStyle/>
          <a:p>
            <a:r>
              <a:rPr lang="en-US" dirty="0" smtClean="0"/>
              <a:t>Add rules to the IoT Data</a:t>
            </a:r>
          </a:p>
          <a:p>
            <a:r>
              <a:rPr lang="en-US" dirty="0" smtClean="0"/>
              <a:t>Add the conditions</a:t>
            </a:r>
          </a:p>
          <a:p>
            <a:r>
              <a:rPr lang="en-US" dirty="0" smtClean="0"/>
              <a:t>Add Actions</a:t>
            </a:r>
          </a:p>
          <a:p>
            <a:pPr lvl="1"/>
            <a:r>
              <a:rPr lang="en-US" dirty="0" smtClean="0"/>
              <a:t>Email</a:t>
            </a:r>
          </a:p>
          <a:p>
            <a:pPr lvl="1"/>
            <a:r>
              <a:rPr lang="en-US" dirty="0" smtClean="0"/>
              <a:t>SMS</a:t>
            </a:r>
          </a:p>
          <a:p>
            <a:pPr lvl="1"/>
            <a:r>
              <a:rPr lang="en-US" dirty="0" err="1" smtClean="0"/>
              <a:t>Maximo</a:t>
            </a:r>
            <a:r>
              <a:rPr lang="en-US" dirty="0" smtClean="0"/>
              <a:t> </a:t>
            </a:r>
            <a:r>
              <a:rPr lang="en-US" dirty="0" err="1" smtClean="0"/>
              <a:t>Workorder</a:t>
            </a:r>
            <a:endParaRPr lang="en-IN" dirty="0"/>
          </a:p>
        </p:txBody>
      </p:sp>
      <p:sp>
        <p:nvSpPr>
          <p:cNvPr id="4" name="Slide Number Placeholder 3"/>
          <p:cNvSpPr>
            <a:spLocks noGrp="1"/>
          </p:cNvSpPr>
          <p:nvPr>
            <p:ph type="sldNum" sz="quarter" idx="4"/>
          </p:nvPr>
        </p:nvSpPr>
        <p:spPr/>
        <p:txBody>
          <a:bodyPr/>
          <a:lstStyle/>
          <a:p>
            <a:fld id="{6C6A7680-854B-B649-89CD-6056432A2D0E}" type="slidenum">
              <a:rPr lang="en-US" smtClean="0"/>
              <a:pPr/>
              <a:t>32</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626" y="1459393"/>
            <a:ext cx="4939596"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02" y="3064364"/>
            <a:ext cx="5400122" cy="2179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342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4" y="361144"/>
            <a:ext cx="8771867" cy="397310"/>
          </a:xfrm>
        </p:spPr>
        <p:txBody>
          <a:bodyPr/>
          <a:lstStyle/>
          <a:p>
            <a:pPr>
              <a:defRPr/>
            </a:pPr>
            <a:r>
              <a:rPr lang="en-US" sz="2400" dirty="0" err="1" smtClean="0">
                <a:latin typeface="HelvNeue for IBM"/>
              </a:rPr>
              <a:t>IoT</a:t>
            </a:r>
            <a:r>
              <a:rPr lang="en-US" sz="2400" dirty="0" smtClean="0">
                <a:latin typeface="HelvNeue for IBM"/>
              </a:rPr>
              <a:t> value is realized in four foundational areas</a:t>
            </a:r>
            <a:endParaRPr lang="en-US" sz="2400" dirty="0">
              <a:latin typeface="HelvNeue for IBM"/>
            </a:endParaRPr>
          </a:p>
        </p:txBody>
      </p:sp>
      <p:sp>
        <p:nvSpPr>
          <p:cNvPr id="9" name="Rectangle 8"/>
          <p:cNvSpPr/>
          <p:nvPr/>
        </p:nvSpPr>
        <p:spPr>
          <a:xfrm>
            <a:off x="349574" y="4081284"/>
            <a:ext cx="2235200" cy="685800"/>
          </a:xfrm>
          <a:prstGeom prst="rect">
            <a:avLst/>
          </a:prstGeom>
          <a:solidFill>
            <a:schemeClr val="accent1">
              <a:lumMod val="7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defTabSz="457189">
              <a:defRPr/>
            </a:pPr>
            <a:r>
              <a:rPr lang="en-US" dirty="0">
                <a:solidFill>
                  <a:prstClr val="white"/>
                </a:solidFill>
                <a:latin typeface="Calibri"/>
                <a:sym typeface="Gill Sans" charset="0"/>
              </a:rPr>
              <a:t>Devices &amp; Networks</a:t>
            </a:r>
          </a:p>
        </p:txBody>
      </p:sp>
      <p:sp>
        <p:nvSpPr>
          <p:cNvPr id="21514" name="TextBox 12"/>
          <p:cNvSpPr txBox="1">
            <a:spLocks noChangeArrowheads="1"/>
          </p:cNvSpPr>
          <p:nvPr/>
        </p:nvSpPr>
        <p:spPr bwMode="auto">
          <a:xfrm>
            <a:off x="2570728" y="4078116"/>
            <a:ext cx="460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defTabSz="457189" eaLnBrk="1" hangingPunct="1"/>
            <a:r>
              <a:rPr lang="en-US" sz="2000" dirty="0"/>
              <a:t>Connecting what matters</a:t>
            </a:r>
          </a:p>
        </p:txBody>
      </p:sp>
      <p:grpSp>
        <p:nvGrpSpPr>
          <p:cNvPr id="3" name="Group 2"/>
          <p:cNvGrpSpPr/>
          <p:nvPr/>
        </p:nvGrpSpPr>
        <p:grpSpPr>
          <a:xfrm>
            <a:off x="2629224" y="4441314"/>
            <a:ext cx="5786691" cy="446420"/>
            <a:chOff x="990452" y="1091113"/>
            <a:chExt cx="7620148" cy="586211"/>
          </a:xfrm>
        </p:grpSpPr>
        <p:pic>
          <p:nvPicPr>
            <p:cNvPr id="12" name="Picture 21" descr="42-IoT_Icons_051115_AllColorShape copy copy.ai-01.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6739" y="1142038"/>
              <a:ext cx="627707" cy="48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2" descr="43-IoT_Icons_051115_AllColorShape copy copy.ai-01.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2478" y="1112615"/>
              <a:ext cx="627707" cy="54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3" descr="44-IoT_Icons_051115_AllColorShape copy copy.ai-0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61825" y="1155618"/>
              <a:ext cx="69409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4" descr="45-IoT_Icons_051115_AllColorShape copy copy.ai-01.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53064" y="1091113"/>
              <a:ext cx="712206" cy="58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5" descr="46-IoT_Icons_051115_AllColorShape copy copy.ai-0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32232" y="1134116"/>
              <a:ext cx="724278" cy="50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6" descr="47-IoT_Icons_051115_AllColorShape copy copy.ai-01.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11402" y="1112615"/>
              <a:ext cx="724277" cy="54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7" descr="48-IoT_Icons_051115_AllColorShape copy copy.ai-01.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42285" y="1173726"/>
              <a:ext cx="772563" cy="42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8" descr="49-IoT_Icons_051115_AllColorShape copy copy.ai-01.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90452" y="1116009"/>
              <a:ext cx="555279" cy="53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4" descr="SP_Picto_Black_E&amp;U_OilDri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01000" y="115561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p:cNvSpPr/>
          <p:nvPr/>
        </p:nvSpPr>
        <p:spPr>
          <a:xfrm>
            <a:off x="349578" y="1522303"/>
            <a:ext cx="2212975" cy="682625"/>
          </a:xfrm>
          <a:prstGeom prst="rect">
            <a:avLst/>
          </a:prstGeom>
          <a:solidFill>
            <a:srgbClr val="3AAAA7"/>
          </a:solidFill>
          <a:ln>
            <a:solidFill>
              <a:srgbClr val="3AAA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189">
              <a:defRPr/>
            </a:pPr>
            <a:r>
              <a:rPr lang="en-US" dirty="0">
                <a:solidFill>
                  <a:prstClr val="white"/>
                </a:solidFill>
                <a:latin typeface="Calibri"/>
                <a:sym typeface="Gill Sans" charset="0"/>
              </a:rPr>
              <a:t>Industry Transformation</a:t>
            </a:r>
          </a:p>
        </p:txBody>
      </p:sp>
      <p:sp>
        <p:nvSpPr>
          <p:cNvPr id="21511" name="TextBox 9"/>
          <p:cNvSpPr txBox="1">
            <a:spLocks noChangeArrowheads="1"/>
          </p:cNvSpPr>
          <p:nvPr/>
        </p:nvSpPr>
        <p:spPr bwMode="auto">
          <a:xfrm>
            <a:off x="2570729" y="1509671"/>
            <a:ext cx="28778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defTabSz="457189" eaLnBrk="1" hangingPunct="1"/>
            <a:r>
              <a:rPr lang="en-US" sz="2000" dirty="0"/>
              <a:t>Evolving new business </a:t>
            </a:r>
          </a:p>
          <a:p>
            <a:pPr defTabSz="457189" eaLnBrk="1" hangingPunct="1"/>
            <a:r>
              <a:rPr lang="en-US" sz="2000" dirty="0"/>
              <a:t>models</a:t>
            </a:r>
          </a:p>
        </p:txBody>
      </p:sp>
      <p:sp>
        <p:nvSpPr>
          <p:cNvPr id="4" name="TextBox 3"/>
          <p:cNvSpPr txBox="1"/>
          <p:nvPr/>
        </p:nvSpPr>
        <p:spPr>
          <a:xfrm>
            <a:off x="5908569" y="1678948"/>
            <a:ext cx="2053896" cy="400110"/>
          </a:xfrm>
          <a:prstGeom prst="rect">
            <a:avLst/>
          </a:prstGeom>
          <a:noFill/>
        </p:spPr>
        <p:txBody>
          <a:bodyPr wrap="none" rtlCol="0">
            <a:spAutoFit/>
          </a:bodyPr>
          <a:lstStyle/>
          <a:p>
            <a:pPr defTabSz="457189"/>
            <a:r>
              <a:rPr lang="en-US" sz="2000" dirty="0">
                <a:solidFill>
                  <a:srgbClr val="000000"/>
                </a:solidFill>
                <a:latin typeface="Calibri"/>
                <a:cs typeface="Calibri"/>
              </a:rPr>
              <a:t>IoT for </a:t>
            </a:r>
            <a:r>
              <a:rPr lang="en-US" sz="2000" dirty="0" smtClean="0">
                <a:solidFill>
                  <a:srgbClr val="000000"/>
                </a:solidFill>
                <a:latin typeface="Calibri"/>
                <a:cs typeface="Calibri"/>
              </a:rPr>
              <a:t>Electronics</a:t>
            </a:r>
            <a:endParaRPr lang="en-US" sz="2000" dirty="0">
              <a:solidFill>
                <a:srgbClr val="000000"/>
              </a:solidFill>
              <a:latin typeface="Calibri"/>
              <a:cs typeface="Calibri"/>
            </a:endParaRPr>
          </a:p>
        </p:txBody>
      </p:sp>
      <p:sp>
        <p:nvSpPr>
          <p:cNvPr id="7" name="Rectangle 6"/>
          <p:cNvSpPr/>
          <p:nvPr/>
        </p:nvSpPr>
        <p:spPr>
          <a:xfrm>
            <a:off x="349574" y="2377033"/>
            <a:ext cx="2211388" cy="693737"/>
          </a:xfrm>
          <a:prstGeom prst="rect">
            <a:avLst/>
          </a:prstGeom>
          <a:solidFill>
            <a:srgbClr val="00D96E"/>
          </a:solidFill>
          <a:ln>
            <a:solidFill>
              <a:srgbClr val="00D96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89" fontAlgn="base">
              <a:spcBef>
                <a:spcPct val="0"/>
              </a:spcBef>
              <a:spcAft>
                <a:spcPct val="0"/>
              </a:spcAft>
            </a:pPr>
            <a:r>
              <a:rPr lang="en-US" dirty="0">
                <a:solidFill>
                  <a:prstClr val="white"/>
                </a:solidFill>
                <a:latin typeface="Calibri"/>
                <a:sym typeface="Gill Sans" charset="0"/>
              </a:rPr>
              <a:t>Applications &amp; Solutions</a:t>
            </a:r>
          </a:p>
        </p:txBody>
      </p:sp>
      <p:sp>
        <p:nvSpPr>
          <p:cNvPr id="21512" name="TextBox 10"/>
          <p:cNvSpPr txBox="1">
            <a:spLocks noChangeArrowheads="1"/>
          </p:cNvSpPr>
          <p:nvPr/>
        </p:nvSpPr>
        <p:spPr bwMode="auto">
          <a:xfrm>
            <a:off x="2570727" y="2369957"/>
            <a:ext cx="31826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defTabSz="457189" eaLnBrk="1" hangingPunct="1"/>
            <a:r>
              <a:rPr lang="en-US" sz="2000" dirty="0"/>
              <a:t>Optimizing operations and enhancing performance </a:t>
            </a:r>
          </a:p>
        </p:txBody>
      </p:sp>
      <p:sp>
        <p:nvSpPr>
          <p:cNvPr id="23" name="TextBox 22"/>
          <p:cNvSpPr txBox="1"/>
          <p:nvPr/>
        </p:nvSpPr>
        <p:spPr>
          <a:xfrm>
            <a:off x="5908570" y="2552030"/>
            <a:ext cx="2644955" cy="400110"/>
          </a:xfrm>
          <a:prstGeom prst="rect">
            <a:avLst/>
          </a:prstGeom>
          <a:noFill/>
        </p:spPr>
        <p:txBody>
          <a:bodyPr wrap="none" rtlCol="0">
            <a:spAutoFit/>
          </a:bodyPr>
          <a:lstStyle/>
          <a:p>
            <a:pPr defTabSz="457189"/>
            <a:r>
              <a:rPr lang="en-US" sz="2000" dirty="0">
                <a:solidFill>
                  <a:srgbClr val="000000"/>
                </a:solidFill>
                <a:latin typeface="Calibri"/>
                <a:cs typeface="Calibri"/>
              </a:rPr>
              <a:t>Maximo, </a:t>
            </a:r>
            <a:r>
              <a:rPr lang="en-US" sz="2000" dirty="0" smtClean="0">
                <a:solidFill>
                  <a:srgbClr val="000000"/>
                </a:solidFill>
                <a:latin typeface="Calibri"/>
                <a:cs typeface="Calibri"/>
              </a:rPr>
              <a:t>TRIRIGA, </a:t>
            </a:r>
            <a:r>
              <a:rPr lang="en-US" sz="2000" dirty="0">
                <a:solidFill>
                  <a:srgbClr val="000000"/>
                </a:solidFill>
                <a:latin typeface="Calibri"/>
                <a:cs typeface="Calibri"/>
              </a:rPr>
              <a:t>PMQ</a:t>
            </a:r>
          </a:p>
        </p:txBody>
      </p:sp>
      <p:sp>
        <p:nvSpPr>
          <p:cNvPr id="8" name="Rectangle 7"/>
          <p:cNvSpPr/>
          <p:nvPr/>
        </p:nvSpPr>
        <p:spPr>
          <a:xfrm>
            <a:off x="349574" y="3241792"/>
            <a:ext cx="2235200" cy="685800"/>
          </a:xfrm>
          <a:prstGeom prst="rect">
            <a:avLst/>
          </a:prstGeom>
          <a:solidFill>
            <a:schemeClr val="accent1">
              <a:lumMod val="50000"/>
            </a:schemeClr>
          </a:solidFill>
          <a:ln>
            <a:solidFill>
              <a:schemeClr val="accent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89">
              <a:defRPr/>
            </a:pPr>
            <a:r>
              <a:rPr lang="en-US" sz="2000" dirty="0">
                <a:solidFill>
                  <a:prstClr val="white"/>
                </a:solidFill>
                <a:latin typeface="Calibri"/>
                <a:sym typeface="Gill Sans" charset="0"/>
              </a:rPr>
              <a:t>Platforms</a:t>
            </a:r>
          </a:p>
        </p:txBody>
      </p:sp>
      <p:sp>
        <p:nvSpPr>
          <p:cNvPr id="21513" name="TextBox 11"/>
          <p:cNvSpPr txBox="1">
            <a:spLocks noChangeArrowheads="1"/>
          </p:cNvSpPr>
          <p:nvPr/>
        </p:nvSpPr>
        <p:spPr bwMode="auto">
          <a:xfrm>
            <a:off x="2570728" y="3230749"/>
            <a:ext cx="30662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defTabSz="457189" eaLnBrk="1" hangingPunct="1"/>
            <a:r>
              <a:rPr lang="en-US" sz="2000" dirty="0"/>
              <a:t>Building and managing IoT solutions</a:t>
            </a:r>
          </a:p>
        </p:txBody>
      </p:sp>
      <p:sp>
        <p:nvSpPr>
          <p:cNvPr id="24" name="TextBox 23"/>
          <p:cNvSpPr txBox="1"/>
          <p:nvPr/>
        </p:nvSpPr>
        <p:spPr>
          <a:xfrm>
            <a:off x="5908570" y="3156292"/>
            <a:ext cx="3158428" cy="1015663"/>
          </a:xfrm>
          <a:prstGeom prst="rect">
            <a:avLst/>
          </a:prstGeom>
          <a:noFill/>
        </p:spPr>
        <p:txBody>
          <a:bodyPr wrap="square" rtlCol="0">
            <a:spAutoFit/>
          </a:bodyPr>
          <a:lstStyle/>
          <a:p>
            <a:pPr defTabSz="457189"/>
            <a:r>
              <a:rPr lang="en-US" sz="2000" dirty="0">
                <a:solidFill>
                  <a:srgbClr val="000000"/>
                </a:solidFill>
                <a:latin typeface="Calibri"/>
                <a:cs typeface="Calibri"/>
              </a:rPr>
              <a:t>Continuous </a:t>
            </a:r>
            <a:r>
              <a:rPr lang="en-US" sz="2000" dirty="0" smtClean="0">
                <a:solidFill>
                  <a:srgbClr val="000000"/>
                </a:solidFill>
                <a:latin typeface="Calibri"/>
                <a:cs typeface="Calibri"/>
              </a:rPr>
              <a:t>Engineering,</a:t>
            </a:r>
            <a:endParaRPr lang="en-US" sz="2000" dirty="0">
              <a:solidFill>
                <a:srgbClr val="000000"/>
              </a:solidFill>
              <a:latin typeface="Calibri"/>
              <a:cs typeface="Calibri"/>
            </a:endParaRPr>
          </a:p>
          <a:p>
            <a:pPr defTabSz="457189"/>
            <a:r>
              <a:rPr lang="en-US" sz="2000" dirty="0" err="1">
                <a:solidFill>
                  <a:srgbClr val="000000"/>
                </a:solidFill>
                <a:latin typeface="Calibri"/>
                <a:cs typeface="Calibri"/>
              </a:rPr>
              <a:t>IoT</a:t>
            </a:r>
            <a:r>
              <a:rPr lang="en-US" sz="2000" dirty="0">
                <a:solidFill>
                  <a:srgbClr val="000000"/>
                </a:solidFill>
                <a:latin typeface="Calibri"/>
                <a:cs typeface="Calibri"/>
              </a:rPr>
              <a:t> </a:t>
            </a:r>
            <a:r>
              <a:rPr lang="en-US" sz="2000" dirty="0" smtClean="0">
                <a:solidFill>
                  <a:srgbClr val="000000"/>
                </a:solidFill>
                <a:latin typeface="Calibri"/>
                <a:cs typeface="Calibri"/>
              </a:rPr>
              <a:t>Foundation, </a:t>
            </a:r>
            <a:r>
              <a:rPr lang="en-US" sz="2000" dirty="0" err="1" smtClean="0">
                <a:solidFill>
                  <a:srgbClr val="000000"/>
                </a:solidFill>
                <a:latin typeface="Calibri"/>
                <a:cs typeface="Calibri"/>
              </a:rPr>
              <a:t>IoT</a:t>
            </a:r>
            <a:r>
              <a:rPr lang="en-US" sz="2000" dirty="0" smtClean="0">
                <a:solidFill>
                  <a:srgbClr val="000000"/>
                </a:solidFill>
                <a:latin typeface="Calibri"/>
                <a:cs typeface="Calibri"/>
              </a:rPr>
              <a:t> Real-time Insights</a:t>
            </a:r>
            <a:endParaRPr lang="en-US" sz="2000" dirty="0">
              <a:solidFill>
                <a:srgbClr val="000000"/>
              </a:solidFill>
              <a:latin typeface="Calibri"/>
              <a:cs typeface="Calibri"/>
            </a:endParaRPr>
          </a:p>
        </p:txBody>
      </p:sp>
      <p:sp>
        <p:nvSpPr>
          <p:cNvPr id="25" name="TextBox 24"/>
          <p:cNvSpPr txBox="1"/>
          <p:nvPr/>
        </p:nvSpPr>
        <p:spPr>
          <a:xfrm>
            <a:off x="5908570" y="1124699"/>
            <a:ext cx="2727093" cy="400110"/>
          </a:xfrm>
          <a:prstGeom prst="rect">
            <a:avLst/>
          </a:prstGeom>
          <a:noFill/>
        </p:spPr>
        <p:txBody>
          <a:bodyPr wrap="none" rtlCol="0">
            <a:spAutoFit/>
          </a:bodyPr>
          <a:lstStyle/>
          <a:p>
            <a:pPr defTabSz="457189"/>
            <a:r>
              <a:rPr lang="en-US" sz="2000" u="sng" dirty="0">
                <a:solidFill>
                  <a:srgbClr val="000000"/>
                </a:solidFill>
                <a:latin typeface="Calibri"/>
                <a:cs typeface="Calibri"/>
              </a:rPr>
              <a:t>Representative Products</a:t>
            </a:r>
          </a:p>
        </p:txBody>
      </p:sp>
    </p:spTree>
    <p:extLst>
      <p:ext uri="{BB962C8B-B14F-4D97-AF65-F5344CB8AC3E}">
        <p14:creationId xmlns:p14="http://schemas.microsoft.com/office/powerpoint/2010/main" val="36814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08" y="278147"/>
            <a:ext cx="8771867" cy="383461"/>
          </a:xfrm>
        </p:spPr>
        <p:txBody>
          <a:bodyPr/>
          <a:lstStyle/>
          <a:p>
            <a:r>
              <a:rPr lang="en-US" sz="2300" dirty="0" smtClean="0"/>
              <a:t>IoT Value Creation is Being Led by Makers and Operators</a:t>
            </a:r>
            <a:endParaRPr lang="en-US" sz="2300" dirty="0"/>
          </a:p>
        </p:txBody>
      </p:sp>
      <p:grpSp>
        <p:nvGrpSpPr>
          <p:cNvPr id="3" name="Group 154"/>
          <p:cNvGrpSpPr>
            <a:grpSpLocks/>
          </p:cNvGrpSpPr>
          <p:nvPr/>
        </p:nvGrpSpPr>
        <p:grpSpPr bwMode="auto">
          <a:xfrm>
            <a:off x="5457831" y="3798096"/>
            <a:ext cx="2816225" cy="1654969"/>
            <a:chOff x="5356189" y="4317999"/>
            <a:chExt cx="2796307" cy="2116124"/>
          </a:xfrm>
        </p:grpSpPr>
        <p:pic>
          <p:nvPicPr>
            <p:cNvPr id="6" name="Picture 2" descr="C:\Users\IBM_AD~1\AppData\Local\Temp\1423720627_698396-icon-132-cloud-128.png"/>
            <p:cNvPicPr>
              <a:picLocks noChangeAspect="1" noChangeArrowheads="1"/>
            </p:cNvPicPr>
            <p:nvPr/>
          </p:nvPicPr>
          <p:blipFill>
            <a:blip r:embed="rId2">
              <a:extLst>
                <a:ext uri="{28A0092B-C50C-407E-A947-70E740481C1C}">
                  <a14:useLocalDpi xmlns:a14="http://schemas.microsoft.com/office/drawing/2010/main" val="0"/>
                </a:ext>
              </a:extLst>
            </a:blip>
            <a:srcRect t="13097" b="11227"/>
            <a:stretch>
              <a:fillRect/>
            </a:stretch>
          </p:blipFill>
          <p:spPr bwMode="auto">
            <a:xfrm>
              <a:off x="5356189" y="4317999"/>
              <a:ext cx="2796307" cy="2116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8"/>
            <p:cNvSpPr txBox="1">
              <a:spLocks noChangeArrowheads="1"/>
            </p:cNvSpPr>
            <p:nvPr/>
          </p:nvSpPr>
          <p:spPr bwMode="auto">
            <a:xfrm>
              <a:off x="5863573" y="5150624"/>
              <a:ext cx="1781537" cy="82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solidFill>
                    <a:srgbClr val="0E7BAE"/>
                  </a:solidFill>
                  <a:latin typeface="Calibri" pitchFamily="34" charset="0"/>
                  <a:cs typeface="Arial" pitchFamily="34" charset="0"/>
                </a:rPr>
                <a:t>Enabled</a:t>
              </a:r>
            </a:p>
            <a:p>
              <a:pPr algn="ctr"/>
              <a:r>
                <a:rPr lang="en-US">
                  <a:solidFill>
                    <a:srgbClr val="0E7BAE"/>
                  </a:solidFill>
                  <a:latin typeface="Calibri" pitchFamily="34" charset="0"/>
                  <a:cs typeface="Arial" pitchFamily="34" charset="0"/>
                </a:rPr>
                <a:t>by </a:t>
              </a:r>
              <a:r>
                <a:rPr lang="en-US" b="1">
                  <a:solidFill>
                    <a:srgbClr val="0E7BAE"/>
                  </a:solidFill>
                  <a:latin typeface="Calibri" pitchFamily="34" charset="0"/>
                  <a:cs typeface="Arial" pitchFamily="34" charset="0"/>
                </a:rPr>
                <a:t>Cloud</a:t>
              </a:r>
            </a:p>
          </p:txBody>
        </p:sp>
      </p:grpSp>
      <p:sp>
        <p:nvSpPr>
          <p:cNvPr id="8" name="TextBox 6"/>
          <p:cNvSpPr txBox="1">
            <a:spLocks noChangeArrowheads="1"/>
          </p:cNvSpPr>
          <p:nvPr/>
        </p:nvSpPr>
        <p:spPr bwMode="auto">
          <a:xfrm>
            <a:off x="990600" y="1143003"/>
            <a:ext cx="2667000" cy="64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7" rIns="91395" bIns="45697">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sz="3600" dirty="0">
                <a:solidFill>
                  <a:srgbClr val="004560"/>
                </a:solidFill>
                <a:cs typeface="Arial" pitchFamily="34" charset="0"/>
              </a:rPr>
              <a:t>makers</a:t>
            </a:r>
          </a:p>
        </p:txBody>
      </p:sp>
      <p:sp>
        <p:nvSpPr>
          <p:cNvPr id="9" name="TextBox 7"/>
          <p:cNvSpPr txBox="1">
            <a:spLocks noChangeArrowheads="1"/>
          </p:cNvSpPr>
          <p:nvPr/>
        </p:nvSpPr>
        <p:spPr bwMode="auto">
          <a:xfrm>
            <a:off x="5334000" y="1143003"/>
            <a:ext cx="2667000" cy="64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7" rIns="91395" bIns="45697">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sz="3600" dirty="0">
                <a:solidFill>
                  <a:srgbClr val="004560"/>
                </a:solidFill>
                <a:cs typeface="Arial" pitchFamily="34" charset="0"/>
              </a:rPr>
              <a:t>operators</a:t>
            </a:r>
          </a:p>
        </p:txBody>
      </p:sp>
      <p:sp>
        <p:nvSpPr>
          <p:cNvPr id="10" name="TextBox 8"/>
          <p:cNvSpPr txBox="1">
            <a:spLocks noChangeArrowheads="1"/>
          </p:cNvSpPr>
          <p:nvPr/>
        </p:nvSpPr>
        <p:spPr bwMode="auto">
          <a:xfrm>
            <a:off x="1104900" y="1681429"/>
            <a:ext cx="2438400" cy="181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7" rIns="91395" bIns="45697">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sz="1600" dirty="0">
                <a:solidFill>
                  <a:srgbClr val="004560"/>
                </a:solidFill>
                <a:cs typeface="Arial" pitchFamily="34" charset="0"/>
              </a:rPr>
              <a:t>The creation of smarter, connected products will redefine every industry with new capabilities that improve functionality, reduce costs, and deliver new value</a:t>
            </a:r>
          </a:p>
        </p:txBody>
      </p:sp>
      <p:sp>
        <p:nvSpPr>
          <p:cNvPr id="11" name="TextBox 9"/>
          <p:cNvSpPr txBox="1">
            <a:spLocks noChangeArrowheads="1"/>
          </p:cNvSpPr>
          <p:nvPr/>
        </p:nvSpPr>
        <p:spPr bwMode="auto">
          <a:xfrm>
            <a:off x="5448300" y="1681430"/>
            <a:ext cx="2438400" cy="181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7" rIns="91395" bIns="45697">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sz="1600" dirty="0">
                <a:solidFill>
                  <a:srgbClr val="004560"/>
                </a:solidFill>
                <a:cs typeface="Arial" pitchFamily="34" charset="0"/>
              </a:rPr>
              <a:t>The operation of old and new systems, now integrated with intelligent things, can become interactive, reactive, and adaptive; to each other, people and places</a:t>
            </a:r>
          </a:p>
        </p:txBody>
      </p:sp>
      <p:grpSp>
        <p:nvGrpSpPr>
          <p:cNvPr id="5" name="Group 153"/>
          <p:cNvGrpSpPr>
            <a:grpSpLocks/>
          </p:cNvGrpSpPr>
          <p:nvPr/>
        </p:nvGrpSpPr>
        <p:grpSpPr bwMode="auto">
          <a:xfrm>
            <a:off x="838200" y="4029606"/>
            <a:ext cx="2617788" cy="1226345"/>
            <a:chOff x="779642" y="4317818"/>
            <a:chExt cx="3650380" cy="1990790"/>
          </a:xfrm>
        </p:grpSpPr>
        <p:sp>
          <p:nvSpPr>
            <p:cNvPr id="13" name="TextBox 139"/>
            <p:cNvSpPr txBox="1">
              <a:spLocks noChangeArrowheads="1"/>
            </p:cNvSpPr>
            <p:nvPr/>
          </p:nvSpPr>
          <p:spPr bwMode="auto">
            <a:xfrm rot="20032936">
              <a:off x="1015652" y="5043840"/>
              <a:ext cx="1611118" cy="54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sz="1600" dirty="0">
                  <a:solidFill>
                    <a:srgbClr val="0E7BAE"/>
                  </a:solidFill>
                  <a:latin typeface="Calibri" pitchFamily="34" charset="0"/>
                  <a:cs typeface="Arial" pitchFamily="34" charset="0"/>
                </a:rPr>
                <a:t>Powered</a:t>
              </a:r>
              <a:endParaRPr lang="en-US" sz="2400" dirty="0">
                <a:solidFill>
                  <a:srgbClr val="0E7BAE"/>
                </a:solidFill>
                <a:latin typeface="Calibri" pitchFamily="34" charset="0"/>
                <a:cs typeface="Arial" pitchFamily="34" charset="0"/>
              </a:endParaRPr>
            </a:p>
          </p:txBody>
        </p:sp>
        <p:grpSp>
          <p:nvGrpSpPr>
            <p:cNvPr id="12" name="Group 152"/>
            <p:cNvGrpSpPr>
              <a:grpSpLocks/>
            </p:cNvGrpSpPr>
            <p:nvPr/>
          </p:nvGrpSpPr>
          <p:grpSpPr bwMode="auto">
            <a:xfrm>
              <a:off x="779642" y="4317818"/>
              <a:ext cx="3650380" cy="1990790"/>
              <a:chOff x="779642" y="4317818"/>
              <a:chExt cx="3650380" cy="1990790"/>
            </a:xfrm>
          </p:grpSpPr>
          <p:sp>
            <p:nvSpPr>
              <p:cNvPr id="16" name="Freeform 15"/>
              <p:cNvSpPr/>
              <p:nvPr/>
            </p:nvSpPr>
            <p:spPr>
              <a:xfrm rot="518347">
                <a:off x="2404492" y="4390835"/>
                <a:ext cx="2001178" cy="1917773"/>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noFill/>
              <a:ln w="5715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77315" tIns="551525" rIns="477315" bIns="590616" spcCol="1270" anchor="ctr"/>
              <a:lstStyle/>
              <a:p>
                <a:pPr algn="ctr" defTabSz="977412" fontAlgn="auto">
                  <a:lnSpc>
                    <a:spcPct val="90000"/>
                  </a:lnSpc>
                  <a:spcBef>
                    <a:spcPts val="0"/>
                  </a:spcBef>
                  <a:spcAft>
                    <a:spcPct val="35000"/>
                  </a:spcAft>
                  <a:defRPr/>
                </a:pPr>
                <a:endParaRPr lang="en-US" sz="2200" dirty="0">
                  <a:solidFill>
                    <a:srgbClr val="000000"/>
                  </a:solidFill>
                </a:endParaRPr>
              </a:p>
            </p:txBody>
          </p:sp>
          <p:sp>
            <p:nvSpPr>
              <p:cNvPr id="17" name="Freeform 16"/>
              <p:cNvSpPr/>
              <p:nvPr/>
            </p:nvSpPr>
            <p:spPr>
              <a:xfrm>
                <a:off x="2141064" y="5702996"/>
                <a:ext cx="604337" cy="573398"/>
              </a:xfrm>
              <a:custGeom>
                <a:avLst/>
                <a:gdLst>
                  <a:gd name="connsiteX0" fmla="*/ 532202 w 711265"/>
                  <a:gd name="connsiteY0" fmla="*/ 193463 h 801534"/>
                  <a:gd name="connsiteX1" fmla="*/ 639068 w 711265"/>
                  <a:gd name="connsiteY1" fmla="*/ 169148 h 801534"/>
                  <a:gd name="connsiteX2" fmla="*/ 680735 w 711265"/>
                  <a:gd name="connsiteY2" fmla="*/ 254402 h 801534"/>
                  <a:gd name="connsiteX3" fmla="*/ 595894 w 711265"/>
                  <a:gd name="connsiteY3" fmla="*/ 323781 h 801534"/>
                  <a:gd name="connsiteX4" fmla="*/ 595894 w 711265"/>
                  <a:gd name="connsiteY4" fmla="*/ 477752 h 801534"/>
                  <a:gd name="connsiteX5" fmla="*/ 680735 w 711265"/>
                  <a:gd name="connsiteY5" fmla="*/ 547132 h 801534"/>
                  <a:gd name="connsiteX6" fmla="*/ 639068 w 711265"/>
                  <a:gd name="connsiteY6" fmla="*/ 632386 h 801534"/>
                  <a:gd name="connsiteX7" fmla="*/ 532202 w 711265"/>
                  <a:gd name="connsiteY7" fmla="*/ 608071 h 801534"/>
                  <a:gd name="connsiteX8" fmla="*/ 419324 w 711265"/>
                  <a:gd name="connsiteY8" fmla="*/ 685056 h 801534"/>
                  <a:gd name="connsiteX9" fmla="*/ 394245 w 711265"/>
                  <a:gd name="connsiteY9" fmla="*/ 791746 h 801534"/>
                  <a:gd name="connsiteX10" fmla="*/ 317020 w 711265"/>
                  <a:gd name="connsiteY10" fmla="*/ 791746 h 801534"/>
                  <a:gd name="connsiteX11" fmla="*/ 291941 w 711265"/>
                  <a:gd name="connsiteY11" fmla="*/ 685056 h 801534"/>
                  <a:gd name="connsiteX12" fmla="*/ 179063 w 711265"/>
                  <a:gd name="connsiteY12" fmla="*/ 608071 h 801534"/>
                  <a:gd name="connsiteX13" fmla="*/ 72197 w 711265"/>
                  <a:gd name="connsiteY13" fmla="*/ 632386 h 801534"/>
                  <a:gd name="connsiteX14" fmla="*/ 30530 w 711265"/>
                  <a:gd name="connsiteY14" fmla="*/ 547132 h 801534"/>
                  <a:gd name="connsiteX15" fmla="*/ 115371 w 711265"/>
                  <a:gd name="connsiteY15" fmla="*/ 477753 h 801534"/>
                  <a:gd name="connsiteX16" fmla="*/ 115371 w 711265"/>
                  <a:gd name="connsiteY16" fmla="*/ 323782 h 801534"/>
                  <a:gd name="connsiteX17" fmla="*/ 30530 w 711265"/>
                  <a:gd name="connsiteY17" fmla="*/ 254402 h 801534"/>
                  <a:gd name="connsiteX18" fmla="*/ 72197 w 711265"/>
                  <a:gd name="connsiteY18" fmla="*/ 169148 h 801534"/>
                  <a:gd name="connsiteX19" fmla="*/ 179063 w 711265"/>
                  <a:gd name="connsiteY19" fmla="*/ 193463 h 801534"/>
                  <a:gd name="connsiteX20" fmla="*/ 291941 w 711265"/>
                  <a:gd name="connsiteY20" fmla="*/ 116478 h 801534"/>
                  <a:gd name="connsiteX21" fmla="*/ 317020 w 711265"/>
                  <a:gd name="connsiteY21" fmla="*/ 9788 h 801534"/>
                  <a:gd name="connsiteX22" fmla="*/ 394245 w 711265"/>
                  <a:gd name="connsiteY22" fmla="*/ 9788 h 801534"/>
                  <a:gd name="connsiteX23" fmla="*/ 419324 w 711265"/>
                  <a:gd name="connsiteY23" fmla="*/ 116478 h 801534"/>
                  <a:gd name="connsiteX24" fmla="*/ 532202 w 711265"/>
                  <a:gd name="connsiteY24" fmla="*/ 193463 h 80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11265" h="801534">
                    <a:moveTo>
                      <a:pt x="532202" y="193463"/>
                    </a:moveTo>
                    <a:lnTo>
                      <a:pt x="639068" y="169148"/>
                    </a:lnTo>
                    <a:lnTo>
                      <a:pt x="680735" y="254402"/>
                    </a:lnTo>
                    <a:lnTo>
                      <a:pt x="595894" y="323781"/>
                    </a:lnTo>
                    <a:cubicBezTo>
                      <a:pt x="607470" y="374194"/>
                      <a:pt x="607470" y="427339"/>
                      <a:pt x="595894" y="477752"/>
                    </a:cubicBezTo>
                    <a:lnTo>
                      <a:pt x="680735" y="547132"/>
                    </a:lnTo>
                    <a:lnTo>
                      <a:pt x="639068" y="632386"/>
                    </a:lnTo>
                    <a:lnTo>
                      <a:pt x="532202" y="608071"/>
                    </a:lnTo>
                    <a:cubicBezTo>
                      <a:pt x="501032" y="645120"/>
                      <a:pt x="462070" y="671692"/>
                      <a:pt x="419324" y="685056"/>
                    </a:cubicBezTo>
                    <a:lnTo>
                      <a:pt x="394245" y="791746"/>
                    </a:lnTo>
                    <a:lnTo>
                      <a:pt x="317020" y="791746"/>
                    </a:lnTo>
                    <a:lnTo>
                      <a:pt x="291941" y="685056"/>
                    </a:lnTo>
                    <a:cubicBezTo>
                      <a:pt x="249195" y="671692"/>
                      <a:pt x="210234" y="645119"/>
                      <a:pt x="179063" y="608071"/>
                    </a:cubicBezTo>
                    <a:lnTo>
                      <a:pt x="72197" y="632386"/>
                    </a:lnTo>
                    <a:lnTo>
                      <a:pt x="30530" y="547132"/>
                    </a:lnTo>
                    <a:lnTo>
                      <a:pt x="115371" y="477753"/>
                    </a:lnTo>
                    <a:cubicBezTo>
                      <a:pt x="103795" y="427340"/>
                      <a:pt x="103795" y="374195"/>
                      <a:pt x="115371" y="323782"/>
                    </a:cubicBezTo>
                    <a:lnTo>
                      <a:pt x="30530" y="254402"/>
                    </a:lnTo>
                    <a:lnTo>
                      <a:pt x="72197" y="169148"/>
                    </a:lnTo>
                    <a:lnTo>
                      <a:pt x="179063" y="193463"/>
                    </a:lnTo>
                    <a:cubicBezTo>
                      <a:pt x="210233" y="156414"/>
                      <a:pt x="249195" y="129842"/>
                      <a:pt x="291941" y="116478"/>
                    </a:cubicBezTo>
                    <a:lnTo>
                      <a:pt x="317020" y="9788"/>
                    </a:lnTo>
                    <a:lnTo>
                      <a:pt x="394245" y="9788"/>
                    </a:lnTo>
                    <a:lnTo>
                      <a:pt x="419324" y="116478"/>
                    </a:lnTo>
                    <a:cubicBezTo>
                      <a:pt x="462070" y="129842"/>
                      <a:pt x="501031" y="156415"/>
                      <a:pt x="532202" y="193463"/>
                    </a:cubicBezTo>
                    <a:close/>
                  </a:path>
                </a:pathLst>
              </a:custGeom>
              <a:noFill/>
              <a:ln w="5715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7003" tIns="221403" rIns="207003" bIns="221403" spcCol="1270" anchor="ctr"/>
              <a:lstStyle/>
              <a:p>
                <a:pPr algn="ctr" defTabSz="977412" fontAlgn="auto">
                  <a:lnSpc>
                    <a:spcPct val="90000"/>
                  </a:lnSpc>
                  <a:spcBef>
                    <a:spcPts val="0"/>
                  </a:spcBef>
                  <a:spcAft>
                    <a:spcPct val="35000"/>
                  </a:spcAft>
                  <a:defRPr/>
                </a:pPr>
                <a:endParaRPr lang="en-US" sz="2200" dirty="0">
                  <a:solidFill>
                    <a:srgbClr val="000000"/>
                  </a:solidFill>
                </a:endParaRPr>
              </a:p>
            </p:txBody>
          </p:sp>
          <p:sp>
            <p:nvSpPr>
              <p:cNvPr id="18" name="Freeform 17"/>
              <p:cNvSpPr/>
              <p:nvPr/>
            </p:nvSpPr>
            <p:spPr>
              <a:xfrm rot="21140017">
                <a:off x="779642" y="4317818"/>
                <a:ext cx="2001178" cy="1939249"/>
              </a:xfrm>
              <a:custGeom>
                <a:avLst/>
                <a:gdLst>
                  <a:gd name="connsiteX0" fmla="*/ 1624417 w 2154728"/>
                  <a:gd name="connsiteY0" fmla="*/ 516818 h 2040544"/>
                  <a:gd name="connsiteX1" fmla="*/ 1922216 w 2154728"/>
                  <a:gd name="connsiteY1" fmla="*/ 415929 h 2040544"/>
                  <a:gd name="connsiteX2" fmla="*/ 2043412 w 2154728"/>
                  <a:gd name="connsiteY2" fmla="*/ 610309 h 2040544"/>
                  <a:gd name="connsiteX3" fmla="*/ 1821748 w 2154728"/>
                  <a:gd name="connsiteY3" fmla="*/ 833306 h 2040544"/>
                  <a:gd name="connsiteX4" fmla="*/ 1821748 w 2154728"/>
                  <a:gd name="connsiteY4" fmla="*/ 1207238 h 2040544"/>
                  <a:gd name="connsiteX5" fmla="*/ 2043412 w 2154728"/>
                  <a:gd name="connsiteY5" fmla="*/ 1430235 h 2040544"/>
                  <a:gd name="connsiteX6" fmla="*/ 1922216 w 2154728"/>
                  <a:gd name="connsiteY6" fmla="*/ 1624615 h 2040544"/>
                  <a:gd name="connsiteX7" fmla="*/ 1624417 w 2154728"/>
                  <a:gd name="connsiteY7" fmla="*/ 1523726 h 2040544"/>
                  <a:gd name="connsiteX8" fmla="*/ 1274696 w 2154728"/>
                  <a:gd name="connsiteY8" fmla="*/ 1710692 h 2040544"/>
                  <a:gd name="connsiteX9" fmla="*/ 1202746 w 2154728"/>
                  <a:gd name="connsiteY9" fmla="*/ 2016774 h 2040544"/>
                  <a:gd name="connsiteX10" fmla="*/ 951982 w 2154728"/>
                  <a:gd name="connsiteY10" fmla="*/ 2016774 h 2040544"/>
                  <a:gd name="connsiteX11" fmla="*/ 880033 w 2154728"/>
                  <a:gd name="connsiteY11" fmla="*/ 1710692 h 2040544"/>
                  <a:gd name="connsiteX12" fmla="*/ 530312 w 2154728"/>
                  <a:gd name="connsiteY12" fmla="*/ 1523726 h 2040544"/>
                  <a:gd name="connsiteX13" fmla="*/ 232512 w 2154728"/>
                  <a:gd name="connsiteY13" fmla="*/ 1624615 h 2040544"/>
                  <a:gd name="connsiteX14" fmla="*/ 111316 w 2154728"/>
                  <a:gd name="connsiteY14" fmla="*/ 1430235 h 2040544"/>
                  <a:gd name="connsiteX15" fmla="*/ 332980 w 2154728"/>
                  <a:gd name="connsiteY15" fmla="*/ 1207238 h 2040544"/>
                  <a:gd name="connsiteX16" fmla="*/ 332980 w 2154728"/>
                  <a:gd name="connsiteY16" fmla="*/ 833306 h 2040544"/>
                  <a:gd name="connsiteX17" fmla="*/ 111316 w 2154728"/>
                  <a:gd name="connsiteY17" fmla="*/ 610309 h 2040544"/>
                  <a:gd name="connsiteX18" fmla="*/ 232512 w 2154728"/>
                  <a:gd name="connsiteY18" fmla="*/ 415929 h 2040544"/>
                  <a:gd name="connsiteX19" fmla="*/ 530311 w 2154728"/>
                  <a:gd name="connsiteY19" fmla="*/ 516818 h 2040544"/>
                  <a:gd name="connsiteX20" fmla="*/ 880032 w 2154728"/>
                  <a:gd name="connsiteY20" fmla="*/ 329852 h 2040544"/>
                  <a:gd name="connsiteX21" fmla="*/ 951982 w 2154728"/>
                  <a:gd name="connsiteY21" fmla="*/ 23770 h 2040544"/>
                  <a:gd name="connsiteX22" fmla="*/ 1202746 w 2154728"/>
                  <a:gd name="connsiteY22" fmla="*/ 23770 h 2040544"/>
                  <a:gd name="connsiteX23" fmla="*/ 1274695 w 2154728"/>
                  <a:gd name="connsiteY23" fmla="*/ 329852 h 2040544"/>
                  <a:gd name="connsiteX24" fmla="*/ 1624416 w 2154728"/>
                  <a:gd name="connsiteY24" fmla="*/ 516818 h 2040544"/>
                  <a:gd name="connsiteX25" fmla="*/ 1624417 w 2154728"/>
                  <a:gd name="connsiteY25" fmla="*/ 516818 h 204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54728" h="2040544">
                    <a:moveTo>
                      <a:pt x="1406100" y="513596"/>
                    </a:moveTo>
                    <a:lnTo>
                      <a:pt x="1622065" y="372761"/>
                    </a:lnTo>
                    <a:lnTo>
                      <a:pt x="1760274" y="498959"/>
                    </a:lnTo>
                    <a:lnTo>
                      <a:pt x="1631132" y="719072"/>
                    </a:lnTo>
                    <a:cubicBezTo>
                      <a:pt x="1685903" y="807012"/>
                      <a:pt x="1713487" y="907615"/>
                      <a:pt x="1711048" y="1010536"/>
                    </a:cubicBezTo>
                    <a:lnTo>
                      <a:pt x="1935507" y="1138057"/>
                    </a:lnTo>
                    <a:lnTo>
                      <a:pt x="1880383" y="1314880"/>
                    </a:lnTo>
                    <a:lnTo>
                      <a:pt x="1621295" y="1298438"/>
                    </a:lnTo>
                    <a:cubicBezTo>
                      <a:pt x="1563497" y="1388740"/>
                      <a:pt x="1481009" y="1464253"/>
                      <a:pt x="1382313" y="1517211"/>
                    </a:cubicBezTo>
                    <a:lnTo>
                      <a:pt x="1390340" y="1770816"/>
                    </a:lnTo>
                    <a:lnTo>
                      <a:pt x="1190329" y="1823190"/>
                    </a:lnTo>
                    <a:lnTo>
                      <a:pt x="1067527" y="1599639"/>
                    </a:lnTo>
                    <a:cubicBezTo>
                      <a:pt x="954958" y="1602001"/>
                      <a:pt x="844886" y="1576910"/>
                      <a:pt x="748629" y="1526948"/>
                    </a:cubicBezTo>
                    <a:lnTo>
                      <a:pt x="532663" y="1667783"/>
                    </a:lnTo>
                    <a:lnTo>
                      <a:pt x="394454" y="1541585"/>
                    </a:lnTo>
                    <a:lnTo>
                      <a:pt x="523596" y="1321472"/>
                    </a:lnTo>
                    <a:cubicBezTo>
                      <a:pt x="468825" y="1233532"/>
                      <a:pt x="441241" y="1132929"/>
                      <a:pt x="443680" y="1030008"/>
                    </a:cubicBezTo>
                    <a:lnTo>
                      <a:pt x="219221" y="902487"/>
                    </a:lnTo>
                    <a:lnTo>
                      <a:pt x="274345" y="725664"/>
                    </a:lnTo>
                    <a:lnTo>
                      <a:pt x="533433" y="742106"/>
                    </a:lnTo>
                    <a:cubicBezTo>
                      <a:pt x="591231" y="651804"/>
                      <a:pt x="673719" y="576291"/>
                      <a:pt x="772415" y="523333"/>
                    </a:cubicBezTo>
                    <a:lnTo>
                      <a:pt x="764388" y="269728"/>
                    </a:lnTo>
                    <a:lnTo>
                      <a:pt x="964399" y="217354"/>
                    </a:lnTo>
                    <a:lnTo>
                      <a:pt x="1087201" y="440905"/>
                    </a:lnTo>
                    <a:cubicBezTo>
                      <a:pt x="1199770" y="438543"/>
                      <a:pt x="1309842" y="463634"/>
                      <a:pt x="1406099" y="513596"/>
                    </a:cubicBezTo>
                    <a:lnTo>
                      <a:pt x="1406100" y="513596"/>
                    </a:lnTo>
                    <a:close/>
                  </a:path>
                </a:pathLst>
              </a:custGeom>
              <a:noFill/>
              <a:ln w="5715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34664" tIns="712797" rIns="734664" bIns="712797" spcCol="1270" anchor="ctr"/>
              <a:lstStyle/>
              <a:p>
                <a:pPr algn="ctr" defTabSz="977412" fontAlgn="auto">
                  <a:lnSpc>
                    <a:spcPct val="90000"/>
                  </a:lnSpc>
                  <a:spcBef>
                    <a:spcPts val="0"/>
                  </a:spcBef>
                  <a:spcAft>
                    <a:spcPct val="35000"/>
                  </a:spcAft>
                  <a:defRPr/>
                </a:pPr>
                <a:endParaRPr lang="en-US" dirty="0">
                  <a:solidFill>
                    <a:srgbClr val="000000"/>
                  </a:solidFill>
                </a:endParaRPr>
              </a:p>
            </p:txBody>
          </p:sp>
          <p:sp>
            <p:nvSpPr>
              <p:cNvPr id="19" name="TextBox 141"/>
              <p:cNvSpPr txBox="1">
                <a:spLocks noChangeArrowheads="1"/>
              </p:cNvSpPr>
              <p:nvPr/>
            </p:nvSpPr>
            <p:spPr bwMode="auto">
              <a:xfrm rot="966571">
                <a:off x="2380202" y="5018858"/>
                <a:ext cx="2049820" cy="59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b="1" dirty="0">
                    <a:solidFill>
                      <a:srgbClr val="0E7BAE"/>
                    </a:solidFill>
                    <a:latin typeface="Calibri" pitchFamily="34" charset="0"/>
                    <a:cs typeface="Arial" pitchFamily="34" charset="0"/>
                  </a:rPr>
                  <a:t>Analytics</a:t>
                </a:r>
                <a:endParaRPr lang="en-US" sz="2400" b="1" dirty="0">
                  <a:solidFill>
                    <a:srgbClr val="0E7BAE"/>
                  </a:solidFill>
                  <a:latin typeface="Calibri" pitchFamily="34" charset="0"/>
                  <a:cs typeface="Arial" pitchFamily="34" charset="0"/>
                </a:endParaRPr>
              </a:p>
            </p:txBody>
          </p:sp>
        </p:grpSp>
        <p:sp>
          <p:nvSpPr>
            <p:cNvPr id="15" name="TextBox 142"/>
            <p:cNvSpPr txBox="1">
              <a:spLocks noChangeArrowheads="1"/>
            </p:cNvSpPr>
            <p:nvPr/>
          </p:nvSpPr>
          <p:spPr bwMode="auto">
            <a:xfrm rot="163717">
              <a:off x="2185172" y="5727157"/>
              <a:ext cx="518505" cy="49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Arial" pitchFamily="34" charset="0"/>
                  <a:ea typeface="ＭＳ Ｐゴシック" pitchFamily="34" charset="-128"/>
                </a:defRPr>
              </a:lvl1pPr>
              <a:lvl2pPr marL="742950" indent="-285750" defTabSz="457200">
                <a:defRPr>
                  <a:solidFill>
                    <a:schemeClr val="tx1"/>
                  </a:solidFill>
                  <a:latin typeface="Arial" pitchFamily="34" charset="0"/>
                  <a:ea typeface="ＭＳ Ｐゴシック" pitchFamily="34" charset="-128"/>
                </a:defRPr>
              </a:lvl2pPr>
              <a:lvl3pPr marL="1143000" indent="-228600" defTabSz="457200">
                <a:defRPr>
                  <a:solidFill>
                    <a:schemeClr val="tx1"/>
                  </a:solidFill>
                  <a:latin typeface="Arial" pitchFamily="34" charset="0"/>
                  <a:ea typeface="ＭＳ Ｐゴシック" pitchFamily="34" charset="-128"/>
                </a:defRPr>
              </a:lvl3pPr>
              <a:lvl4pPr marL="1600200" indent="-228600" defTabSz="457200">
                <a:defRPr>
                  <a:solidFill>
                    <a:schemeClr val="tx1"/>
                  </a:solidFill>
                  <a:latin typeface="Arial" pitchFamily="34" charset="0"/>
                  <a:ea typeface="ＭＳ Ｐゴシック" pitchFamily="34" charset="-128"/>
                </a:defRPr>
              </a:lvl4pPr>
              <a:lvl5pPr marL="2057400" indent="-228600" defTabSz="4572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sz="1400" dirty="0">
                  <a:solidFill>
                    <a:srgbClr val="0E7BAE"/>
                  </a:solidFill>
                  <a:latin typeface="Calibri" pitchFamily="34" charset="0"/>
                  <a:cs typeface="Arial" pitchFamily="34" charset="0"/>
                </a:rPr>
                <a:t>by</a:t>
              </a:r>
              <a:endParaRPr lang="en-US" dirty="0">
                <a:solidFill>
                  <a:srgbClr val="0E7BAE"/>
                </a:solidFill>
                <a:latin typeface="Calibri" pitchFamily="34" charset="0"/>
                <a:cs typeface="Arial" pitchFamily="34" charset="0"/>
              </a:endParaRPr>
            </a:p>
          </p:txBody>
        </p:sp>
      </p:grpSp>
      <p:grpSp>
        <p:nvGrpSpPr>
          <p:cNvPr id="14" name="Group 22"/>
          <p:cNvGrpSpPr>
            <a:grpSpLocks/>
          </p:cNvGrpSpPr>
          <p:nvPr/>
        </p:nvGrpSpPr>
        <p:grpSpPr bwMode="auto">
          <a:xfrm>
            <a:off x="8382000" y="3316401"/>
            <a:ext cx="273050" cy="235479"/>
            <a:chOff x="4295775" y="3104331"/>
            <a:chExt cx="762000" cy="762000"/>
          </a:xfrm>
        </p:grpSpPr>
        <p:sp>
          <p:nvSpPr>
            <p:cNvPr id="21" name="Oval 20"/>
            <p:cNvSpPr/>
            <p:nvPr/>
          </p:nvSpPr>
          <p:spPr>
            <a:xfrm>
              <a:off x="4295775" y="3104331"/>
              <a:ext cx="762000" cy="762000"/>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000000"/>
                </a:solidFill>
              </a:endParaRPr>
            </a:p>
          </p:txBody>
        </p:sp>
        <p:sp>
          <p:nvSpPr>
            <p:cNvPr id="22" name="Oval 21"/>
            <p:cNvSpPr/>
            <p:nvPr/>
          </p:nvSpPr>
          <p:spPr>
            <a:xfrm>
              <a:off x="4552728" y="3382591"/>
              <a:ext cx="256953" cy="218324"/>
            </a:xfrm>
            <a:prstGeom prst="ellipse">
              <a:avLst/>
            </a:prstGeom>
            <a:solidFill>
              <a:schemeClr val="accent2"/>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000000"/>
                </a:solidFill>
              </a:endParaRPr>
            </a:p>
          </p:txBody>
        </p:sp>
      </p:grpSp>
      <p:cxnSp>
        <p:nvCxnSpPr>
          <p:cNvPr id="23" name="Straight Connector 22"/>
          <p:cNvCxnSpPr/>
          <p:nvPr/>
        </p:nvCxnSpPr>
        <p:spPr>
          <a:xfrm>
            <a:off x="5715000" y="3460500"/>
            <a:ext cx="266700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nvGrpSpPr>
          <p:cNvPr id="20" name="Group 28"/>
          <p:cNvGrpSpPr>
            <a:grpSpLocks/>
          </p:cNvGrpSpPr>
          <p:nvPr/>
        </p:nvGrpSpPr>
        <p:grpSpPr bwMode="auto">
          <a:xfrm>
            <a:off x="641350" y="3638026"/>
            <a:ext cx="273050" cy="235479"/>
            <a:chOff x="4295775" y="3104331"/>
            <a:chExt cx="762000" cy="762000"/>
          </a:xfrm>
        </p:grpSpPr>
        <p:sp>
          <p:nvSpPr>
            <p:cNvPr id="25" name="Oval 24"/>
            <p:cNvSpPr/>
            <p:nvPr/>
          </p:nvSpPr>
          <p:spPr>
            <a:xfrm>
              <a:off x="4295775" y="3104331"/>
              <a:ext cx="762000" cy="762000"/>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000000"/>
                </a:solidFill>
              </a:endParaRPr>
            </a:p>
          </p:txBody>
        </p:sp>
        <p:sp>
          <p:nvSpPr>
            <p:cNvPr id="26" name="Oval 25"/>
            <p:cNvSpPr/>
            <p:nvPr/>
          </p:nvSpPr>
          <p:spPr>
            <a:xfrm>
              <a:off x="4552728" y="3382591"/>
              <a:ext cx="256953" cy="218324"/>
            </a:xfrm>
            <a:prstGeom prst="ellipse">
              <a:avLst/>
            </a:prstGeom>
            <a:solidFill>
              <a:schemeClr val="accent2"/>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000000"/>
                </a:solidFill>
              </a:endParaRPr>
            </a:p>
          </p:txBody>
        </p:sp>
      </p:grpSp>
      <p:cxnSp>
        <p:nvCxnSpPr>
          <p:cNvPr id="27" name="Straight Connector 26"/>
          <p:cNvCxnSpPr/>
          <p:nvPr/>
        </p:nvCxnSpPr>
        <p:spPr>
          <a:xfrm>
            <a:off x="885825" y="3746500"/>
            <a:ext cx="247015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3314700" y="3257026"/>
            <a:ext cx="2514600" cy="679979"/>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395" tIns="45697" rIns="91395" bIns="45697" anchor="ctr"/>
          <a:lstStyle/>
          <a:p>
            <a:pPr algn="ctr" fontAlgn="auto">
              <a:spcBef>
                <a:spcPts val="0"/>
              </a:spcBef>
              <a:spcAft>
                <a:spcPts val="0"/>
              </a:spcAft>
              <a:defRPr/>
            </a:pPr>
            <a:r>
              <a:rPr lang="en-US" sz="1600" dirty="0">
                <a:solidFill>
                  <a:srgbClr val="FFFFFF"/>
                </a:solidFill>
                <a:latin typeface="Rockwell" pitchFamily="18" charset="0"/>
              </a:rPr>
              <a:t>INSIGHT</a:t>
            </a:r>
            <a:r>
              <a:rPr lang="en-US" sz="1400" dirty="0">
                <a:solidFill>
                  <a:srgbClr val="FFFFFF"/>
                </a:solidFill>
              </a:rPr>
              <a:t> </a:t>
            </a:r>
            <a:endParaRPr lang="en-US" sz="1600" dirty="0">
              <a:solidFill>
                <a:srgbClr val="FFFFFF"/>
              </a:solidFill>
            </a:endParaRPr>
          </a:p>
          <a:p>
            <a:pPr algn="ctr" fontAlgn="auto">
              <a:spcBef>
                <a:spcPts val="0"/>
              </a:spcBef>
              <a:spcAft>
                <a:spcPts val="0"/>
              </a:spcAft>
              <a:defRPr/>
            </a:pPr>
            <a:r>
              <a:rPr lang="en-US" sz="1200" dirty="0">
                <a:solidFill>
                  <a:srgbClr val="FFFFFF"/>
                </a:solidFill>
                <a:latin typeface="Rockwell" pitchFamily="18" charset="0"/>
              </a:rPr>
              <a:t>changes the way we </a:t>
            </a:r>
          </a:p>
          <a:p>
            <a:pPr algn="ctr" fontAlgn="auto">
              <a:spcBef>
                <a:spcPts val="0"/>
              </a:spcBef>
              <a:spcAft>
                <a:spcPts val="0"/>
              </a:spcAft>
              <a:defRPr/>
            </a:pPr>
            <a:r>
              <a:rPr lang="en-US" sz="1200" dirty="0">
                <a:solidFill>
                  <a:srgbClr val="FFFFFF"/>
                </a:solidFill>
                <a:latin typeface="Rockwell" pitchFamily="18" charset="0"/>
              </a:rPr>
              <a:t>design, secure, and operate</a:t>
            </a:r>
          </a:p>
        </p:txBody>
      </p:sp>
    </p:spTree>
    <p:extLst>
      <p:ext uri="{BB962C8B-B14F-4D97-AF65-F5344CB8AC3E}">
        <p14:creationId xmlns:p14="http://schemas.microsoft.com/office/powerpoint/2010/main" val="286732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22"/>
          <p:cNvSpPr txBox="1">
            <a:spLocks noChangeArrowheads="1"/>
          </p:cNvSpPr>
          <p:nvPr/>
        </p:nvSpPr>
        <p:spPr bwMode="auto">
          <a:xfrm>
            <a:off x="569914" y="2179209"/>
            <a:ext cx="1755417" cy="338554"/>
          </a:xfrm>
          <a:prstGeom prst="rect">
            <a:avLst/>
          </a:prstGeom>
          <a:noFill/>
          <a:ln w="9525">
            <a:noFill/>
            <a:miter lim="800000"/>
            <a:headEnd/>
            <a:tailEnd/>
          </a:ln>
        </p:spPr>
        <p:txBody>
          <a:bodyPr wrap="none">
            <a:spAutoFit/>
          </a:bodyPr>
          <a:lstStyle/>
          <a:p>
            <a:pPr eaLnBrk="1" hangingPunct="1"/>
            <a:r>
              <a:rPr lang="en-GB" sz="1600" b="1">
                <a:solidFill>
                  <a:srgbClr val="7F1C7D"/>
                </a:solidFill>
              </a:rPr>
              <a:t>Connected Vehicle</a:t>
            </a:r>
            <a:endParaRPr lang="en-US" sz="1600" b="1">
              <a:solidFill>
                <a:srgbClr val="7F1C7D"/>
              </a:solidFill>
            </a:endParaRPr>
          </a:p>
        </p:txBody>
      </p:sp>
      <p:grpSp>
        <p:nvGrpSpPr>
          <p:cNvPr id="2" name="Group 76"/>
          <p:cNvGrpSpPr>
            <a:grpSpLocks/>
          </p:cNvGrpSpPr>
          <p:nvPr/>
        </p:nvGrpSpPr>
        <p:grpSpPr bwMode="auto">
          <a:xfrm>
            <a:off x="246064" y="676157"/>
            <a:ext cx="2719387" cy="1277938"/>
            <a:chOff x="246592" y="1340989"/>
            <a:chExt cx="2718705" cy="1034841"/>
          </a:xfrm>
        </p:grpSpPr>
        <p:sp>
          <p:nvSpPr>
            <p:cNvPr id="4" name="Freeform 3"/>
            <p:cNvSpPr/>
            <p:nvPr/>
          </p:nvSpPr>
          <p:spPr>
            <a:xfrm>
              <a:off x="2319347" y="1456686"/>
              <a:ext cx="292027" cy="229250"/>
            </a:xfrm>
            <a:custGeom>
              <a:avLst/>
              <a:gdLst>
                <a:gd name="connsiteX0" fmla="*/ 0 w 1034143"/>
                <a:gd name="connsiteY0" fmla="*/ 664028 h 979714"/>
                <a:gd name="connsiteX1" fmla="*/ 1034143 w 1034143"/>
                <a:gd name="connsiteY1" fmla="*/ 979714 h 979714"/>
                <a:gd name="connsiteX2" fmla="*/ 816429 w 1034143"/>
                <a:gd name="connsiteY2" fmla="*/ 0 h 979714"/>
                <a:gd name="connsiteX3" fmla="*/ 0 w 1034143"/>
                <a:gd name="connsiteY3" fmla="*/ 664028 h 979714"/>
              </a:gdLst>
              <a:ahLst/>
              <a:cxnLst>
                <a:cxn ang="0">
                  <a:pos x="connsiteX0" y="connsiteY0"/>
                </a:cxn>
                <a:cxn ang="0">
                  <a:pos x="connsiteX1" y="connsiteY1"/>
                </a:cxn>
                <a:cxn ang="0">
                  <a:pos x="connsiteX2" y="connsiteY2"/>
                </a:cxn>
                <a:cxn ang="0">
                  <a:pos x="connsiteX3" y="connsiteY3"/>
                </a:cxn>
              </a:cxnLst>
              <a:rect l="l" t="t" r="r" b="b"/>
              <a:pathLst>
                <a:path w="1034143" h="979714">
                  <a:moveTo>
                    <a:pt x="0" y="664028"/>
                  </a:moveTo>
                  <a:lnTo>
                    <a:pt x="1034143" y="979714"/>
                  </a:lnTo>
                  <a:lnTo>
                    <a:pt x="816429" y="0"/>
                  </a:lnTo>
                  <a:lnTo>
                    <a:pt x="0" y="664028"/>
                  </a:lnTo>
                  <a:close/>
                </a:path>
              </a:pathLst>
            </a:custGeom>
            <a:gradFill>
              <a:gsLst>
                <a:gs pos="0">
                  <a:schemeClr val="accent4">
                    <a:lumMod val="20000"/>
                    <a:lumOff val="80000"/>
                  </a:schemeClr>
                </a:gs>
                <a:gs pos="100000">
                  <a:schemeClr val="accent4">
                    <a:lumMod val="20000"/>
                    <a:lumOff val="8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pic>
          <p:nvPicPr>
            <p:cNvPr id="17468" name="Picture 6" descr="find_car.png"/>
            <p:cNvPicPr>
              <a:picLocks noChangeAspect="1"/>
            </p:cNvPicPr>
            <p:nvPr/>
          </p:nvPicPr>
          <p:blipFill>
            <a:blip r:embed="rId3"/>
            <a:srcRect/>
            <a:stretch>
              <a:fillRect/>
            </a:stretch>
          </p:blipFill>
          <p:spPr bwMode="auto">
            <a:xfrm>
              <a:off x="2201058" y="1354730"/>
              <a:ext cx="378420" cy="309713"/>
            </a:xfrm>
            <a:prstGeom prst="rect">
              <a:avLst/>
            </a:prstGeom>
            <a:noFill/>
            <a:ln w="9525">
              <a:noFill/>
              <a:miter lim="800000"/>
              <a:headEnd/>
              <a:tailEnd/>
            </a:ln>
          </p:spPr>
        </p:pic>
        <p:pic>
          <p:nvPicPr>
            <p:cNvPr id="6212" name="Picture 2" descr="businesswomen-with-phone_3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7567" y="1550957"/>
              <a:ext cx="377730" cy="725245"/>
            </a:xfrm>
            <a:prstGeom prst="rect">
              <a:avLst/>
            </a:prstGeom>
            <a:noFill/>
            <a:ln>
              <a:noFill/>
            </a:ln>
            <a:effectLst>
              <a:outerShdw blurRad="63500" sy="23000" kx="-1199993" algn="bl" rotWithShape="0">
                <a:srgbClr val="000000">
                  <a:alpha val="2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p:cNvSpPr/>
            <p:nvPr/>
          </p:nvSpPr>
          <p:spPr>
            <a:xfrm>
              <a:off x="2327282" y="1678437"/>
              <a:ext cx="272982" cy="291384"/>
            </a:xfrm>
            <a:custGeom>
              <a:avLst/>
              <a:gdLst>
                <a:gd name="connsiteX0" fmla="*/ 0 w 957943"/>
                <a:gd name="connsiteY0" fmla="*/ 892628 h 1251857"/>
                <a:gd name="connsiteX1" fmla="*/ 957943 w 957943"/>
                <a:gd name="connsiteY1" fmla="*/ 0 h 1251857"/>
                <a:gd name="connsiteX2" fmla="*/ 947057 w 957943"/>
                <a:gd name="connsiteY2" fmla="*/ 1251857 h 1251857"/>
                <a:gd name="connsiteX3" fmla="*/ 0 w 957943"/>
                <a:gd name="connsiteY3" fmla="*/ 892628 h 1251857"/>
              </a:gdLst>
              <a:ahLst/>
              <a:cxnLst>
                <a:cxn ang="0">
                  <a:pos x="connsiteX0" y="connsiteY0"/>
                </a:cxn>
                <a:cxn ang="0">
                  <a:pos x="connsiteX1" y="connsiteY1"/>
                </a:cxn>
                <a:cxn ang="0">
                  <a:pos x="connsiteX2" y="connsiteY2"/>
                </a:cxn>
                <a:cxn ang="0">
                  <a:pos x="connsiteX3" y="connsiteY3"/>
                </a:cxn>
              </a:cxnLst>
              <a:rect l="l" t="t" r="r" b="b"/>
              <a:pathLst>
                <a:path w="957943" h="1251857">
                  <a:moveTo>
                    <a:pt x="0" y="892628"/>
                  </a:moveTo>
                  <a:lnTo>
                    <a:pt x="957943" y="0"/>
                  </a:lnTo>
                  <a:cubicBezTo>
                    <a:pt x="954314" y="417286"/>
                    <a:pt x="950686" y="834571"/>
                    <a:pt x="947057" y="1251857"/>
                  </a:cubicBezTo>
                  <a:lnTo>
                    <a:pt x="0" y="892628"/>
                  </a:lnTo>
                  <a:close/>
                </a:path>
              </a:pathLst>
            </a:custGeom>
            <a:gradFill>
              <a:gsLst>
                <a:gs pos="0">
                  <a:schemeClr val="accent4">
                    <a:lumMod val="20000"/>
                    <a:lumOff val="80000"/>
                    <a:alpha val="59000"/>
                  </a:schemeClr>
                </a:gs>
                <a:gs pos="100000">
                  <a:schemeClr val="accent4">
                    <a:lumMod val="20000"/>
                    <a:lumOff val="80000"/>
                    <a:alpha val="74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pic>
          <p:nvPicPr>
            <p:cNvPr id="17471" name="Picture 7" descr="unlok_car.png"/>
            <p:cNvPicPr>
              <a:picLocks noChangeAspect="1"/>
            </p:cNvPicPr>
            <p:nvPr/>
          </p:nvPicPr>
          <p:blipFill>
            <a:blip r:embed="rId5"/>
            <a:srcRect/>
            <a:stretch>
              <a:fillRect/>
            </a:stretch>
          </p:blipFill>
          <p:spPr bwMode="auto">
            <a:xfrm>
              <a:off x="2244396" y="1817713"/>
              <a:ext cx="377363" cy="310770"/>
            </a:xfrm>
            <a:prstGeom prst="rect">
              <a:avLst/>
            </a:prstGeom>
            <a:noFill/>
            <a:ln w="9525">
              <a:noFill/>
              <a:miter lim="800000"/>
              <a:headEnd/>
              <a:tailEnd/>
            </a:ln>
          </p:spPr>
        </p:pic>
        <p:sp>
          <p:nvSpPr>
            <p:cNvPr id="9" name="Freeform 8"/>
            <p:cNvSpPr/>
            <p:nvPr/>
          </p:nvSpPr>
          <p:spPr>
            <a:xfrm>
              <a:off x="1178220" y="1590593"/>
              <a:ext cx="1422043" cy="93200"/>
            </a:xfrm>
            <a:custGeom>
              <a:avLst/>
              <a:gdLst>
                <a:gd name="connsiteX0" fmla="*/ 0 w 5007429"/>
                <a:gd name="connsiteY0" fmla="*/ 391885 h 457200"/>
                <a:gd name="connsiteX1" fmla="*/ 5007429 w 5007429"/>
                <a:gd name="connsiteY1" fmla="*/ 457200 h 457200"/>
                <a:gd name="connsiteX2" fmla="*/ 1262743 w 5007429"/>
                <a:gd name="connsiteY2" fmla="*/ 0 h 457200"/>
                <a:gd name="connsiteX3" fmla="*/ 0 w 5007429"/>
                <a:gd name="connsiteY3" fmla="*/ 391885 h 457200"/>
                <a:gd name="connsiteX0" fmla="*/ 0 w 5029200"/>
                <a:gd name="connsiteY0" fmla="*/ 391885 h 391885"/>
                <a:gd name="connsiteX1" fmla="*/ 5029200 w 5029200"/>
                <a:gd name="connsiteY1" fmla="*/ 370114 h 391885"/>
                <a:gd name="connsiteX2" fmla="*/ 1262743 w 5029200"/>
                <a:gd name="connsiteY2" fmla="*/ 0 h 391885"/>
                <a:gd name="connsiteX3" fmla="*/ 0 w 5029200"/>
                <a:gd name="connsiteY3" fmla="*/ 391885 h 391885"/>
              </a:gdLst>
              <a:ahLst/>
              <a:cxnLst>
                <a:cxn ang="0">
                  <a:pos x="connsiteX0" y="connsiteY0"/>
                </a:cxn>
                <a:cxn ang="0">
                  <a:pos x="connsiteX1" y="connsiteY1"/>
                </a:cxn>
                <a:cxn ang="0">
                  <a:pos x="connsiteX2" y="connsiteY2"/>
                </a:cxn>
                <a:cxn ang="0">
                  <a:pos x="connsiteX3" y="connsiteY3"/>
                </a:cxn>
              </a:cxnLst>
              <a:rect l="l" t="t" r="r" b="b"/>
              <a:pathLst>
                <a:path w="5029200" h="391885">
                  <a:moveTo>
                    <a:pt x="0" y="391885"/>
                  </a:moveTo>
                  <a:lnTo>
                    <a:pt x="5029200" y="370114"/>
                  </a:lnTo>
                  <a:lnTo>
                    <a:pt x="1262743" y="0"/>
                  </a:lnTo>
                  <a:lnTo>
                    <a:pt x="0" y="391885"/>
                  </a:lnTo>
                  <a:close/>
                </a:path>
              </a:pathLst>
            </a:custGeom>
            <a:gradFill>
              <a:gsLst>
                <a:gs pos="0">
                  <a:schemeClr val="accent4">
                    <a:lumMod val="20000"/>
                    <a:lumOff val="80000"/>
                  </a:schemeClr>
                </a:gs>
                <a:gs pos="100000">
                  <a:schemeClr val="accent4">
                    <a:lumMod val="40000"/>
                    <a:lumOff val="60000"/>
                  </a:schemeClr>
                </a:gs>
              </a:gsLst>
              <a:lin ang="20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pic>
          <p:nvPicPr>
            <p:cNvPr id="17473" name="Picture 94" descr="platforma.png"/>
            <p:cNvPicPr>
              <a:picLocks noChangeAspect="1"/>
            </p:cNvPicPr>
            <p:nvPr/>
          </p:nvPicPr>
          <p:blipFill>
            <a:blip r:embed="rId6"/>
            <a:srcRect/>
            <a:stretch>
              <a:fillRect/>
            </a:stretch>
          </p:blipFill>
          <p:spPr bwMode="auto">
            <a:xfrm>
              <a:off x="964322" y="1481575"/>
              <a:ext cx="653250" cy="287515"/>
            </a:xfrm>
            <a:prstGeom prst="rect">
              <a:avLst/>
            </a:prstGeom>
            <a:noFill/>
            <a:ln w="9525">
              <a:noFill/>
              <a:miter lim="800000"/>
              <a:headEnd/>
              <a:tailEnd/>
            </a:ln>
          </p:spPr>
        </p:pic>
        <p:pic>
          <p:nvPicPr>
            <p:cNvPr id="17474" name="Picture 8" descr="car_company.png"/>
            <p:cNvPicPr>
              <a:picLocks noChangeAspect="1"/>
            </p:cNvPicPr>
            <p:nvPr/>
          </p:nvPicPr>
          <p:blipFill>
            <a:blip r:embed="rId7"/>
            <a:srcRect/>
            <a:stretch>
              <a:fillRect/>
            </a:stretch>
          </p:blipFill>
          <p:spPr bwMode="auto">
            <a:xfrm>
              <a:off x="1016116" y="1340989"/>
              <a:ext cx="539090" cy="279058"/>
            </a:xfrm>
            <a:prstGeom prst="rect">
              <a:avLst/>
            </a:prstGeom>
            <a:noFill/>
            <a:ln w="9525">
              <a:noFill/>
              <a:miter lim="800000"/>
              <a:headEnd/>
              <a:tailEnd/>
            </a:ln>
          </p:spPr>
        </p:pic>
        <p:pic>
          <p:nvPicPr>
            <p:cNvPr id="17475" name="Picture 21" descr="Car3.png"/>
            <p:cNvPicPr>
              <a:picLocks noChangeAspect="1"/>
            </p:cNvPicPr>
            <p:nvPr/>
          </p:nvPicPr>
          <p:blipFill>
            <a:blip r:embed="rId8"/>
            <a:srcRect/>
            <a:stretch>
              <a:fillRect/>
            </a:stretch>
          </p:blipFill>
          <p:spPr bwMode="auto">
            <a:xfrm>
              <a:off x="279360" y="1853653"/>
              <a:ext cx="1829735" cy="522177"/>
            </a:xfrm>
            <a:prstGeom prst="rect">
              <a:avLst/>
            </a:prstGeom>
            <a:noFill/>
            <a:ln w="9525">
              <a:noFill/>
              <a:miter lim="800000"/>
              <a:headEnd/>
              <a:tailEnd/>
            </a:ln>
          </p:spPr>
        </p:pic>
        <p:pic>
          <p:nvPicPr>
            <p:cNvPr id="17476" name="Picture 8" descr="rediation.png"/>
            <p:cNvPicPr>
              <a:picLocks noChangeAspect="1"/>
            </p:cNvPicPr>
            <p:nvPr/>
          </p:nvPicPr>
          <p:blipFill>
            <a:blip r:embed="rId9"/>
            <a:srcRect/>
            <a:stretch>
              <a:fillRect/>
            </a:stretch>
          </p:blipFill>
          <p:spPr bwMode="auto">
            <a:xfrm>
              <a:off x="246592" y="1853653"/>
              <a:ext cx="377363" cy="157499"/>
            </a:xfrm>
            <a:prstGeom prst="rect">
              <a:avLst/>
            </a:prstGeom>
            <a:noFill/>
            <a:ln w="9525">
              <a:noFill/>
              <a:miter lim="800000"/>
              <a:headEnd/>
              <a:tailEnd/>
            </a:ln>
          </p:spPr>
        </p:pic>
      </p:grpSp>
      <p:sp>
        <p:nvSpPr>
          <p:cNvPr id="29700" name="TextBox 23"/>
          <p:cNvSpPr txBox="1">
            <a:spLocks noChangeArrowheads="1"/>
          </p:cNvSpPr>
          <p:nvPr/>
        </p:nvSpPr>
        <p:spPr bwMode="auto">
          <a:xfrm>
            <a:off x="381000" y="2427917"/>
            <a:ext cx="2590800" cy="2929007"/>
          </a:xfrm>
          <a:prstGeom prst="rect">
            <a:avLst/>
          </a:prstGeom>
          <a:noFill/>
          <a:ln>
            <a:noFill/>
          </a:ln>
          <a:extLst/>
        </p:spPr>
        <p:txBody>
          <a:bodyPr>
            <a:spAutoFit/>
          </a:bodyPr>
          <a:lstStyle>
            <a:lvl1pPr marL="273050" indent="-182563" defTabSz="457200" eaLnBrk="0" hangingPunct="0">
              <a:defRPr sz="800" b="1">
                <a:solidFill>
                  <a:schemeClr val="tx1"/>
                </a:solidFill>
                <a:latin typeface="Gill Sans" charset="0"/>
                <a:ea typeface="MS PGothic" charset="0"/>
                <a:cs typeface="MS PGothic" charset="0"/>
              </a:defRPr>
            </a:lvl1pPr>
            <a:lvl2pPr marL="742950" indent="-285750" defTabSz="457200" eaLnBrk="0" hangingPunct="0">
              <a:defRPr sz="800" b="1">
                <a:solidFill>
                  <a:schemeClr val="tx1"/>
                </a:solidFill>
                <a:latin typeface="Gill Sans" charset="0"/>
                <a:ea typeface="MS PGothic" charset="0"/>
                <a:cs typeface="MS PGothic" charset="0"/>
              </a:defRPr>
            </a:lvl2pPr>
            <a:lvl3pPr marL="1143000" indent="-228600" defTabSz="457200" eaLnBrk="0" hangingPunct="0">
              <a:defRPr sz="800" b="1">
                <a:solidFill>
                  <a:schemeClr val="tx1"/>
                </a:solidFill>
                <a:latin typeface="Gill Sans" charset="0"/>
                <a:ea typeface="MS PGothic" charset="0"/>
                <a:cs typeface="MS PGothic" charset="0"/>
              </a:defRPr>
            </a:lvl3pPr>
            <a:lvl4pPr marL="1600200" indent="-228600" defTabSz="457200" eaLnBrk="0" hangingPunct="0">
              <a:defRPr sz="800" b="1">
                <a:solidFill>
                  <a:schemeClr val="tx1"/>
                </a:solidFill>
                <a:latin typeface="Gill Sans" charset="0"/>
                <a:ea typeface="MS PGothic" charset="0"/>
                <a:cs typeface="MS PGothic" charset="0"/>
              </a:defRPr>
            </a:lvl4pPr>
            <a:lvl5pPr marL="2057400" indent="-228600" defTabSz="457200" eaLnBrk="0" hangingPunct="0">
              <a:defRPr sz="800" b="1">
                <a:solidFill>
                  <a:schemeClr val="tx1"/>
                </a:solidFill>
                <a:latin typeface="Gill Sans" charset="0"/>
                <a:ea typeface="MS PGothic" charset="0"/>
                <a:cs typeface="MS PGothic" charset="0"/>
              </a:defRPr>
            </a:lvl5pPr>
            <a:lvl6pPr marL="2514600" indent="-228600" eaLnBrk="0" fontAlgn="base" hangingPunct="0">
              <a:spcBef>
                <a:spcPct val="0"/>
              </a:spcBef>
              <a:spcAft>
                <a:spcPct val="0"/>
              </a:spcAft>
              <a:defRPr sz="800" b="1">
                <a:solidFill>
                  <a:schemeClr val="tx1"/>
                </a:solidFill>
                <a:latin typeface="Gill Sans" charset="0"/>
                <a:ea typeface="MS PGothic" charset="0"/>
                <a:cs typeface="MS PGothic" charset="0"/>
              </a:defRPr>
            </a:lvl6pPr>
            <a:lvl7pPr marL="2971800" indent="-228600" eaLnBrk="0" fontAlgn="base" hangingPunct="0">
              <a:spcBef>
                <a:spcPct val="0"/>
              </a:spcBef>
              <a:spcAft>
                <a:spcPct val="0"/>
              </a:spcAft>
              <a:defRPr sz="800" b="1">
                <a:solidFill>
                  <a:schemeClr val="tx1"/>
                </a:solidFill>
                <a:latin typeface="Gill Sans" charset="0"/>
                <a:ea typeface="MS PGothic" charset="0"/>
                <a:cs typeface="MS PGothic" charset="0"/>
              </a:defRPr>
            </a:lvl7pPr>
            <a:lvl8pPr marL="3429000" indent="-228600" eaLnBrk="0" fontAlgn="base" hangingPunct="0">
              <a:spcBef>
                <a:spcPct val="0"/>
              </a:spcBef>
              <a:spcAft>
                <a:spcPct val="0"/>
              </a:spcAft>
              <a:defRPr sz="800" b="1">
                <a:solidFill>
                  <a:schemeClr val="tx1"/>
                </a:solidFill>
                <a:latin typeface="Gill Sans" charset="0"/>
                <a:ea typeface="MS PGothic" charset="0"/>
                <a:cs typeface="MS PGothic" charset="0"/>
              </a:defRPr>
            </a:lvl8pPr>
            <a:lvl9pPr marL="3886200" indent="-228600" eaLnBrk="0" fontAlgn="base" hangingPunct="0">
              <a:spcBef>
                <a:spcPct val="0"/>
              </a:spcBef>
              <a:spcAft>
                <a:spcPct val="0"/>
              </a:spcAft>
              <a:defRPr sz="800" b="1">
                <a:solidFill>
                  <a:schemeClr val="tx1"/>
                </a:solidFill>
                <a:latin typeface="Gill Sans" charset="0"/>
                <a:ea typeface="MS PGothic" charset="0"/>
                <a:cs typeface="MS PGothic" charset="0"/>
              </a:defRPr>
            </a:lvl9pPr>
          </a:lstStyle>
          <a:p>
            <a:pPr marL="90487" indent="0" eaLnBrk="1" hangingPunct="1">
              <a:lnSpc>
                <a:spcPts val="1600"/>
              </a:lnSpc>
              <a:defRPr/>
            </a:pPr>
            <a:r>
              <a:rPr lang="en-US" sz="1200" dirty="0">
                <a:solidFill>
                  <a:srgbClr val="005977"/>
                </a:solidFill>
                <a:latin typeface="Arial" charset="0"/>
              </a:rPr>
              <a:t>Manufacturer</a:t>
            </a:r>
          </a:p>
          <a:p>
            <a:pPr eaLnBrk="1" hangingPunct="1">
              <a:lnSpc>
                <a:spcPts val="1600"/>
              </a:lnSpc>
              <a:buFontTx/>
              <a:buChar char="•"/>
              <a:defRPr/>
            </a:pPr>
            <a:r>
              <a:rPr lang="en-US" sz="1200" dirty="0" smtClean="0">
                <a:latin typeface="Arial" charset="0"/>
              </a:rPr>
              <a:t>Real-time Telematics</a:t>
            </a:r>
          </a:p>
          <a:p>
            <a:pPr eaLnBrk="1" hangingPunct="1">
              <a:lnSpc>
                <a:spcPts val="1600"/>
              </a:lnSpc>
              <a:buFontTx/>
              <a:buChar char="•"/>
              <a:defRPr/>
            </a:pPr>
            <a:r>
              <a:rPr lang="en-US" sz="1200" dirty="0" smtClean="0">
                <a:latin typeface="Arial" charset="0"/>
              </a:rPr>
              <a:t>Live engine diagnostics for predictive service</a:t>
            </a:r>
          </a:p>
          <a:p>
            <a:pPr marL="90487" indent="0" eaLnBrk="1" hangingPunct="1">
              <a:spcBef>
                <a:spcPts val="600"/>
              </a:spcBef>
              <a:defRPr/>
            </a:pPr>
            <a:r>
              <a:rPr lang="en-US" sz="1200" dirty="0">
                <a:solidFill>
                  <a:srgbClr val="005977"/>
                </a:solidFill>
                <a:latin typeface="Arial" charset="0"/>
              </a:rPr>
              <a:t>Fleet Operator</a:t>
            </a:r>
          </a:p>
          <a:p>
            <a:pPr marL="261937" indent="-171450" eaLnBrk="1" hangingPunct="1">
              <a:lnSpc>
                <a:spcPts val="1600"/>
              </a:lnSpc>
              <a:buFont typeface="Arial"/>
              <a:buChar char="•"/>
              <a:defRPr/>
            </a:pPr>
            <a:r>
              <a:rPr lang="en-US" sz="1200" dirty="0" smtClean="0">
                <a:latin typeface="Arial" charset="0"/>
              </a:rPr>
              <a:t>Standardized Logistics</a:t>
            </a:r>
          </a:p>
          <a:p>
            <a:pPr marL="90487" indent="0" eaLnBrk="1" hangingPunct="1">
              <a:spcBef>
                <a:spcPts val="600"/>
              </a:spcBef>
              <a:defRPr/>
            </a:pPr>
            <a:r>
              <a:rPr lang="en-US" sz="1200" dirty="0">
                <a:solidFill>
                  <a:srgbClr val="005977"/>
                </a:solidFill>
                <a:latin typeface="Arial" charset="0"/>
              </a:rPr>
              <a:t>Insurance and Vehicle Rental</a:t>
            </a:r>
          </a:p>
          <a:p>
            <a:pPr marL="261937" indent="-171450" eaLnBrk="1" hangingPunct="1">
              <a:lnSpc>
                <a:spcPts val="1600"/>
              </a:lnSpc>
              <a:buFont typeface="Arial"/>
              <a:buChar char="•"/>
              <a:defRPr/>
            </a:pPr>
            <a:r>
              <a:rPr lang="en-US" sz="1200" dirty="0" smtClean="0">
                <a:latin typeface="Arial" charset="0"/>
              </a:rPr>
              <a:t>Pay As You Drive (PAYD)</a:t>
            </a:r>
          </a:p>
          <a:p>
            <a:pPr marL="261937" indent="-171450" eaLnBrk="1" hangingPunct="1">
              <a:lnSpc>
                <a:spcPts val="1600"/>
              </a:lnSpc>
              <a:buFont typeface="Arial"/>
              <a:buChar char="•"/>
              <a:defRPr/>
            </a:pPr>
            <a:r>
              <a:rPr lang="en-US" sz="1200" dirty="0" smtClean="0">
                <a:latin typeface="Arial" charset="0"/>
              </a:rPr>
              <a:t>Pay How You Drive (PHYD)</a:t>
            </a:r>
            <a:endParaRPr lang="en-US" sz="1200" dirty="0">
              <a:latin typeface="Arial" charset="0"/>
            </a:endParaRPr>
          </a:p>
          <a:p>
            <a:pPr marL="90487" indent="0" eaLnBrk="1" hangingPunct="1">
              <a:spcBef>
                <a:spcPts val="600"/>
              </a:spcBef>
              <a:defRPr/>
            </a:pPr>
            <a:r>
              <a:rPr lang="en-US" sz="1200" dirty="0" smtClean="0">
                <a:solidFill>
                  <a:srgbClr val="005977"/>
                </a:solidFill>
                <a:latin typeface="Arial" charset="0"/>
              </a:rPr>
              <a:t>Owner (mobile integration)</a:t>
            </a:r>
          </a:p>
          <a:p>
            <a:pPr eaLnBrk="1" hangingPunct="1">
              <a:lnSpc>
                <a:spcPts val="1600"/>
              </a:lnSpc>
              <a:buFontTx/>
              <a:buChar char="•"/>
              <a:defRPr/>
            </a:pPr>
            <a:r>
              <a:rPr lang="en-US" sz="1200" dirty="0" smtClean="0">
                <a:latin typeface="Arial" charset="0"/>
              </a:rPr>
              <a:t>Find </a:t>
            </a:r>
            <a:r>
              <a:rPr lang="en-US" sz="1200" dirty="0">
                <a:latin typeface="Arial" charset="0"/>
              </a:rPr>
              <a:t>my </a:t>
            </a:r>
            <a:r>
              <a:rPr lang="en-US" sz="1200" dirty="0" smtClean="0">
                <a:latin typeface="Arial" charset="0"/>
              </a:rPr>
              <a:t>car</a:t>
            </a:r>
          </a:p>
          <a:p>
            <a:pPr eaLnBrk="1" hangingPunct="1">
              <a:lnSpc>
                <a:spcPts val="1600"/>
              </a:lnSpc>
              <a:buFontTx/>
              <a:buChar char="•"/>
              <a:defRPr/>
            </a:pPr>
            <a:r>
              <a:rPr lang="en-US" sz="1200" dirty="0" smtClean="0">
                <a:latin typeface="Arial" charset="0"/>
              </a:rPr>
              <a:t>Unlock/start my car</a:t>
            </a:r>
          </a:p>
          <a:p>
            <a:pPr eaLnBrk="1" hangingPunct="1">
              <a:lnSpc>
                <a:spcPts val="1600"/>
              </a:lnSpc>
              <a:buFontTx/>
              <a:buChar char="•"/>
              <a:defRPr/>
            </a:pPr>
            <a:r>
              <a:rPr lang="en-US" sz="1200" dirty="0" smtClean="0">
                <a:latin typeface="Arial" charset="0"/>
              </a:rPr>
              <a:t>Pick me up</a:t>
            </a:r>
            <a:endParaRPr lang="en-US" sz="1200" dirty="0">
              <a:latin typeface="Arial" charset="0"/>
            </a:endParaRPr>
          </a:p>
        </p:txBody>
      </p:sp>
      <p:sp>
        <p:nvSpPr>
          <p:cNvPr id="17413" name="TextBox 23"/>
          <p:cNvSpPr txBox="1">
            <a:spLocks noChangeArrowheads="1"/>
          </p:cNvSpPr>
          <p:nvPr/>
        </p:nvSpPr>
        <p:spPr bwMode="auto">
          <a:xfrm>
            <a:off x="3149600" y="2427917"/>
            <a:ext cx="3048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lnSpc>
                <a:spcPts val="1600"/>
              </a:lnSpc>
              <a:defRPr/>
            </a:pPr>
            <a:r>
              <a:rPr lang="en-US" sz="1200" b="1" dirty="0" smtClean="0">
                <a:solidFill>
                  <a:srgbClr val="005977"/>
                </a:solidFill>
              </a:rPr>
              <a:t>Online Banking</a:t>
            </a:r>
          </a:p>
          <a:p>
            <a:pPr marL="285750" indent="-196850" eaLnBrk="1" hangingPunct="1">
              <a:lnSpc>
                <a:spcPts val="1600"/>
              </a:lnSpc>
              <a:buFontTx/>
              <a:buChar char="•"/>
              <a:defRPr/>
            </a:pPr>
            <a:r>
              <a:rPr lang="en-US" sz="1200" b="1" dirty="0" smtClean="0"/>
              <a:t>Real-time stock information</a:t>
            </a:r>
          </a:p>
          <a:p>
            <a:pPr marL="285750" indent="-196850" eaLnBrk="1" hangingPunct="1">
              <a:lnSpc>
                <a:spcPts val="1600"/>
              </a:lnSpc>
              <a:buFontTx/>
              <a:buChar char="•"/>
              <a:defRPr/>
            </a:pPr>
            <a:r>
              <a:rPr lang="en-US" sz="1200" b="1" dirty="0" smtClean="0"/>
              <a:t>Reliable Transactions</a:t>
            </a:r>
          </a:p>
          <a:p>
            <a:pPr eaLnBrk="1" hangingPunct="1">
              <a:spcBef>
                <a:spcPts val="600"/>
              </a:spcBef>
              <a:defRPr/>
            </a:pPr>
            <a:r>
              <a:rPr lang="en-US" sz="1200" b="1" dirty="0" smtClean="0">
                <a:solidFill>
                  <a:srgbClr val="005977"/>
                </a:solidFill>
              </a:rPr>
              <a:t>Healthcare/Medical Devices</a:t>
            </a:r>
          </a:p>
          <a:p>
            <a:pPr marL="230188" indent="-141288" eaLnBrk="1" hangingPunct="1">
              <a:lnSpc>
                <a:spcPts val="1600"/>
              </a:lnSpc>
              <a:buFontTx/>
              <a:buChar char="•"/>
              <a:defRPr/>
            </a:pPr>
            <a:r>
              <a:rPr lang="en-US" sz="1200" b="1" dirty="0" smtClean="0"/>
              <a:t>Senior health/home monitoring</a:t>
            </a:r>
          </a:p>
          <a:p>
            <a:pPr marL="230188" indent="-141288" eaLnBrk="1" hangingPunct="1">
              <a:lnSpc>
                <a:spcPts val="1600"/>
              </a:lnSpc>
              <a:buFontTx/>
              <a:buChar char="•"/>
              <a:defRPr/>
            </a:pPr>
            <a:r>
              <a:rPr lang="en-US" sz="1200" b="1" dirty="0" smtClean="0"/>
              <a:t>Pacemakers, medical injection pumps, heart monitors</a:t>
            </a:r>
          </a:p>
          <a:p>
            <a:pPr eaLnBrk="1" hangingPunct="1">
              <a:spcBef>
                <a:spcPts val="600"/>
              </a:spcBef>
              <a:defRPr/>
            </a:pPr>
            <a:r>
              <a:rPr lang="en-US" sz="1200" b="1" dirty="0" smtClean="0">
                <a:solidFill>
                  <a:srgbClr val="005977"/>
                </a:solidFill>
              </a:rPr>
              <a:t>Mobile-enabling Enterprise Apps</a:t>
            </a:r>
          </a:p>
          <a:p>
            <a:pPr marL="230188" indent="-141288" eaLnBrk="1" hangingPunct="1">
              <a:lnSpc>
                <a:spcPts val="1600"/>
              </a:lnSpc>
              <a:buFontTx/>
              <a:buChar char="•"/>
              <a:defRPr/>
            </a:pPr>
            <a:r>
              <a:rPr lang="en-US" sz="1200" b="1" dirty="0" smtClean="0"/>
              <a:t>Bridge enterprise applications directly to mobile without server build out</a:t>
            </a:r>
          </a:p>
        </p:txBody>
      </p:sp>
      <p:grpSp>
        <p:nvGrpSpPr>
          <p:cNvPr id="3" name="Group 94"/>
          <p:cNvGrpSpPr>
            <a:grpSpLocks/>
          </p:cNvGrpSpPr>
          <p:nvPr/>
        </p:nvGrpSpPr>
        <p:grpSpPr bwMode="auto">
          <a:xfrm>
            <a:off x="6324601" y="455198"/>
            <a:ext cx="2684463" cy="1968500"/>
            <a:chOff x="-107" y="358"/>
            <a:chExt cx="5801" cy="4128"/>
          </a:xfrm>
        </p:grpSpPr>
        <p:sp>
          <p:nvSpPr>
            <p:cNvPr id="17459" name="Freeform 33"/>
            <p:cNvSpPr>
              <a:spLocks/>
            </p:cNvSpPr>
            <p:nvPr/>
          </p:nvSpPr>
          <p:spPr bwMode="auto">
            <a:xfrm>
              <a:off x="2559" y="1741"/>
              <a:ext cx="2058" cy="1235"/>
            </a:xfrm>
            <a:custGeom>
              <a:avLst/>
              <a:gdLst>
                <a:gd name="T0" fmla="*/ 0 w 3268301"/>
                <a:gd name="T1" fmla="*/ 0 h 1963094"/>
                <a:gd name="T2" fmla="*/ 0 w 3268301"/>
                <a:gd name="T3" fmla="*/ 0 h 1963094"/>
                <a:gd name="T4" fmla="*/ 0 w 3268301"/>
                <a:gd name="T5" fmla="*/ 0 h 1963094"/>
                <a:gd name="T6" fmla="*/ 0 60000 65536"/>
                <a:gd name="T7" fmla="*/ 0 60000 65536"/>
                <a:gd name="T8" fmla="*/ 0 60000 65536"/>
                <a:gd name="T9" fmla="*/ 0 w 3268301"/>
                <a:gd name="T10" fmla="*/ 0 h 1963094"/>
                <a:gd name="T11" fmla="*/ 3268301 w 3268301"/>
                <a:gd name="T12" fmla="*/ 1963094 h 1963094"/>
              </a:gdLst>
              <a:ahLst/>
              <a:cxnLst>
                <a:cxn ang="T6">
                  <a:pos x="T0" y="T1"/>
                </a:cxn>
                <a:cxn ang="T7">
                  <a:pos x="T2" y="T3"/>
                </a:cxn>
                <a:cxn ang="T8">
                  <a:pos x="T4" y="T5"/>
                </a:cxn>
              </a:cxnLst>
              <a:rect l="T9" t="T10" r="T11" b="T12"/>
              <a:pathLst>
                <a:path w="3268301" h="1963094">
                  <a:moveTo>
                    <a:pt x="0" y="505486"/>
                  </a:moveTo>
                  <a:cubicBezTo>
                    <a:pt x="574140" y="252743"/>
                    <a:pt x="1148281" y="0"/>
                    <a:pt x="1692998" y="242935"/>
                  </a:cubicBezTo>
                  <a:cubicBezTo>
                    <a:pt x="2237715" y="485870"/>
                    <a:pt x="2753008" y="1224482"/>
                    <a:pt x="3268301" y="1963094"/>
                  </a:cubicBezTo>
                </a:path>
              </a:pathLst>
            </a:custGeom>
            <a:noFill/>
            <a:ln w="25400" cap="flat" cmpd="sng">
              <a:solidFill>
                <a:srgbClr val="FFC000"/>
              </a:solidFill>
              <a:prstDash val="sysDot"/>
              <a:round/>
              <a:headEnd/>
              <a:tailEnd/>
            </a:ln>
            <a:effectLst>
              <a:outerShdw dist="20000" dir="5400000" rotWithShape="0">
                <a:srgbClr val="000000">
                  <a:alpha val="37999"/>
                </a:srgbClr>
              </a:outerShdw>
            </a:effectLst>
          </p:spPr>
          <p:txBody>
            <a:bodyPr anchor="ctr"/>
            <a:lstStyle/>
            <a:p>
              <a:endParaRPr lang="en-US"/>
            </a:p>
          </p:txBody>
        </p:sp>
        <p:sp>
          <p:nvSpPr>
            <p:cNvPr id="17460" name="Freeform 34"/>
            <p:cNvSpPr>
              <a:spLocks/>
            </p:cNvSpPr>
            <p:nvPr/>
          </p:nvSpPr>
          <p:spPr bwMode="auto">
            <a:xfrm>
              <a:off x="2565" y="1164"/>
              <a:ext cx="1979" cy="888"/>
            </a:xfrm>
            <a:custGeom>
              <a:avLst/>
              <a:gdLst>
                <a:gd name="T0" fmla="*/ 0 w 3141553"/>
                <a:gd name="T1" fmla="*/ 0 h 1409323"/>
                <a:gd name="T2" fmla="*/ 0 w 3141553"/>
                <a:gd name="T3" fmla="*/ 0 h 1409323"/>
                <a:gd name="T4" fmla="*/ 0 w 3141553"/>
                <a:gd name="T5" fmla="*/ 0 h 1409323"/>
                <a:gd name="T6" fmla="*/ 0 60000 65536"/>
                <a:gd name="T7" fmla="*/ 0 60000 65536"/>
                <a:gd name="T8" fmla="*/ 0 60000 65536"/>
                <a:gd name="T9" fmla="*/ 0 w 3141553"/>
                <a:gd name="T10" fmla="*/ 0 h 1409323"/>
                <a:gd name="T11" fmla="*/ 3141553 w 3141553"/>
                <a:gd name="T12" fmla="*/ 1409323 h 1409323"/>
              </a:gdLst>
              <a:ahLst/>
              <a:cxnLst>
                <a:cxn ang="T6">
                  <a:pos x="T0" y="T1"/>
                </a:cxn>
                <a:cxn ang="T7">
                  <a:pos x="T2" y="T3"/>
                </a:cxn>
                <a:cxn ang="T8">
                  <a:pos x="T4" y="T5"/>
                </a:cxn>
              </a:cxnLst>
              <a:rect l="T9" t="T10" r="T11" b="T12"/>
              <a:pathLst>
                <a:path w="3141553" h="1409323">
                  <a:moveTo>
                    <a:pt x="0" y="1409323"/>
                  </a:moveTo>
                  <a:cubicBezTo>
                    <a:pt x="539436" y="918926"/>
                    <a:pt x="1078872" y="428530"/>
                    <a:pt x="1602464" y="214265"/>
                  </a:cubicBezTo>
                  <a:cubicBezTo>
                    <a:pt x="2126056" y="0"/>
                    <a:pt x="2633804" y="61865"/>
                    <a:pt x="3141553" y="123730"/>
                  </a:cubicBezTo>
                </a:path>
              </a:pathLst>
            </a:custGeom>
            <a:noFill/>
            <a:ln w="25400" cap="flat" cmpd="sng">
              <a:solidFill>
                <a:srgbClr val="FFC000"/>
              </a:solidFill>
              <a:prstDash val="sysDot"/>
              <a:round/>
              <a:headEnd/>
              <a:tailEnd/>
            </a:ln>
            <a:effectLst>
              <a:outerShdw dist="20000" dir="5400000" rotWithShape="0">
                <a:srgbClr val="000000">
                  <a:alpha val="37999"/>
                </a:srgbClr>
              </a:outerShdw>
            </a:effectLst>
          </p:spPr>
          <p:txBody>
            <a:bodyPr anchor="ctr"/>
            <a:lstStyle/>
            <a:p>
              <a:endParaRPr lang="en-US"/>
            </a:p>
          </p:txBody>
        </p:sp>
        <p:grpSp>
          <p:nvGrpSpPr>
            <p:cNvPr id="5" name="Group 97"/>
            <p:cNvGrpSpPr>
              <a:grpSpLocks/>
            </p:cNvGrpSpPr>
            <p:nvPr/>
          </p:nvGrpSpPr>
          <p:grpSpPr bwMode="auto">
            <a:xfrm>
              <a:off x="-107" y="358"/>
              <a:ext cx="5801" cy="4128"/>
              <a:chOff x="-107" y="358"/>
              <a:chExt cx="5801" cy="4128"/>
            </a:xfrm>
          </p:grpSpPr>
          <p:pic>
            <p:nvPicPr>
              <p:cNvPr id="17462" name="Picture 21" descr="NEW_graphics01.png"/>
              <p:cNvPicPr>
                <a:picLocks noChangeAspect="1"/>
              </p:cNvPicPr>
              <p:nvPr/>
            </p:nvPicPr>
            <p:blipFill>
              <a:blip r:embed="rId10"/>
              <a:srcRect/>
              <a:stretch>
                <a:fillRect/>
              </a:stretch>
            </p:blipFill>
            <p:spPr bwMode="auto">
              <a:xfrm>
                <a:off x="-107" y="358"/>
                <a:ext cx="4637" cy="4128"/>
              </a:xfrm>
              <a:prstGeom prst="rect">
                <a:avLst/>
              </a:prstGeom>
              <a:noFill/>
              <a:ln w="9525">
                <a:noFill/>
                <a:miter lim="800000"/>
                <a:headEnd/>
                <a:tailEnd/>
              </a:ln>
            </p:spPr>
          </p:pic>
          <p:pic>
            <p:nvPicPr>
              <p:cNvPr id="22" name="Picture 21" descr="B-women.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432" y="2977"/>
                <a:ext cx="391" cy="835"/>
              </a:xfrm>
              <a:prstGeom prst="rect">
                <a:avLst/>
              </a:prstGeom>
              <a:noFill/>
              <a:ln>
                <a:noFill/>
              </a:ln>
              <a:effectLst>
                <a:outerShdw blurRad="63500" sy="23000" kx="-1199993" algn="bl" rotWithShape="0">
                  <a:srgbClr val="000000">
                    <a:alpha val="2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4" name="Picture 36" descr="Alert.png"/>
              <p:cNvPicPr>
                <a:picLocks noChangeAspect="1"/>
              </p:cNvPicPr>
              <p:nvPr/>
            </p:nvPicPr>
            <p:blipFill>
              <a:blip r:embed="rId12"/>
              <a:srcRect/>
              <a:stretch>
                <a:fillRect/>
              </a:stretch>
            </p:blipFill>
            <p:spPr bwMode="auto">
              <a:xfrm>
                <a:off x="4600" y="2624"/>
                <a:ext cx="447" cy="377"/>
              </a:xfrm>
              <a:prstGeom prst="rect">
                <a:avLst/>
              </a:prstGeom>
              <a:noFill/>
              <a:ln w="9525">
                <a:noFill/>
                <a:miter lim="800000"/>
                <a:headEnd/>
                <a:tailEnd/>
              </a:ln>
            </p:spPr>
          </p:pic>
          <p:pic>
            <p:nvPicPr>
              <p:cNvPr id="17465" name="Picture 37" descr="heli.png"/>
              <p:cNvPicPr>
                <a:picLocks noChangeAspect="1"/>
              </p:cNvPicPr>
              <p:nvPr/>
            </p:nvPicPr>
            <p:blipFill>
              <a:blip r:embed="rId13"/>
              <a:srcRect/>
              <a:stretch>
                <a:fillRect/>
              </a:stretch>
            </p:blipFill>
            <p:spPr bwMode="auto">
              <a:xfrm>
                <a:off x="3953" y="654"/>
                <a:ext cx="1741" cy="1022"/>
              </a:xfrm>
              <a:prstGeom prst="rect">
                <a:avLst/>
              </a:prstGeom>
              <a:noFill/>
              <a:ln w="9525">
                <a:noFill/>
                <a:miter lim="800000"/>
                <a:headEnd/>
                <a:tailEnd/>
              </a:ln>
            </p:spPr>
          </p:pic>
          <p:pic>
            <p:nvPicPr>
              <p:cNvPr id="17466" name="Picture 38" descr="Alert.png"/>
              <p:cNvPicPr>
                <a:picLocks noChangeAspect="1"/>
              </p:cNvPicPr>
              <p:nvPr/>
            </p:nvPicPr>
            <p:blipFill>
              <a:blip r:embed="rId14"/>
              <a:srcRect/>
              <a:stretch>
                <a:fillRect/>
              </a:stretch>
            </p:blipFill>
            <p:spPr bwMode="auto">
              <a:xfrm>
                <a:off x="4824" y="762"/>
                <a:ext cx="477" cy="403"/>
              </a:xfrm>
              <a:prstGeom prst="rect">
                <a:avLst/>
              </a:prstGeom>
              <a:noFill/>
              <a:ln w="9525">
                <a:noFill/>
                <a:miter lim="800000"/>
                <a:headEnd/>
                <a:tailEnd/>
              </a:ln>
            </p:spPr>
          </p:pic>
        </p:grpSp>
      </p:grpSp>
      <p:sp>
        <p:nvSpPr>
          <p:cNvPr id="17414" name="TextBox 22"/>
          <p:cNvSpPr txBox="1">
            <a:spLocks noChangeArrowheads="1"/>
          </p:cNvSpPr>
          <p:nvPr/>
        </p:nvSpPr>
        <p:spPr bwMode="auto">
          <a:xfrm>
            <a:off x="6670676" y="2179209"/>
            <a:ext cx="1469377" cy="338554"/>
          </a:xfrm>
          <a:prstGeom prst="rect">
            <a:avLst/>
          </a:prstGeom>
          <a:noFill/>
          <a:ln w="9525">
            <a:noFill/>
            <a:miter lim="800000"/>
            <a:headEnd/>
            <a:tailEnd/>
          </a:ln>
        </p:spPr>
        <p:txBody>
          <a:bodyPr wrap="none">
            <a:spAutoFit/>
          </a:bodyPr>
          <a:lstStyle/>
          <a:p>
            <a:pPr eaLnBrk="1" hangingPunct="1"/>
            <a:r>
              <a:rPr lang="en-GB" sz="1600" b="1">
                <a:solidFill>
                  <a:srgbClr val="7F1C7D"/>
                </a:solidFill>
              </a:rPr>
              <a:t>Connected City</a:t>
            </a:r>
            <a:endParaRPr lang="en-US" sz="1600" b="1">
              <a:solidFill>
                <a:srgbClr val="7F1C7D"/>
              </a:solidFill>
            </a:endParaRPr>
          </a:p>
        </p:txBody>
      </p:sp>
      <p:sp>
        <p:nvSpPr>
          <p:cNvPr id="17416" name="TextBox 23"/>
          <p:cNvSpPr txBox="1">
            <a:spLocks noChangeArrowheads="1"/>
          </p:cNvSpPr>
          <p:nvPr/>
        </p:nvSpPr>
        <p:spPr bwMode="auto">
          <a:xfrm>
            <a:off x="6191251" y="2427917"/>
            <a:ext cx="2690813" cy="266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lnSpc>
                <a:spcPts val="1600"/>
              </a:lnSpc>
              <a:defRPr/>
            </a:pPr>
            <a:r>
              <a:rPr lang="en-US" sz="1200" b="1" dirty="0" smtClean="0">
                <a:solidFill>
                  <a:srgbClr val="005977"/>
                </a:solidFill>
              </a:rPr>
              <a:t>Public Services</a:t>
            </a:r>
            <a:endParaRPr lang="en-GB" sz="1200" b="1" dirty="0" smtClean="0">
              <a:solidFill>
                <a:srgbClr val="005977"/>
              </a:solidFill>
            </a:endParaRPr>
          </a:p>
          <a:p>
            <a:pPr marL="285750" indent="-196850" eaLnBrk="1" hangingPunct="1">
              <a:lnSpc>
                <a:spcPts val="1600"/>
              </a:lnSpc>
              <a:buFontTx/>
              <a:buChar char="•"/>
              <a:defRPr/>
            </a:pPr>
            <a:r>
              <a:rPr lang="en-GB" sz="1200" b="1" dirty="0" smtClean="0"/>
              <a:t>Instrumented emergency services vehicles</a:t>
            </a:r>
          </a:p>
          <a:p>
            <a:pPr eaLnBrk="1" hangingPunct="1">
              <a:spcBef>
                <a:spcPts val="600"/>
              </a:spcBef>
              <a:defRPr/>
            </a:pPr>
            <a:r>
              <a:rPr lang="en-US" sz="1200" b="1" dirty="0" smtClean="0">
                <a:solidFill>
                  <a:srgbClr val="005977"/>
                </a:solidFill>
              </a:rPr>
              <a:t>Traffic/Telematics</a:t>
            </a:r>
            <a:endParaRPr lang="en-GB" sz="1200" b="1" dirty="0" smtClean="0">
              <a:solidFill>
                <a:srgbClr val="005977"/>
              </a:solidFill>
            </a:endParaRPr>
          </a:p>
          <a:p>
            <a:pPr marL="285750" indent="-196850" eaLnBrk="1" hangingPunct="1">
              <a:lnSpc>
                <a:spcPts val="1600"/>
              </a:lnSpc>
              <a:buFontTx/>
              <a:buChar char="•"/>
              <a:defRPr/>
            </a:pPr>
            <a:r>
              <a:rPr lang="en-GB" sz="1200" b="1" dirty="0" smtClean="0"/>
              <a:t>Collision detected, emergency services notified</a:t>
            </a:r>
          </a:p>
          <a:p>
            <a:pPr marL="285750" indent="-196850" eaLnBrk="1" hangingPunct="1">
              <a:lnSpc>
                <a:spcPts val="1600"/>
              </a:lnSpc>
              <a:buFontTx/>
              <a:buChar char="•"/>
              <a:defRPr/>
            </a:pPr>
            <a:r>
              <a:rPr lang="en-GB" sz="1200" b="1" dirty="0" smtClean="0"/>
              <a:t>Surrounding vehicles notified</a:t>
            </a:r>
          </a:p>
          <a:p>
            <a:pPr eaLnBrk="1" hangingPunct="1">
              <a:spcBef>
                <a:spcPts val="600"/>
              </a:spcBef>
              <a:defRPr/>
            </a:pPr>
            <a:r>
              <a:rPr lang="en-US" sz="1200" b="1" dirty="0" smtClean="0">
                <a:solidFill>
                  <a:srgbClr val="005977"/>
                </a:solidFill>
              </a:rPr>
              <a:t>Public Safety</a:t>
            </a:r>
            <a:endParaRPr lang="en-GB" sz="1200" b="1" dirty="0" smtClean="0">
              <a:solidFill>
                <a:srgbClr val="005977"/>
              </a:solidFill>
            </a:endParaRPr>
          </a:p>
          <a:p>
            <a:pPr marL="285750" indent="-196850" eaLnBrk="1" hangingPunct="1">
              <a:lnSpc>
                <a:spcPts val="1600"/>
              </a:lnSpc>
              <a:buFontTx/>
              <a:buChar char="•"/>
              <a:defRPr/>
            </a:pPr>
            <a:r>
              <a:rPr lang="en-GB" sz="1200" b="1" dirty="0" smtClean="0"/>
              <a:t>Traffic lights controlled</a:t>
            </a:r>
          </a:p>
          <a:p>
            <a:pPr marL="285750" indent="-196850" eaLnBrk="1" hangingPunct="1">
              <a:lnSpc>
                <a:spcPts val="1600"/>
              </a:lnSpc>
              <a:buFontTx/>
              <a:buChar char="•"/>
              <a:defRPr/>
            </a:pPr>
            <a:r>
              <a:rPr lang="en-GB" sz="1200" b="1" dirty="0" smtClean="0"/>
              <a:t>City services integration with telematics for</a:t>
            </a:r>
            <a:r>
              <a:rPr lang="en-GB" altLang="ja-JP" sz="1200" b="1" dirty="0" smtClean="0"/>
              <a:t> weather and traffic alerts</a:t>
            </a:r>
            <a:endParaRPr lang="en-US" sz="1200" b="1" dirty="0" smtClean="0"/>
          </a:p>
        </p:txBody>
      </p:sp>
      <p:grpSp>
        <p:nvGrpSpPr>
          <p:cNvPr id="6" name="Group 105"/>
          <p:cNvGrpSpPr>
            <a:grpSpLocks/>
          </p:cNvGrpSpPr>
          <p:nvPr/>
        </p:nvGrpSpPr>
        <p:grpSpPr bwMode="auto">
          <a:xfrm>
            <a:off x="4803776" y="717386"/>
            <a:ext cx="1190625" cy="1419489"/>
            <a:chOff x="3344" y="1944"/>
            <a:chExt cx="1166" cy="947"/>
          </a:xfrm>
        </p:grpSpPr>
        <p:sp>
          <p:nvSpPr>
            <p:cNvPr id="30" name="Parallelogram 29"/>
            <p:cNvSpPr/>
            <p:nvPr/>
          </p:nvSpPr>
          <p:spPr>
            <a:xfrm>
              <a:off x="3430" y="2614"/>
              <a:ext cx="832" cy="277"/>
            </a:xfrm>
            <a:prstGeom prst="parallelogram">
              <a:avLst>
                <a:gd name="adj" fmla="val 9810"/>
              </a:avLst>
            </a:prstGeom>
            <a:gradFill>
              <a:gsLst>
                <a:gs pos="0">
                  <a:schemeClr val="accent3">
                    <a:lumMod val="40000"/>
                    <a:lumOff val="60000"/>
                  </a:schemeClr>
                </a:gs>
                <a:gs pos="100000">
                  <a:schemeClr val="accent3">
                    <a:lumMod val="20000"/>
                    <a:lumOff val="8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1" name="Straight Connector 30"/>
            <p:cNvCxnSpPr/>
            <p:nvPr/>
          </p:nvCxnSpPr>
          <p:spPr>
            <a:xfrm flipV="1">
              <a:off x="3577" y="2464"/>
              <a:ext cx="655" cy="223"/>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765" y="2464"/>
              <a:ext cx="524" cy="217"/>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3622" y="2500"/>
              <a:ext cx="605" cy="217"/>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3828" y="2500"/>
              <a:ext cx="401" cy="217"/>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919" y="2500"/>
              <a:ext cx="309" cy="217"/>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089" y="2464"/>
              <a:ext cx="171" cy="223"/>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pic>
          <p:nvPicPr>
            <p:cNvPr id="17429" name="Picture 9" descr="rediation.png"/>
            <p:cNvPicPr>
              <a:picLocks noChangeAspect="1"/>
            </p:cNvPicPr>
            <p:nvPr/>
          </p:nvPicPr>
          <p:blipFill>
            <a:blip r:embed="rId15"/>
            <a:srcRect/>
            <a:stretch>
              <a:fillRect/>
            </a:stretch>
          </p:blipFill>
          <p:spPr bwMode="auto">
            <a:xfrm rot="-1458381">
              <a:off x="4118" y="1994"/>
              <a:ext cx="157" cy="218"/>
            </a:xfrm>
            <a:prstGeom prst="rect">
              <a:avLst/>
            </a:prstGeom>
            <a:noFill/>
            <a:ln w="9525">
              <a:noFill/>
              <a:miter lim="800000"/>
              <a:headEnd/>
              <a:tailEnd/>
            </a:ln>
          </p:spPr>
        </p:pic>
        <p:cxnSp>
          <p:nvCxnSpPr>
            <p:cNvPr id="41" name="Straight Connector 40"/>
            <p:cNvCxnSpPr/>
            <p:nvPr/>
          </p:nvCxnSpPr>
          <p:spPr>
            <a:xfrm flipV="1">
              <a:off x="4154" y="2065"/>
              <a:ext cx="78" cy="312"/>
            </a:xfrm>
            <a:prstGeom prst="line">
              <a:avLst/>
            </a:prstGeom>
            <a:ln w="1905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pic>
          <p:nvPicPr>
            <p:cNvPr id="17431" name="Picture 21" descr="satalite2.png"/>
            <p:cNvPicPr>
              <a:picLocks noChangeAspect="1"/>
            </p:cNvPicPr>
            <p:nvPr/>
          </p:nvPicPr>
          <p:blipFill>
            <a:blip r:embed="rId16"/>
            <a:srcRect/>
            <a:stretch>
              <a:fillRect/>
            </a:stretch>
          </p:blipFill>
          <p:spPr bwMode="auto">
            <a:xfrm rot="2249694">
              <a:off x="4072" y="1954"/>
              <a:ext cx="427" cy="124"/>
            </a:xfrm>
            <a:prstGeom prst="rect">
              <a:avLst/>
            </a:prstGeom>
            <a:noFill/>
            <a:ln w="9525">
              <a:noFill/>
              <a:miter lim="800000"/>
              <a:headEnd/>
              <a:tailEnd/>
            </a:ln>
          </p:spPr>
        </p:pic>
        <p:cxnSp>
          <p:nvCxnSpPr>
            <p:cNvPr id="44" name="Straight Connector 43"/>
            <p:cNvCxnSpPr/>
            <p:nvPr/>
          </p:nvCxnSpPr>
          <p:spPr>
            <a:xfrm>
              <a:off x="3344" y="1981"/>
              <a:ext cx="888" cy="84"/>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3344" y="2065"/>
              <a:ext cx="888" cy="10"/>
            </a:xfrm>
            <a:prstGeom prst="line">
              <a:avLst/>
            </a:prstGeom>
            <a:ln w="12700">
              <a:solidFill>
                <a:srgbClr val="92D050"/>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8" name="Group 73"/>
            <p:cNvGrpSpPr>
              <a:grpSpLocks/>
            </p:cNvGrpSpPr>
            <p:nvPr/>
          </p:nvGrpSpPr>
          <p:grpSpPr bwMode="auto">
            <a:xfrm>
              <a:off x="4125" y="2323"/>
              <a:ext cx="385" cy="222"/>
              <a:chOff x="9190339" y="3186960"/>
              <a:chExt cx="1672876" cy="1373258"/>
            </a:xfrm>
          </p:grpSpPr>
          <p:pic>
            <p:nvPicPr>
              <p:cNvPr id="17457" name="Picture 94" descr="platforma.png"/>
              <p:cNvPicPr>
                <a:picLocks noChangeAspect="1"/>
              </p:cNvPicPr>
              <p:nvPr/>
            </p:nvPicPr>
            <p:blipFill>
              <a:blip r:embed="rId17"/>
              <a:srcRect/>
              <a:stretch>
                <a:fillRect/>
              </a:stretch>
            </p:blipFill>
            <p:spPr bwMode="auto">
              <a:xfrm>
                <a:off x="9190339" y="3666332"/>
                <a:ext cx="1672876" cy="893886"/>
              </a:xfrm>
              <a:prstGeom prst="rect">
                <a:avLst/>
              </a:prstGeom>
              <a:noFill/>
              <a:ln w="9525">
                <a:noFill/>
                <a:miter lim="800000"/>
                <a:headEnd/>
                <a:tailEnd/>
              </a:ln>
            </p:spPr>
          </p:pic>
          <p:pic>
            <p:nvPicPr>
              <p:cNvPr id="17458" name="Picture 35" descr="HQ.png"/>
              <p:cNvPicPr>
                <a:picLocks noChangeAspect="1"/>
              </p:cNvPicPr>
              <p:nvPr/>
            </p:nvPicPr>
            <p:blipFill>
              <a:blip r:embed="rId18"/>
              <a:srcRect/>
              <a:stretch>
                <a:fillRect/>
              </a:stretch>
            </p:blipFill>
            <p:spPr bwMode="auto">
              <a:xfrm>
                <a:off x="9190339" y="3186960"/>
                <a:ext cx="1463843" cy="862944"/>
              </a:xfrm>
              <a:prstGeom prst="rect">
                <a:avLst/>
              </a:prstGeom>
              <a:noFill/>
              <a:ln w="9525">
                <a:noFill/>
                <a:miter lim="800000"/>
                <a:headEnd/>
                <a:tailEnd/>
              </a:ln>
            </p:spPr>
          </p:pic>
        </p:grpSp>
        <p:sp>
          <p:nvSpPr>
            <p:cNvPr id="47" name="Right Arrow 46"/>
            <p:cNvSpPr/>
            <p:nvPr/>
          </p:nvSpPr>
          <p:spPr>
            <a:xfrm rot="339495">
              <a:off x="3719" y="1944"/>
              <a:ext cx="107" cy="81"/>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sp>
          <p:nvSpPr>
            <p:cNvPr id="48" name="Right Arrow 47"/>
            <p:cNvSpPr/>
            <p:nvPr/>
          </p:nvSpPr>
          <p:spPr>
            <a:xfrm flipH="1">
              <a:off x="3394" y="2085"/>
              <a:ext cx="120" cy="79"/>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grpSp>
          <p:nvGrpSpPr>
            <p:cNvPr id="10" name="Group 87"/>
            <p:cNvGrpSpPr>
              <a:grpSpLocks/>
            </p:cNvGrpSpPr>
            <p:nvPr/>
          </p:nvGrpSpPr>
          <p:grpSpPr bwMode="auto">
            <a:xfrm>
              <a:off x="3512" y="2684"/>
              <a:ext cx="673" cy="154"/>
              <a:chOff x="9021701" y="5008223"/>
              <a:chExt cx="2923208" cy="950552"/>
            </a:xfrm>
          </p:grpSpPr>
          <p:pic>
            <p:nvPicPr>
              <p:cNvPr id="17438" name="Picture 40" descr="house02.png"/>
              <p:cNvPicPr>
                <a:picLocks noChangeAspect="1"/>
              </p:cNvPicPr>
              <p:nvPr/>
            </p:nvPicPr>
            <p:blipFill>
              <a:blip r:embed="rId19"/>
              <a:srcRect/>
              <a:stretch>
                <a:fillRect/>
              </a:stretch>
            </p:blipFill>
            <p:spPr bwMode="auto">
              <a:xfrm>
                <a:off x="11380350" y="5361488"/>
                <a:ext cx="564559" cy="292507"/>
              </a:xfrm>
              <a:prstGeom prst="rect">
                <a:avLst/>
              </a:prstGeom>
              <a:noFill/>
              <a:ln w="9525">
                <a:noFill/>
                <a:miter lim="800000"/>
                <a:headEnd/>
                <a:tailEnd/>
              </a:ln>
            </p:spPr>
          </p:pic>
          <p:pic>
            <p:nvPicPr>
              <p:cNvPr id="17439" name="Picture 41" descr="house01.png"/>
              <p:cNvPicPr>
                <a:picLocks noChangeAspect="1"/>
              </p:cNvPicPr>
              <p:nvPr/>
            </p:nvPicPr>
            <p:blipFill>
              <a:blip r:embed="rId20"/>
              <a:srcRect/>
              <a:stretch>
                <a:fillRect/>
              </a:stretch>
            </p:blipFill>
            <p:spPr bwMode="auto">
              <a:xfrm>
                <a:off x="10672252" y="5349215"/>
                <a:ext cx="337507" cy="304780"/>
              </a:xfrm>
              <a:prstGeom prst="rect">
                <a:avLst/>
              </a:prstGeom>
              <a:noFill/>
              <a:ln w="9525">
                <a:noFill/>
                <a:miter lim="800000"/>
                <a:headEnd/>
                <a:tailEnd/>
              </a:ln>
            </p:spPr>
          </p:pic>
          <p:pic>
            <p:nvPicPr>
              <p:cNvPr id="17440" name="Picture 53" descr="house02.png"/>
              <p:cNvPicPr>
                <a:picLocks noChangeAspect="1"/>
              </p:cNvPicPr>
              <p:nvPr/>
            </p:nvPicPr>
            <p:blipFill>
              <a:blip r:embed="rId19"/>
              <a:srcRect/>
              <a:stretch>
                <a:fillRect/>
              </a:stretch>
            </p:blipFill>
            <p:spPr bwMode="auto">
              <a:xfrm>
                <a:off x="9045546" y="5666268"/>
                <a:ext cx="564559" cy="292507"/>
              </a:xfrm>
              <a:prstGeom prst="rect">
                <a:avLst/>
              </a:prstGeom>
              <a:noFill/>
              <a:ln w="9525">
                <a:noFill/>
                <a:miter lim="800000"/>
                <a:headEnd/>
                <a:tailEnd/>
              </a:ln>
            </p:spPr>
          </p:pic>
          <p:pic>
            <p:nvPicPr>
              <p:cNvPr id="17441" name="Picture 54" descr="house01.png"/>
              <p:cNvPicPr>
                <a:picLocks noChangeAspect="1"/>
              </p:cNvPicPr>
              <p:nvPr/>
            </p:nvPicPr>
            <p:blipFill>
              <a:blip r:embed="rId20"/>
              <a:srcRect/>
              <a:stretch>
                <a:fillRect/>
              </a:stretch>
            </p:blipFill>
            <p:spPr bwMode="auto">
              <a:xfrm>
                <a:off x="9980700" y="5653995"/>
                <a:ext cx="337507" cy="304780"/>
              </a:xfrm>
              <a:prstGeom prst="rect">
                <a:avLst/>
              </a:prstGeom>
              <a:noFill/>
              <a:ln w="9525">
                <a:noFill/>
                <a:miter lim="800000"/>
                <a:headEnd/>
                <a:tailEnd/>
              </a:ln>
            </p:spPr>
          </p:pic>
          <p:pic>
            <p:nvPicPr>
              <p:cNvPr id="17442" name="Picture 55" descr="house01.png"/>
              <p:cNvPicPr>
                <a:picLocks noChangeAspect="1"/>
              </p:cNvPicPr>
              <p:nvPr/>
            </p:nvPicPr>
            <p:blipFill>
              <a:blip r:embed="rId20"/>
              <a:srcRect/>
              <a:stretch>
                <a:fillRect/>
              </a:stretch>
            </p:blipFill>
            <p:spPr bwMode="auto">
              <a:xfrm>
                <a:off x="9626649" y="5653995"/>
                <a:ext cx="337507" cy="304780"/>
              </a:xfrm>
              <a:prstGeom prst="rect">
                <a:avLst/>
              </a:prstGeom>
              <a:noFill/>
              <a:ln w="9525">
                <a:noFill/>
                <a:miter lim="800000"/>
                <a:headEnd/>
                <a:tailEnd/>
              </a:ln>
            </p:spPr>
          </p:pic>
          <p:pic>
            <p:nvPicPr>
              <p:cNvPr id="17443" name="Picture 60" descr="house02.png"/>
              <p:cNvPicPr>
                <a:picLocks noChangeAspect="1"/>
              </p:cNvPicPr>
              <p:nvPr/>
            </p:nvPicPr>
            <p:blipFill>
              <a:blip r:embed="rId19"/>
              <a:srcRect/>
              <a:stretch>
                <a:fillRect/>
              </a:stretch>
            </p:blipFill>
            <p:spPr bwMode="auto">
              <a:xfrm>
                <a:off x="11269906" y="5666268"/>
                <a:ext cx="564559" cy="292507"/>
              </a:xfrm>
              <a:prstGeom prst="rect">
                <a:avLst/>
              </a:prstGeom>
              <a:noFill/>
              <a:ln w="9525">
                <a:noFill/>
                <a:miter lim="800000"/>
                <a:headEnd/>
                <a:tailEnd/>
              </a:ln>
            </p:spPr>
          </p:pic>
          <p:pic>
            <p:nvPicPr>
              <p:cNvPr id="17444" name="Picture 61" descr="house02.png"/>
              <p:cNvPicPr>
                <a:picLocks noChangeAspect="1"/>
              </p:cNvPicPr>
              <p:nvPr/>
            </p:nvPicPr>
            <p:blipFill>
              <a:blip r:embed="rId19"/>
              <a:srcRect/>
              <a:stretch>
                <a:fillRect/>
              </a:stretch>
            </p:blipFill>
            <p:spPr bwMode="auto">
              <a:xfrm>
                <a:off x="10334751" y="5666268"/>
                <a:ext cx="564559" cy="292507"/>
              </a:xfrm>
              <a:prstGeom prst="rect">
                <a:avLst/>
              </a:prstGeom>
              <a:noFill/>
              <a:ln w="9525">
                <a:noFill/>
                <a:miter lim="800000"/>
                <a:headEnd/>
                <a:tailEnd/>
              </a:ln>
            </p:spPr>
          </p:pic>
          <p:pic>
            <p:nvPicPr>
              <p:cNvPr id="17445" name="Picture 62" descr="house01.png"/>
              <p:cNvPicPr>
                <a:picLocks noChangeAspect="1"/>
              </p:cNvPicPr>
              <p:nvPr/>
            </p:nvPicPr>
            <p:blipFill>
              <a:blip r:embed="rId20"/>
              <a:srcRect/>
              <a:stretch>
                <a:fillRect/>
              </a:stretch>
            </p:blipFill>
            <p:spPr bwMode="auto">
              <a:xfrm>
                <a:off x="10915854" y="5653995"/>
                <a:ext cx="337507" cy="304780"/>
              </a:xfrm>
              <a:prstGeom prst="rect">
                <a:avLst/>
              </a:prstGeom>
              <a:noFill/>
              <a:ln w="9525">
                <a:noFill/>
                <a:miter lim="800000"/>
                <a:headEnd/>
                <a:tailEnd/>
              </a:ln>
            </p:spPr>
          </p:pic>
          <p:pic>
            <p:nvPicPr>
              <p:cNvPr id="17446" name="Picture 65" descr="house01.png"/>
              <p:cNvPicPr>
                <a:picLocks noChangeAspect="1"/>
              </p:cNvPicPr>
              <p:nvPr/>
            </p:nvPicPr>
            <p:blipFill>
              <a:blip r:embed="rId20"/>
              <a:srcRect/>
              <a:stretch>
                <a:fillRect/>
              </a:stretch>
            </p:blipFill>
            <p:spPr bwMode="auto">
              <a:xfrm>
                <a:off x="9029004" y="5349215"/>
                <a:ext cx="337507" cy="304780"/>
              </a:xfrm>
              <a:prstGeom prst="rect">
                <a:avLst/>
              </a:prstGeom>
              <a:noFill/>
              <a:ln w="9525">
                <a:noFill/>
                <a:miter lim="800000"/>
                <a:headEnd/>
                <a:tailEnd/>
              </a:ln>
            </p:spPr>
          </p:pic>
          <p:pic>
            <p:nvPicPr>
              <p:cNvPr id="17447" name="Picture 66" descr="house02.png"/>
              <p:cNvPicPr>
                <a:picLocks noChangeAspect="1"/>
              </p:cNvPicPr>
              <p:nvPr/>
            </p:nvPicPr>
            <p:blipFill>
              <a:blip r:embed="rId19"/>
              <a:srcRect/>
              <a:stretch>
                <a:fillRect/>
              </a:stretch>
            </p:blipFill>
            <p:spPr bwMode="auto">
              <a:xfrm>
                <a:off x="10091151" y="5361488"/>
                <a:ext cx="564559" cy="292507"/>
              </a:xfrm>
              <a:prstGeom prst="rect">
                <a:avLst/>
              </a:prstGeom>
              <a:noFill/>
              <a:ln w="9525">
                <a:noFill/>
                <a:miter lim="800000"/>
                <a:headEnd/>
                <a:tailEnd/>
              </a:ln>
            </p:spPr>
          </p:pic>
          <p:pic>
            <p:nvPicPr>
              <p:cNvPr id="17448" name="Picture 67" descr="house01.png"/>
              <p:cNvPicPr>
                <a:picLocks noChangeAspect="1"/>
              </p:cNvPicPr>
              <p:nvPr/>
            </p:nvPicPr>
            <p:blipFill>
              <a:blip r:embed="rId20"/>
              <a:srcRect/>
              <a:stretch>
                <a:fillRect/>
              </a:stretch>
            </p:blipFill>
            <p:spPr bwMode="auto">
              <a:xfrm>
                <a:off x="9737102" y="5349215"/>
                <a:ext cx="337507" cy="304780"/>
              </a:xfrm>
              <a:prstGeom prst="rect">
                <a:avLst/>
              </a:prstGeom>
              <a:noFill/>
              <a:ln w="9525">
                <a:noFill/>
                <a:miter lim="800000"/>
                <a:headEnd/>
                <a:tailEnd/>
              </a:ln>
            </p:spPr>
          </p:pic>
          <p:pic>
            <p:nvPicPr>
              <p:cNvPr id="17449" name="Picture 68" descr="house01.png"/>
              <p:cNvPicPr>
                <a:picLocks noChangeAspect="1"/>
              </p:cNvPicPr>
              <p:nvPr/>
            </p:nvPicPr>
            <p:blipFill>
              <a:blip r:embed="rId20"/>
              <a:srcRect/>
              <a:stretch>
                <a:fillRect/>
              </a:stretch>
            </p:blipFill>
            <p:spPr bwMode="auto">
              <a:xfrm>
                <a:off x="11026301" y="5349215"/>
                <a:ext cx="337507" cy="304780"/>
              </a:xfrm>
              <a:prstGeom prst="rect">
                <a:avLst/>
              </a:prstGeom>
              <a:noFill/>
              <a:ln w="9525">
                <a:noFill/>
                <a:miter lim="800000"/>
                <a:headEnd/>
                <a:tailEnd/>
              </a:ln>
            </p:spPr>
          </p:pic>
          <p:pic>
            <p:nvPicPr>
              <p:cNvPr id="17450" name="Picture 69" descr="house01.png"/>
              <p:cNvPicPr>
                <a:picLocks noChangeAspect="1"/>
              </p:cNvPicPr>
              <p:nvPr/>
            </p:nvPicPr>
            <p:blipFill>
              <a:blip r:embed="rId20"/>
              <a:srcRect/>
              <a:stretch>
                <a:fillRect/>
              </a:stretch>
            </p:blipFill>
            <p:spPr bwMode="auto">
              <a:xfrm>
                <a:off x="9383053" y="5349215"/>
                <a:ext cx="337507" cy="304780"/>
              </a:xfrm>
              <a:prstGeom prst="rect">
                <a:avLst/>
              </a:prstGeom>
              <a:noFill/>
              <a:ln w="9525">
                <a:noFill/>
                <a:miter lim="800000"/>
                <a:headEnd/>
                <a:tailEnd/>
              </a:ln>
            </p:spPr>
          </p:pic>
          <p:pic>
            <p:nvPicPr>
              <p:cNvPr id="17451" name="Picture 81" descr="house02.png"/>
              <p:cNvPicPr>
                <a:picLocks noChangeAspect="1"/>
              </p:cNvPicPr>
              <p:nvPr/>
            </p:nvPicPr>
            <p:blipFill>
              <a:blip r:embed="rId19"/>
              <a:srcRect/>
              <a:stretch>
                <a:fillRect/>
              </a:stretch>
            </p:blipFill>
            <p:spPr bwMode="auto">
              <a:xfrm>
                <a:off x="9021701" y="5020496"/>
                <a:ext cx="564559" cy="292507"/>
              </a:xfrm>
              <a:prstGeom prst="rect">
                <a:avLst/>
              </a:prstGeom>
              <a:noFill/>
              <a:ln w="9525">
                <a:noFill/>
                <a:miter lim="800000"/>
                <a:headEnd/>
                <a:tailEnd/>
              </a:ln>
            </p:spPr>
          </p:pic>
          <p:pic>
            <p:nvPicPr>
              <p:cNvPr id="17452" name="Picture 82" descr="house01.png"/>
              <p:cNvPicPr>
                <a:picLocks noChangeAspect="1"/>
              </p:cNvPicPr>
              <p:nvPr/>
            </p:nvPicPr>
            <p:blipFill>
              <a:blip r:embed="rId20"/>
              <a:srcRect/>
              <a:stretch>
                <a:fillRect/>
              </a:stretch>
            </p:blipFill>
            <p:spPr bwMode="auto">
              <a:xfrm>
                <a:off x="9956855" y="5008223"/>
                <a:ext cx="337507" cy="304780"/>
              </a:xfrm>
              <a:prstGeom prst="rect">
                <a:avLst/>
              </a:prstGeom>
              <a:noFill/>
              <a:ln w="9525">
                <a:noFill/>
                <a:miter lim="800000"/>
                <a:headEnd/>
                <a:tailEnd/>
              </a:ln>
            </p:spPr>
          </p:pic>
          <p:pic>
            <p:nvPicPr>
              <p:cNvPr id="17453" name="Picture 83" descr="house01.png"/>
              <p:cNvPicPr>
                <a:picLocks noChangeAspect="1"/>
              </p:cNvPicPr>
              <p:nvPr/>
            </p:nvPicPr>
            <p:blipFill>
              <a:blip r:embed="rId20"/>
              <a:srcRect/>
              <a:stretch>
                <a:fillRect/>
              </a:stretch>
            </p:blipFill>
            <p:spPr bwMode="auto">
              <a:xfrm>
                <a:off x="9602804" y="5008223"/>
                <a:ext cx="337507" cy="304780"/>
              </a:xfrm>
              <a:prstGeom prst="rect">
                <a:avLst/>
              </a:prstGeom>
              <a:noFill/>
              <a:ln w="9525">
                <a:noFill/>
                <a:miter lim="800000"/>
                <a:headEnd/>
                <a:tailEnd/>
              </a:ln>
            </p:spPr>
          </p:pic>
          <p:pic>
            <p:nvPicPr>
              <p:cNvPr id="17454" name="Picture 84" descr="house02.png"/>
              <p:cNvPicPr>
                <a:picLocks noChangeAspect="1"/>
              </p:cNvPicPr>
              <p:nvPr/>
            </p:nvPicPr>
            <p:blipFill>
              <a:blip r:embed="rId19"/>
              <a:srcRect/>
              <a:stretch>
                <a:fillRect/>
              </a:stretch>
            </p:blipFill>
            <p:spPr bwMode="auto">
              <a:xfrm>
                <a:off x="11246061" y="5020496"/>
                <a:ext cx="564559" cy="292507"/>
              </a:xfrm>
              <a:prstGeom prst="rect">
                <a:avLst/>
              </a:prstGeom>
              <a:noFill/>
              <a:ln w="9525">
                <a:noFill/>
                <a:miter lim="800000"/>
                <a:headEnd/>
                <a:tailEnd/>
              </a:ln>
            </p:spPr>
          </p:pic>
          <p:pic>
            <p:nvPicPr>
              <p:cNvPr id="17455" name="Picture 85" descr="house02.png"/>
              <p:cNvPicPr>
                <a:picLocks noChangeAspect="1"/>
              </p:cNvPicPr>
              <p:nvPr/>
            </p:nvPicPr>
            <p:blipFill>
              <a:blip r:embed="rId19"/>
              <a:srcRect/>
              <a:stretch>
                <a:fillRect/>
              </a:stretch>
            </p:blipFill>
            <p:spPr bwMode="auto">
              <a:xfrm>
                <a:off x="10310906" y="5020496"/>
                <a:ext cx="564559" cy="292507"/>
              </a:xfrm>
              <a:prstGeom prst="rect">
                <a:avLst/>
              </a:prstGeom>
              <a:noFill/>
              <a:ln w="9525">
                <a:noFill/>
                <a:miter lim="800000"/>
                <a:headEnd/>
                <a:tailEnd/>
              </a:ln>
            </p:spPr>
          </p:pic>
          <p:pic>
            <p:nvPicPr>
              <p:cNvPr id="17456" name="Picture 86" descr="house01.png"/>
              <p:cNvPicPr>
                <a:picLocks noChangeAspect="1"/>
              </p:cNvPicPr>
              <p:nvPr/>
            </p:nvPicPr>
            <p:blipFill>
              <a:blip r:embed="rId20"/>
              <a:srcRect/>
              <a:stretch>
                <a:fillRect/>
              </a:stretch>
            </p:blipFill>
            <p:spPr bwMode="auto">
              <a:xfrm>
                <a:off x="10892009" y="5008223"/>
                <a:ext cx="337507" cy="304780"/>
              </a:xfrm>
              <a:prstGeom prst="rect">
                <a:avLst/>
              </a:prstGeom>
              <a:noFill/>
              <a:ln w="9525">
                <a:noFill/>
                <a:miter lim="800000"/>
                <a:headEnd/>
                <a:tailEnd/>
              </a:ln>
            </p:spPr>
          </p:pic>
        </p:grpSp>
      </p:grpSp>
      <p:sp>
        <p:nvSpPr>
          <p:cNvPr id="17417" name="TextBox 22"/>
          <p:cNvSpPr txBox="1">
            <a:spLocks noChangeArrowheads="1"/>
          </p:cNvSpPr>
          <p:nvPr/>
        </p:nvSpPr>
        <p:spPr bwMode="auto">
          <a:xfrm>
            <a:off x="3636963" y="2179209"/>
            <a:ext cx="1887120" cy="338554"/>
          </a:xfrm>
          <a:prstGeom prst="rect">
            <a:avLst/>
          </a:prstGeom>
          <a:noFill/>
          <a:ln w="9525">
            <a:noFill/>
            <a:miter lim="800000"/>
            <a:headEnd/>
            <a:tailEnd/>
          </a:ln>
        </p:spPr>
        <p:txBody>
          <a:bodyPr wrap="none">
            <a:spAutoFit/>
          </a:bodyPr>
          <a:lstStyle/>
          <a:p>
            <a:pPr eaLnBrk="1" hangingPunct="1"/>
            <a:r>
              <a:rPr lang="en-GB" sz="1600" b="1">
                <a:solidFill>
                  <a:srgbClr val="7F1C7D"/>
                </a:solidFill>
              </a:rPr>
              <a:t>Mobile Applications</a:t>
            </a:r>
            <a:endParaRPr lang="en-US" sz="1600" b="1">
              <a:solidFill>
                <a:srgbClr val="7F1C7D"/>
              </a:solidFill>
            </a:endParaRPr>
          </a:p>
        </p:txBody>
      </p:sp>
      <p:cxnSp>
        <p:nvCxnSpPr>
          <p:cNvPr id="79" name="Straight Connector 78"/>
          <p:cNvCxnSpPr/>
          <p:nvPr/>
        </p:nvCxnSpPr>
        <p:spPr>
          <a:xfrm>
            <a:off x="3116263" y="353584"/>
            <a:ext cx="0" cy="3999178"/>
          </a:xfrm>
          <a:prstGeom prst="line">
            <a:avLst/>
          </a:prstGeom>
          <a:ln w="12700">
            <a:solidFill>
              <a:schemeClr val="bg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192838" y="353584"/>
            <a:ext cx="0" cy="3999178"/>
          </a:xfrm>
          <a:prstGeom prst="line">
            <a:avLst/>
          </a:prstGeom>
          <a:ln w="12700">
            <a:solidFill>
              <a:schemeClr val="bg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17420" name="Picture 3" descr="Phone_Group.jpg"/>
          <p:cNvPicPr>
            <a:picLocks noChangeAspect="1" noChangeArrowheads="1"/>
          </p:cNvPicPr>
          <p:nvPr/>
        </p:nvPicPr>
        <p:blipFill>
          <a:blip r:embed="rId21"/>
          <a:srcRect r="79"/>
          <a:stretch>
            <a:fillRect/>
          </a:stretch>
        </p:blipFill>
        <p:spPr bwMode="auto">
          <a:xfrm>
            <a:off x="3492501" y="467355"/>
            <a:ext cx="1343025" cy="1336146"/>
          </a:xfrm>
          <a:prstGeom prst="rect">
            <a:avLst/>
          </a:prstGeom>
          <a:noFill/>
          <a:ln w="9525">
            <a:noFill/>
            <a:miter lim="800000"/>
            <a:headEnd/>
            <a:tailEnd/>
          </a:ln>
        </p:spPr>
      </p:pic>
      <p:sp>
        <p:nvSpPr>
          <p:cNvPr id="17421" name="Title 1"/>
          <p:cNvSpPr>
            <a:spLocks noGrp="1"/>
          </p:cNvSpPr>
          <p:nvPr>
            <p:ph type="title"/>
          </p:nvPr>
        </p:nvSpPr>
        <p:spPr>
          <a:xfrm>
            <a:off x="156108" y="278147"/>
            <a:ext cx="8771867" cy="397310"/>
          </a:xfrm>
        </p:spPr>
        <p:txBody>
          <a:bodyPr/>
          <a:lstStyle/>
          <a:p>
            <a:r>
              <a:rPr lang="en-US" sz="2400" b="1" dirty="0" smtClean="0">
                <a:ea typeface="MS PGothic" pitchFamily="34" charset="-128"/>
              </a:rPr>
              <a:t>Key Internet of Things Use Case</a:t>
            </a:r>
          </a:p>
        </p:txBody>
      </p:sp>
    </p:spTree>
    <p:extLst>
      <p:ext uri="{BB962C8B-B14F-4D97-AF65-F5344CB8AC3E}">
        <p14:creationId xmlns:p14="http://schemas.microsoft.com/office/powerpoint/2010/main" val="2962230088"/>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5"/>
          <p:cNvSpPr>
            <a:spLocks noGrp="1"/>
          </p:cNvSpPr>
          <p:nvPr/>
        </p:nvSpPr>
        <p:spPr bwMode="auto">
          <a:xfrm>
            <a:off x="3825876" y="1262063"/>
            <a:ext cx="4987925" cy="2512219"/>
          </a:xfrm>
          <a:prstGeom prst="rect">
            <a:avLst/>
          </a:prstGeom>
          <a:noFill/>
          <a:ln>
            <a:noFill/>
          </a:ln>
          <a:extLst/>
        </p:spPr>
        <p:txBody>
          <a:bodyPr lIns="81638" tIns="40819" rIns="81638" bIns="40819"/>
          <a:lstStyle/>
          <a:p>
            <a:pPr marL="1714500" indent="-1714500" defTabSz="407988" eaLnBrk="1" hangingPunct="1">
              <a:spcBef>
                <a:spcPts val="0"/>
              </a:spcBef>
              <a:spcAft>
                <a:spcPts val="1200"/>
              </a:spcAft>
              <a:buSzPct val="80000"/>
              <a:buFont typeface="Wingdings" charset="0"/>
              <a:buNone/>
              <a:defRPr/>
            </a:pPr>
            <a:r>
              <a:rPr lang="en-US" b="1" dirty="0">
                <a:solidFill>
                  <a:srgbClr val="AD1987"/>
                </a:solidFill>
                <a:latin typeface="Arial" charset="0"/>
                <a:ea typeface="ＭＳ Ｐゴシック" charset="0"/>
                <a:cs typeface="ＭＳ Ｐゴシック" charset="0"/>
              </a:rPr>
              <a:t>Business Pain: </a:t>
            </a:r>
            <a:r>
              <a:rPr lang="en-US" dirty="0">
                <a:latin typeface="Arial" charset="0"/>
                <a:ea typeface="ＭＳ Ｐゴシック" charset="0"/>
                <a:cs typeface="ＭＳ Ｐゴシック" charset="0"/>
              </a:rPr>
              <a:t>No post-sales insight into products deployed in the field</a:t>
            </a:r>
          </a:p>
          <a:p>
            <a:pPr marL="285750" indent="-285750" defTabSz="407988" eaLnBrk="1" hangingPunct="1">
              <a:spcBef>
                <a:spcPct val="20000"/>
              </a:spcBef>
              <a:buSzPct val="80000"/>
              <a:buFont typeface="Arial"/>
              <a:buChar char="•"/>
              <a:defRPr/>
            </a:pPr>
            <a:r>
              <a:rPr lang="en-US" sz="1600" dirty="0">
                <a:solidFill>
                  <a:schemeClr val="accent5">
                    <a:lumMod val="25000"/>
                  </a:schemeClr>
                </a:solidFill>
                <a:latin typeface="Arial" charset="0"/>
                <a:ea typeface="ＭＳ Ｐゴシック" charset="0"/>
                <a:cs typeface="ＭＳ Ｐゴシック" charset="0"/>
              </a:rPr>
              <a:t>Collect/Analyze product performance</a:t>
            </a:r>
          </a:p>
          <a:p>
            <a:pPr marL="285750" indent="-285750" defTabSz="407988" eaLnBrk="1" hangingPunct="1">
              <a:spcBef>
                <a:spcPct val="20000"/>
              </a:spcBef>
              <a:buSzPct val="80000"/>
              <a:buFont typeface="Arial"/>
              <a:buChar char="•"/>
              <a:defRPr/>
            </a:pPr>
            <a:r>
              <a:rPr lang="en-US" sz="1600" dirty="0">
                <a:solidFill>
                  <a:schemeClr val="accent5">
                    <a:lumMod val="25000"/>
                  </a:schemeClr>
                </a:solidFill>
                <a:latin typeface="Arial" charset="0"/>
                <a:ea typeface="ＭＳ Ｐゴシック" charset="0"/>
                <a:cs typeface="ＭＳ Ｐゴシック" charset="0"/>
              </a:rPr>
              <a:t>Tune/Optimize Deployed Products Remotely</a:t>
            </a:r>
          </a:p>
          <a:p>
            <a:pPr marL="285750" indent="-285750" defTabSz="407988" eaLnBrk="1" hangingPunct="1">
              <a:spcBef>
                <a:spcPts val="336"/>
              </a:spcBef>
              <a:spcAft>
                <a:spcPts val="0"/>
              </a:spcAft>
              <a:buSzPct val="80000"/>
              <a:buFont typeface="Arial"/>
              <a:buChar char="•"/>
              <a:defRPr/>
            </a:pPr>
            <a:r>
              <a:rPr lang="en-US" sz="1600" dirty="0">
                <a:solidFill>
                  <a:schemeClr val="accent5">
                    <a:lumMod val="25000"/>
                  </a:schemeClr>
                </a:solidFill>
                <a:latin typeface="Arial" charset="0"/>
                <a:ea typeface="ＭＳ Ｐゴシック" charset="0"/>
                <a:cs typeface="ＭＳ Ｐゴシック" charset="0"/>
              </a:rPr>
              <a:t>Optimize Servicing Costs</a:t>
            </a:r>
          </a:p>
          <a:p>
            <a:pPr marL="285750" indent="-285750" defTabSz="407988" eaLnBrk="1" hangingPunct="1">
              <a:spcBef>
                <a:spcPct val="20000"/>
              </a:spcBef>
              <a:buSzPct val="80000"/>
              <a:buFont typeface="Arial"/>
              <a:buChar char="•"/>
              <a:defRPr/>
            </a:pPr>
            <a:r>
              <a:rPr lang="en-US" sz="1600" dirty="0">
                <a:solidFill>
                  <a:srgbClr val="660066"/>
                </a:solidFill>
                <a:latin typeface="Arial" charset="0"/>
                <a:ea typeface="ＭＳ Ｐゴシック" charset="0"/>
                <a:cs typeface="ＭＳ Ｐゴシック" charset="0"/>
              </a:rPr>
              <a:t>Enhance Customer Value Perception</a:t>
            </a:r>
          </a:p>
          <a:p>
            <a:pPr marL="285750" indent="-285750" defTabSz="407988" eaLnBrk="1" hangingPunct="1">
              <a:spcBef>
                <a:spcPts val="336"/>
              </a:spcBef>
              <a:spcAft>
                <a:spcPts val="0"/>
              </a:spcAft>
              <a:buSzPct val="80000"/>
              <a:buFont typeface="Arial"/>
              <a:buChar char="•"/>
              <a:defRPr/>
            </a:pPr>
            <a:r>
              <a:rPr lang="en-US" sz="1600" dirty="0">
                <a:solidFill>
                  <a:srgbClr val="660066"/>
                </a:solidFill>
                <a:latin typeface="Arial" charset="0"/>
                <a:ea typeface="ＭＳ Ｐゴシック" charset="0"/>
                <a:cs typeface="ＭＳ Ｐゴシック" charset="0"/>
              </a:rPr>
              <a:t>Drive Customer Loyalty at End-of-Life</a:t>
            </a:r>
          </a:p>
          <a:p>
            <a:pPr marL="285750" indent="-285750" defTabSz="407988" eaLnBrk="1" hangingPunct="1">
              <a:spcBef>
                <a:spcPts val="336"/>
              </a:spcBef>
              <a:buSzPct val="80000"/>
              <a:buFont typeface="Arial"/>
              <a:buChar char="•"/>
              <a:defRPr/>
            </a:pPr>
            <a:r>
              <a:rPr lang="en-US" sz="1600" dirty="0">
                <a:solidFill>
                  <a:srgbClr val="800000"/>
                </a:solidFill>
                <a:latin typeface="Arial" charset="0"/>
                <a:ea typeface="ＭＳ Ｐゴシック" charset="0"/>
                <a:cs typeface="ＭＳ Ｐゴシック" charset="0"/>
              </a:rPr>
              <a:t>Sell parts performance data to supply chain</a:t>
            </a:r>
          </a:p>
          <a:p>
            <a:pPr marL="285750" indent="-285750" defTabSz="407988" eaLnBrk="1" hangingPunct="1">
              <a:spcBef>
                <a:spcPct val="20000"/>
              </a:spcBef>
              <a:buSzPct val="80000"/>
              <a:buFont typeface="Arial"/>
              <a:buChar char="•"/>
              <a:defRPr/>
            </a:pPr>
            <a:r>
              <a:rPr lang="en-US" sz="1600" dirty="0">
                <a:solidFill>
                  <a:srgbClr val="800000"/>
                </a:solidFill>
                <a:latin typeface="Arial" charset="0"/>
                <a:ea typeface="ＭＳ Ｐゴシック" charset="0"/>
                <a:cs typeface="ＭＳ Ｐゴシック" charset="0"/>
              </a:rPr>
              <a:t>Mine usage data for re-sale</a:t>
            </a:r>
          </a:p>
        </p:txBody>
      </p:sp>
      <p:sp>
        <p:nvSpPr>
          <p:cNvPr id="21506" name="TextBox 37"/>
          <p:cNvSpPr txBox="1">
            <a:spLocks noChangeArrowheads="1"/>
          </p:cNvSpPr>
          <p:nvPr/>
        </p:nvSpPr>
        <p:spPr bwMode="auto">
          <a:xfrm>
            <a:off x="180975" y="1252802"/>
            <a:ext cx="4133850" cy="646331"/>
          </a:xfrm>
          <a:prstGeom prst="rect">
            <a:avLst/>
          </a:prstGeom>
          <a:noFill/>
          <a:ln w="9525">
            <a:noFill/>
            <a:miter lim="800000"/>
            <a:headEnd/>
            <a:tailEnd/>
          </a:ln>
        </p:spPr>
        <p:txBody>
          <a:bodyPr>
            <a:spAutoFit/>
          </a:bodyPr>
          <a:lstStyle/>
          <a:p>
            <a:pPr marL="1766888" indent="-1766888" defTabSz="407988" eaLnBrk="1" hangingPunct="1"/>
            <a:r>
              <a:rPr lang="en-US" b="1">
                <a:solidFill>
                  <a:srgbClr val="AD1987"/>
                </a:solidFill>
              </a:rPr>
              <a:t>Client/Industry: </a:t>
            </a:r>
            <a:r>
              <a:rPr lang="en-US"/>
              <a:t>Durable Goods Manufacturers</a:t>
            </a:r>
            <a:endParaRPr lang="en-US" sz="1400"/>
          </a:p>
        </p:txBody>
      </p:sp>
      <p:grpSp>
        <p:nvGrpSpPr>
          <p:cNvPr id="2" name="Group 1"/>
          <p:cNvGrpSpPr>
            <a:grpSpLocks/>
          </p:cNvGrpSpPr>
          <p:nvPr/>
        </p:nvGrpSpPr>
        <p:grpSpPr bwMode="auto">
          <a:xfrm>
            <a:off x="779464" y="4054740"/>
            <a:ext cx="7526337" cy="961760"/>
            <a:chOff x="622300" y="4455582"/>
            <a:chExt cx="7526868" cy="1153584"/>
          </a:xfrm>
        </p:grpSpPr>
        <p:sp>
          <p:nvSpPr>
            <p:cNvPr id="35" name="Rectangle 34"/>
            <p:cNvSpPr/>
            <p:nvPr/>
          </p:nvSpPr>
          <p:spPr>
            <a:xfrm>
              <a:off x="622300" y="4455582"/>
              <a:ext cx="7526868" cy="1153584"/>
            </a:xfrm>
            <a:prstGeom prst="rect">
              <a:avLst/>
            </a:prstGeom>
            <a:solidFill>
              <a:srgbClr val="953363"/>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08188" rtl="0" eaLnBrk="1" latinLnBrk="0" hangingPunct="1">
                <a:defRPr sz="1600" kern="1200">
                  <a:solidFill>
                    <a:schemeClr val="lt1"/>
                  </a:solidFill>
                  <a:latin typeface="+mn-lt"/>
                  <a:ea typeface="+mn-ea"/>
                  <a:cs typeface="+mn-cs"/>
                </a:defRPr>
              </a:lvl1pPr>
              <a:lvl2pPr marL="408188" algn="l" defTabSz="408188" rtl="0" eaLnBrk="1" latinLnBrk="0" hangingPunct="1">
                <a:defRPr sz="1600" kern="1200">
                  <a:solidFill>
                    <a:schemeClr val="lt1"/>
                  </a:solidFill>
                  <a:latin typeface="+mn-lt"/>
                  <a:ea typeface="+mn-ea"/>
                  <a:cs typeface="+mn-cs"/>
                </a:defRPr>
              </a:lvl2pPr>
              <a:lvl3pPr marL="816376" algn="l" defTabSz="408188" rtl="0" eaLnBrk="1" latinLnBrk="0" hangingPunct="1">
                <a:defRPr sz="1600" kern="1200">
                  <a:solidFill>
                    <a:schemeClr val="lt1"/>
                  </a:solidFill>
                  <a:latin typeface="+mn-lt"/>
                  <a:ea typeface="+mn-ea"/>
                  <a:cs typeface="+mn-cs"/>
                </a:defRPr>
              </a:lvl3pPr>
              <a:lvl4pPr marL="1224564" algn="l" defTabSz="408188" rtl="0" eaLnBrk="1" latinLnBrk="0" hangingPunct="1">
                <a:defRPr sz="1600" kern="1200">
                  <a:solidFill>
                    <a:schemeClr val="lt1"/>
                  </a:solidFill>
                  <a:latin typeface="+mn-lt"/>
                  <a:ea typeface="+mn-ea"/>
                  <a:cs typeface="+mn-cs"/>
                </a:defRPr>
              </a:lvl4pPr>
              <a:lvl5pPr marL="1632753" algn="l" defTabSz="408188" rtl="0" eaLnBrk="1" latinLnBrk="0" hangingPunct="1">
                <a:defRPr sz="1600" kern="1200">
                  <a:solidFill>
                    <a:schemeClr val="lt1"/>
                  </a:solidFill>
                  <a:latin typeface="+mn-lt"/>
                  <a:ea typeface="+mn-ea"/>
                  <a:cs typeface="+mn-cs"/>
                </a:defRPr>
              </a:lvl5pPr>
              <a:lvl6pPr marL="2040941" algn="l" defTabSz="408188" rtl="0" eaLnBrk="1" latinLnBrk="0" hangingPunct="1">
                <a:defRPr sz="1600" kern="1200">
                  <a:solidFill>
                    <a:schemeClr val="lt1"/>
                  </a:solidFill>
                  <a:latin typeface="+mn-lt"/>
                  <a:ea typeface="+mn-ea"/>
                  <a:cs typeface="+mn-cs"/>
                </a:defRPr>
              </a:lvl6pPr>
              <a:lvl7pPr marL="2449129" algn="l" defTabSz="408188" rtl="0" eaLnBrk="1" latinLnBrk="0" hangingPunct="1">
                <a:defRPr sz="1600" kern="1200">
                  <a:solidFill>
                    <a:schemeClr val="lt1"/>
                  </a:solidFill>
                  <a:latin typeface="+mn-lt"/>
                  <a:ea typeface="+mn-ea"/>
                  <a:cs typeface="+mn-cs"/>
                </a:defRPr>
              </a:lvl7pPr>
              <a:lvl8pPr marL="2857317" algn="l" defTabSz="408188" rtl="0" eaLnBrk="1" latinLnBrk="0" hangingPunct="1">
                <a:defRPr sz="1600" kern="1200">
                  <a:solidFill>
                    <a:schemeClr val="lt1"/>
                  </a:solidFill>
                  <a:latin typeface="+mn-lt"/>
                  <a:ea typeface="+mn-ea"/>
                  <a:cs typeface="+mn-cs"/>
                </a:defRPr>
              </a:lvl8pPr>
              <a:lvl9pPr marL="3265505" algn="l" defTabSz="408188" rtl="0" eaLnBrk="1" latinLnBrk="0" hangingPunct="1">
                <a:defRPr sz="1600" kern="1200">
                  <a:solidFill>
                    <a:schemeClr val="lt1"/>
                  </a:solidFill>
                  <a:latin typeface="+mn-lt"/>
                  <a:ea typeface="+mn-ea"/>
                  <a:cs typeface="+mn-cs"/>
                </a:defRPr>
              </a:lvl9pPr>
            </a:lstStyle>
            <a:p>
              <a:pPr algn="ctr">
                <a:defRPr/>
              </a:pPr>
              <a:endParaRPr lang="en-US" dirty="0"/>
            </a:p>
          </p:txBody>
        </p:sp>
        <p:sp>
          <p:nvSpPr>
            <p:cNvPr id="21510" name="Content Placeholder 5"/>
            <p:cNvSpPr txBox="1">
              <a:spLocks/>
            </p:cNvSpPr>
            <p:nvPr/>
          </p:nvSpPr>
          <p:spPr bwMode="auto">
            <a:xfrm>
              <a:off x="821268" y="4543936"/>
              <a:ext cx="7169149" cy="821815"/>
            </a:xfrm>
            <a:prstGeom prst="rect">
              <a:avLst/>
            </a:prstGeom>
            <a:noFill/>
            <a:ln w="9525">
              <a:noFill/>
              <a:miter lim="800000"/>
              <a:headEnd/>
              <a:tailEnd/>
            </a:ln>
          </p:spPr>
          <p:txBody>
            <a:bodyPr lIns="81638" tIns="40819" rIns="81638" bIns="40819"/>
            <a:lstStyle/>
            <a:p>
              <a:pPr defTabSz="407988" eaLnBrk="1" hangingPunct="1"/>
              <a:r>
                <a:rPr lang="en-US" b="1">
                  <a:solidFill>
                    <a:schemeClr val="bg1"/>
                  </a:solidFill>
                </a:rPr>
                <a:t>It</a:t>
              </a:r>
              <a:r>
                <a:rPr lang="en-US" altLang="en-US" b="1">
                  <a:solidFill>
                    <a:schemeClr val="bg1"/>
                  </a:solidFill>
                </a:rPr>
                <a:t>’</a:t>
              </a:r>
              <a:r>
                <a:rPr lang="en-US" b="1">
                  <a:solidFill>
                    <a:schemeClr val="bg1"/>
                  </a:solidFill>
                </a:rPr>
                <a:t>s about Insights:</a:t>
              </a:r>
            </a:p>
            <a:p>
              <a:pPr marL="169863" lvl="1" defTabSz="407988" eaLnBrk="1" hangingPunct="1">
                <a:spcBef>
                  <a:spcPts val="600"/>
                </a:spcBef>
              </a:pPr>
              <a:r>
                <a:rPr lang="en-US" sz="1600">
                  <a:solidFill>
                    <a:schemeClr val="bg1"/>
                  </a:solidFill>
                </a:rPr>
                <a:t>Manufactures often have limited or no insight into their products once they leave the factory/showroom floor</a:t>
              </a:r>
            </a:p>
          </p:txBody>
        </p:sp>
      </p:grpSp>
      <p:pic>
        <p:nvPicPr>
          <p:cNvPr id="21508" name="Picture 9" descr="http://www.electroluxappliances.com/Assets/Images/elux_logo_2015.png"/>
          <p:cNvPicPr>
            <a:picLocks noChangeAspect="1" noChangeArrowheads="1"/>
          </p:cNvPicPr>
          <p:nvPr/>
        </p:nvPicPr>
        <p:blipFill>
          <a:blip r:embed="rId3"/>
          <a:srcRect/>
          <a:stretch>
            <a:fillRect/>
          </a:stretch>
        </p:blipFill>
        <p:spPr bwMode="auto">
          <a:xfrm>
            <a:off x="349250" y="636323"/>
            <a:ext cx="1906588" cy="370417"/>
          </a:xfrm>
          <a:prstGeom prst="rect">
            <a:avLst/>
          </a:prstGeom>
          <a:noFill/>
          <a:ln w="9525">
            <a:noFill/>
            <a:miter lim="800000"/>
            <a:headEnd/>
            <a:tailEnd/>
          </a:ln>
        </p:spPr>
      </p:pic>
    </p:spTree>
    <p:extLst>
      <p:ext uri="{BB962C8B-B14F-4D97-AF65-F5344CB8AC3E}">
        <p14:creationId xmlns:p14="http://schemas.microsoft.com/office/powerpoint/2010/main" val="3800844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smtClean="0"/>
              <a:t>Automotive: Trucks with group chat</a:t>
            </a:r>
          </a:p>
        </p:txBody>
      </p:sp>
      <p:sp>
        <p:nvSpPr>
          <p:cNvPr id="18435" name="Content Placeholder 2"/>
          <p:cNvSpPr>
            <a:spLocks noGrp="1"/>
          </p:cNvSpPr>
          <p:nvPr>
            <p:ph idx="1"/>
          </p:nvPr>
        </p:nvSpPr>
        <p:spPr>
          <a:xfrm>
            <a:off x="156107" y="1236928"/>
            <a:ext cx="4962157" cy="1333500"/>
          </a:xfrm>
        </p:spPr>
        <p:txBody>
          <a:bodyPr>
            <a:noAutofit/>
          </a:bodyPr>
          <a:lstStyle/>
          <a:p>
            <a:pPr>
              <a:buFont typeface="Arial" pitchFamily="34" charset="0"/>
              <a:buChar char="•"/>
            </a:pPr>
            <a:r>
              <a:rPr lang="en-GB" altLang="en-US" sz="1400" dirty="0" smtClean="0">
                <a:latin typeface="+mn-lt"/>
              </a:rPr>
              <a:t>Uses Internet of Things Foundation (</a:t>
            </a:r>
            <a:r>
              <a:rPr lang="en-GB" altLang="en-US" sz="1400" dirty="0" err="1" smtClean="0">
                <a:latin typeface="+mn-lt"/>
              </a:rPr>
              <a:t>MessageSight</a:t>
            </a:r>
            <a:r>
              <a:rPr lang="en-GB" altLang="en-US" sz="1400" dirty="0" smtClean="0">
                <a:latin typeface="+mn-lt"/>
              </a:rPr>
              <a:t>) capabilities to enable Instant Messaging between </a:t>
            </a:r>
            <a:r>
              <a:rPr lang="en-GB" altLang="en-US" sz="1400" dirty="0" smtClean="0">
                <a:latin typeface="+mn-lt"/>
              </a:rPr>
              <a:t>cabs</a:t>
            </a:r>
            <a:endParaRPr lang="en-GB" altLang="en-US" sz="1400" dirty="0" smtClean="0">
              <a:latin typeface="+mn-lt"/>
            </a:endParaRPr>
          </a:p>
          <a:p>
            <a:pPr>
              <a:buFont typeface="Arial" pitchFamily="34" charset="0"/>
              <a:buChar char="•"/>
            </a:pPr>
            <a:r>
              <a:rPr lang="en-GB" altLang="en-US" sz="1400" dirty="0" smtClean="0">
                <a:latin typeface="+mn-lt"/>
              </a:rPr>
              <a:t>Topics enable group </a:t>
            </a:r>
            <a:r>
              <a:rPr lang="en-GB" altLang="en-US" sz="1400" dirty="0" smtClean="0">
                <a:latin typeface="+mn-lt"/>
              </a:rPr>
              <a:t>chat</a:t>
            </a:r>
            <a:endParaRPr lang="en-GB" altLang="en-US" sz="1400" dirty="0" smtClean="0">
              <a:latin typeface="+mn-lt"/>
            </a:endParaRPr>
          </a:p>
          <a:p>
            <a:pPr>
              <a:buFont typeface="Arial" pitchFamily="34" charset="0"/>
              <a:buChar char="•"/>
            </a:pPr>
            <a:r>
              <a:rPr lang="en-GB" altLang="en-US" sz="1400" dirty="0" smtClean="0">
                <a:latin typeface="+mn-lt"/>
              </a:rPr>
              <a:t>Saves cost, enables community</a:t>
            </a:r>
          </a:p>
        </p:txBody>
      </p:sp>
      <p:pic>
        <p:nvPicPr>
          <p:cNvPr id="12293" name="Picture 4"/>
          <p:cNvPicPr>
            <a:picLocks noChangeAspect="1" noChangeArrowheads="1"/>
          </p:cNvPicPr>
          <p:nvPr/>
        </p:nvPicPr>
        <p:blipFill>
          <a:blip r:embed="rId3"/>
          <a:srcRect/>
          <a:stretch>
            <a:fillRect/>
          </a:stretch>
        </p:blipFill>
        <p:spPr bwMode="auto">
          <a:xfrm>
            <a:off x="5314950" y="1524001"/>
            <a:ext cx="2857500" cy="14102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5"/>
          <p:cNvPicPr>
            <a:picLocks noChangeAspect="1" noChangeArrowheads="1"/>
          </p:cNvPicPr>
          <p:nvPr/>
        </p:nvPicPr>
        <p:blipFill>
          <a:blip r:embed="rId4"/>
          <a:srcRect/>
          <a:stretch>
            <a:fillRect/>
          </a:stretch>
        </p:blipFill>
        <p:spPr bwMode="auto">
          <a:xfrm>
            <a:off x="1009650" y="2952750"/>
            <a:ext cx="2647950" cy="14710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8" name="Picture 10" descr="Scania"/>
          <p:cNvPicPr>
            <a:picLocks noChangeAspect="1" noChangeArrowheads="1"/>
          </p:cNvPicPr>
          <p:nvPr/>
        </p:nvPicPr>
        <p:blipFill>
          <a:blip r:embed="rId5"/>
          <a:srcRect/>
          <a:stretch>
            <a:fillRect/>
          </a:stretch>
        </p:blipFill>
        <p:spPr bwMode="auto">
          <a:xfrm>
            <a:off x="6875463" y="697178"/>
            <a:ext cx="1581150" cy="365125"/>
          </a:xfrm>
          <a:prstGeom prst="rect">
            <a:avLst/>
          </a:prstGeom>
          <a:noFill/>
          <a:ln w="9525">
            <a:noFill/>
            <a:miter lim="800000"/>
            <a:headEnd/>
            <a:tailEnd/>
          </a:ln>
        </p:spPr>
      </p:pic>
      <p:sp>
        <p:nvSpPr>
          <p:cNvPr id="8" name="Content Placeholder 2"/>
          <p:cNvSpPr txBox="1">
            <a:spLocks/>
          </p:cNvSpPr>
          <p:nvPr/>
        </p:nvSpPr>
        <p:spPr bwMode="auto">
          <a:xfrm>
            <a:off x="4427538" y="3287448"/>
            <a:ext cx="417671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lgn="l" rtl="0" eaLnBrk="0" fontAlgn="base" hangingPunct="0">
              <a:spcBef>
                <a:spcPct val="20000"/>
              </a:spcBef>
              <a:spcAft>
                <a:spcPct val="0"/>
              </a:spcAft>
              <a:buClr>
                <a:schemeClr val="tx1"/>
              </a:buClr>
              <a:buFont typeface="Wingdings" panose="05000000000000000000" pitchFamily="2" charset="2"/>
              <a:buChar char="§"/>
              <a:defRPr sz="1600">
                <a:solidFill>
                  <a:schemeClr val="tx1"/>
                </a:solidFill>
                <a:latin typeface="+mn-lt"/>
                <a:ea typeface="+mn-ea"/>
                <a:cs typeface="+mn-cs"/>
              </a:defRPr>
            </a:lvl1pPr>
            <a:lvl2pPr marL="509588" indent="-163513" algn="l" rtl="0" eaLnBrk="0" fontAlgn="base" hangingPunct="0">
              <a:spcBef>
                <a:spcPct val="20000"/>
              </a:spcBef>
              <a:spcAft>
                <a:spcPct val="0"/>
              </a:spcAft>
              <a:buClr>
                <a:schemeClr val="tx1"/>
              </a:buClr>
              <a:buFont typeface="Arial" panose="020B0604020202020204" pitchFamily="34" charset="0"/>
              <a:buChar char="–"/>
              <a:defRPr sz="1600">
                <a:solidFill>
                  <a:schemeClr val="tx1"/>
                </a:solidFill>
                <a:latin typeface="+mn-lt"/>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a:lstStyle>
          <a:p>
            <a:pPr>
              <a:defRPr/>
            </a:pPr>
            <a:r>
              <a:rPr lang="en-GB" altLang="en-US" kern="0" dirty="0" smtClean="0"/>
              <a:t>Uses a mobile application built in </a:t>
            </a:r>
            <a:r>
              <a:rPr lang="en-GB" altLang="en-US" kern="0" dirty="0" err="1" smtClean="0"/>
              <a:t>WorkLight</a:t>
            </a:r>
            <a:endParaRPr lang="en-GB" altLang="en-US" kern="0" dirty="0" smtClean="0"/>
          </a:p>
          <a:p>
            <a:pPr>
              <a:defRPr/>
            </a:pPr>
            <a:endParaRPr lang="en-GB" altLang="en-US" kern="0" dirty="0" smtClean="0"/>
          </a:p>
          <a:p>
            <a:pPr>
              <a:defRPr/>
            </a:pPr>
            <a:r>
              <a:rPr lang="en-GB" altLang="en-US" kern="0" dirty="0" smtClean="0"/>
              <a:t>Uses </a:t>
            </a:r>
            <a:r>
              <a:rPr lang="en-GB" altLang="en-US" kern="0" dirty="0" err="1" smtClean="0"/>
              <a:t>WorkLight</a:t>
            </a:r>
            <a:r>
              <a:rPr lang="en-GB" altLang="en-US" kern="0" dirty="0" smtClean="0"/>
              <a:t> push notification to wake inactive devices </a:t>
            </a:r>
          </a:p>
          <a:p>
            <a:pPr>
              <a:defRPr/>
            </a:pPr>
            <a:endParaRPr lang="en-GB" altLang="en-US" kern="0" dirty="0" smtClean="0"/>
          </a:p>
          <a:p>
            <a:pPr>
              <a:defRPr/>
            </a:pPr>
            <a:r>
              <a:rPr lang="en-GB" altLang="en-US" kern="0" dirty="0" smtClean="0"/>
              <a:t>Enables a Connected Truck platform for the future</a:t>
            </a:r>
          </a:p>
        </p:txBody>
      </p:sp>
    </p:spTree>
    <p:extLst>
      <p:ext uri="{BB962C8B-B14F-4D97-AF65-F5344CB8AC3E}">
        <p14:creationId xmlns:p14="http://schemas.microsoft.com/office/powerpoint/2010/main" val="2803331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bwMode="auto">
          <a:xfrm>
            <a:off x="102735" y="96947"/>
            <a:ext cx="8685212" cy="1062108"/>
          </a:xfrm>
          <a:prstGeom prst="rect">
            <a:avLst/>
          </a:prstGeom>
          <a:noFill/>
          <a:ln>
            <a:miter lim="800000"/>
            <a:headEnd/>
            <a:tailEnd/>
          </a:ln>
        </p:spPr>
        <p:txBody>
          <a:bodyPr/>
          <a:lstStyle/>
          <a:p>
            <a:r>
              <a:rPr lang="en-GB" sz="3600" dirty="0" smtClean="0"/>
              <a:t>Challenges to leveraging the Internet of Things</a:t>
            </a:r>
          </a:p>
        </p:txBody>
      </p:sp>
      <p:graphicFrame>
        <p:nvGraphicFramePr>
          <p:cNvPr id="315446" name="Group 54"/>
          <p:cNvGraphicFramePr>
            <a:graphicFrameLocks noGrp="1"/>
          </p:cNvGraphicFramePr>
          <p:nvPr/>
        </p:nvGraphicFramePr>
        <p:xfrm>
          <a:off x="2173289" y="1213115"/>
          <a:ext cx="6213475" cy="4097073"/>
        </p:xfrm>
        <a:graphic>
          <a:graphicData uri="http://schemas.openxmlformats.org/drawingml/2006/table">
            <a:tbl>
              <a:tblPr/>
              <a:tblGrid>
                <a:gridCol w="6213475"/>
              </a:tblGrid>
              <a:tr h="682625">
                <a:tc>
                  <a:txBody>
                    <a:bodyPr/>
                    <a:lstStyle>
                      <a:lvl1pPr algn="l">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indent="-114300" algn="l">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indent="-115888"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indent="-117475"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indent="-117475" algn="l">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How to connect with plethora of devices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GB" sz="1000" b="0" i="0" u="none" strike="noStrike" cap="none" normalizeH="0" baseline="0" smtClean="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Overcoming differences and limitations</a:t>
                      </a:r>
                      <a:endParaRPr kumimoji="0" lang="en-US" altLang="en-US" sz="1000" b="0" i="0" u="none" strike="noStrike" cap="none" normalizeH="0" baseline="0" smtClean="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endParaRPr>
                    </a:p>
                  </a:txBody>
                  <a:tcPr marT="38100" marB="38100" horzOverflow="overflow">
                    <a:lnL cap="flat">
                      <a:noFill/>
                    </a:lnL>
                    <a:lnR cap="flat">
                      <a:noFill/>
                    </a:lnR>
                    <a:lnT cap="flat">
                      <a:noFill/>
                    </a:lnT>
                    <a:lnB>
                      <a:noFill/>
                    </a:lnB>
                    <a:lnTlToBr>
                      <a:noFill/>
                    </a:lnTlToBr>
                    <a:lnBlToTr>
                      <a:noFill/>
                    </a:lnBlToTr>
                    <a:noFill/>
                  </a:tcPr>
                </a:tc>
              </a:tr>
              <a:tr h="682625">
                <a:tc>
                  <a:txBody>
                    <a:bodyPr/>
                    <a:lstStyle>
                      <a:lvl1pPr algn="l">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indent="-114300" algn="l">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indent="-115888"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indent="-117475"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indent="-117475" algn="l">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
                          <a:schemeClr val="accent2"/>
                        </a:buClr>
                        <a:buSzTx/>
                        <a:buFontTx/>
                        <a:buNone/>
                        <a:tabLst/>
                      </a:pPr>
                      <a:r>
                        <a:rPr kumimoji="0" lang="en-GB"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Massive volume</a:t>
                      </a:r>
                      <a:r>
                        <a:rPr kumimoji="0" lang="en-US"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 of device data</a:t>
                      </a:r>
                      <a:endParaRPr kumimoji="0" lang="en-GB"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GB" sz="1000" b="0" i="0" u="none" strike="noStrike" cap="none" normalizeH="0" baseline="0" smtClean="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Real-time capture without thrashing networks or polling</a:t>
                      </a:r>
                      <a:endParaRPr kumimoji="0" lang="en-GB" sz="1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cs typeface="Arial" panose="020B0604020202020204" pitchFamily="34" charset="0"/>
                      </a:endParaRPr>
                    </a:p>
                  </a:txBody>
                  <a:tcPr marT="38100" marB="38100" horzOverflow="overflow">
                    <a:lnL cap="flat">
                      <a:noFill/>
                    </a:lnL>
                    <a:lnR cap="flat">
                      <a:noFill/>
                    </a:lnR>
                    <a:lnT>
                      <a:noFill/>
                    </a:lnT>
                    <a:lnB>
                      <a:noFill/>
                    </a:lnB>
                    <a:lnTlToBr>
                      <a:noFill/>
                    </a:lnTlToBr>
                    <a:lnBlToTr>
                      <a:noFill/>
                    </a:lnBlToTr>
                    <a:noFill/>
                  </a:tcPr>
                </a:tc>
              </a:tr>
              <a:tr h="683948">
                <a:tc>
                  <a:txBody>
                    <a:bodyPr/>
                    <a:lstStyle>
                      <a:lvl1pPr algn="l">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indent="-114300" algn="l">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indent="-115888"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indent="-117475"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indent="-117475" algn="l">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
                          <a:schemeClr val="accent2"/>
                        </a:buClr>
                        <a:buSzTx/>
                        <a:buFontTx/>
                        <a:buNone/>
                        <a:tabLst/>
                      </a:pPr>
                      <a:r>
                        <a:rPr kumimoji="0" lang="en-US"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Understanding where things are</a:t>
                      </a:r>
                    </a:p>
                    <a:p>
                      <a:pPr marL="0" marR="0" lvl="0" indent="0" algn="l" defTabSz="914400" rtl="0" eaLnBrk="1" fontAlgn="base" latinLnBrk="0" hangingPunct="1">
                        <a:lnSpc>
                          <a:spcPct val="90000"/>
                        </a:lnSpc>
                        <a:spcBef>
                          <a:spcPct val="0"/>
                        </a:spcBef>
                        <a:spcAft>
                          <a:spcPct val="0"/>
                        </a:spcAft>
                        <a:buClr>
                          <a:schemeClr val="accent2"/>
                        </a:buClr>
                        <a:buSzTx/>
                        <a:buFontTx/>
                        <a:buNone/>
                        <a:tabLst/>
                      </a:pPr>
                      <a:r>
                        <a:rPr kumimoji="0" lang="en-GB" sz="1000" b="0" i="0" u="none" strike="noStrike" cap="none" normalizeH="0" baseline="0" smtClean="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Comparing with maps, spaces and other things</a:t>
                      </a:r>
                    </a:p>
                  </a:txBody>
                  <a:tcPr marT="38100" marB="38100" horzOverflow="overflow">
                    <a:lnL cap="flat">
                      <a:noFill/>
                    </a:lnL>
                    <a:lnR cap="flat">
                      <a:noFill/>
                    </a:lnR>
                    <a:lnT>
                      <a:noFill/>
                    </a:lnT>
                    <a:lnB>
                      <a:noFill/>
                    </a:lnB>
                    <a:lnTlToBr>
                      <a:noFill/>
                    </a:lnTlToBr>
                    <a:lnBlToTr>
                      <a:noFill/>
                    </a:lnBlToTr>
                    <a:noFill/>
                  </a:tcPr>
                </a:tc>
              </a:tr>
              <a:tr h="682625">
                <a:tc>
                  <a:txBody>
                    <a:bodyPr/>
                    <a:lstStyle>
                      <a:lvl1pPr algn="l">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indent="-114300" algn="l">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indent="-115888"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indent="-117475"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indent="-117475" algn="l">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
                          <a:schemeClr val="accent2"/>
                        </a:buClr>
                        <a:buSzTx/>
                        <a:buFontTx/>
                        <a:buNone/>
                        <a:tabLst/>
                      </a:pPr>
                      <a:r>
                        <a:rPr kumimoji="0" lang="en-US"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Making sense of </a:t>
                      </a:r>
                      <a:r>
                        <a:rPr kumimoji="0" lang="en-GB"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device d</a:t>
                      </a:r>
                      <a:r>
                        <a:rPr kumimoji="0" lang="en-US"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ata at speed</a:t>
                      </a:r>
                      <a:endParaRPr kumimoji="0" lang="en-GB"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sz="1000" b="0" i="0" u="none" strike="noStrike" cap="none" normalizeH="0" baseline="0" smtClean="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Analyzing data when it happens</a:t>
                      </a:r>
                      <a:endParaRPr kumimoji="0" lang="en-GB" sz="1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cs typeface="Arial" panose="020B0604020202020204" pitchFamily="34" charset="0"/>
                      </a:endParaRPr>
                    </a:p>
                  </a:txBody>
                  <a:tcPr marT="38100" marB="38100" horzOverflow="overflow">
                    <a:lnL cap="flat">
                      <a:noFill/>
                    </a:lnL>
                    <a:lnR cap="flat">
                      <a:noFill/>
                    </a:lnR>
                    <a:lnT>
                      <a:noFill/>
                    </a:lnT>
                    <a:lnB>
                      <a:noFill/>
                    </a:lnB>
                    <a:lnTlToBr>
                      <a:noFill/>
                    </a:lnTlToBr>
                    <a:lnBlToTr>
                      <a:noFill/>
                    </a:lnBlToTr>
                    <a:noFill/>
                  </a:tcPr>
                </a:tc>
              </a:tr>
              <a:tr h="682625">
                <a:tc>
                  <a:txBody>
                    <a:bodyPr/>
                    <a:lstStyle>
                      <a:lvl1pPr algn="l">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indent="-114300" algn="l">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indent="-115888"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indent="-117475"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indent="-117475" algn="l">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
                          <a:schemeClr val="accent2"/>
                        </a:buClr>
                        <a:buSzTx/>
                        <a:buFontTx/>
                        <a:buNone/>
                        <a:tabLst/>
                      </a:pPr>
                      <a:r>
                        <a:rPr kumimoji="0" lang="en-US"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Acting on device data</a:t>
                      </a:r>
                      <a:endParaRPr kumimoji="0" lang="en-GB"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sz="1000" b="0" i="0" u="none" strike="noStrike" cap="none" normalizeH="0" baseline="0" smtClean="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Wire device logic together without complex coding</a:t>
                      </a:r>
                      <a:endParaRPr kumimoji="0" lang="en-GB" sz="1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cs typeface="Arial" panose="020B0604020202020204" pitchFamily="34" charset="0"/>
                      </a:endParaRPr>
                    </a:p>
                  </a:txBody>
                  <a:tcPr marT="38100" marB="38100" horzOverflow="overflow">
                    <a:lnL cap="flat">
                      <a:noFill/>
                    </a:lnL>
                    <a:lnR cap="flat">
                      <a:noFill/>
                    </a:lnR>
                    <a:lnT>
                      <a:noFill/>
                    </a:lnT>
                    <a:lnB>
                      <a:noFill/>
                    </a:lnB>
                    <a:lnTlToBr>
                      <a:noFill/>
                    </a:lnTlToBr>
                    <a:lnBlToTr>
                      <a:noFill/>
                    </a:lnBlToTr>
                    <a:noFill/>
                  </a:tcPr>
                </a:tc>
              </a:tr>
              <a:tr h="682625">
                <a:tc>
                  <a:txBody>
                    <a:bodyPr/>
                    <a:lstStyle>
                      <a:lvl1pPr algn="l">
                        <a:spcBef>
                          <a:spcPct val="20000"/>
                        </a:spcBef>
                        <a:buClr>
                          <a:schemeClr val="tx1"/>
                        </a:buClr>
                        <a:buFont typeface="Wingdings" panose="05000000000000000000" pitchFamily="2" charset="2"/>
                        <a:defRPr sz="1400">
                          <a:solidFill>
                            <a:srgbClr val="000000"/>
                          </a:solidFill>
                          <a:latin typeface="Calibri" panose="020F0502020204030204" pitchFamily="34" charset="0"/>
                          <a:ea typeface="MS PGothic" panose="020B0600070205080204" pitchFamily="34" charset="-128"/>
                          <a:cs typeface="Arial" panose="020B0604020202020204" pitchFamily="34" charset="0"/>
                        </a:defRPr>
                      </a:lvl1pPr>
                      <a:lvl2pPr indent="-114300" algn="l">
                        <a:spcBef>
                          <a:spcPct val="20000"/>
                        </a:spcBef>
                        <a:buClr>
                          <a:schemeClr val="tx1"/>
                        </a:buClr>
                        <a:defRPr sz="1400">
                          <a:solidFill>
                            <a:schemeClr val="tx1"/>
                          </a:solidFill>
                          <a:latin typeface="Calibri" panose="020F0502020204030204" pitchFamily="34" charset="0"/>
                          <a:ea typeface="MS PGothic" panose="020B0600070205080204" pitchFamily="34" charset="-128"/>
                          <a:cs typeface="Arial" panose="020B0604020202020204" pitchFamily="34" charset="0"/>
                        </a:defRPr>
                      </a:lvl2pPr>
                      <a:lvl3pPr indent="-115888"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3pPr>
                      <a:lvl4pPr indent="-117475" algn="l">
                        <a:spcBef>
                          <a:spcPct val="20000"/>
                        </a:spcBef>
                        <a:buClr>
                          <a:schemeClr val="tx1"/>
                        </a:buClr>
                        <a:defRPr sz="1200">
                          <a:solidFill>
                            <a:schemeClr val="tx1"/>
                          </a:solidFill>
                          <a:latin typeface="Calibri" panose="020F0502020204030204" pitchFamily="34" charset="0"/>
                          <a:ea typeface="MS PGothic" panose="020B0600070205080204" pitchFamily="34" charset="-128"/>
                          <a:cs typeface="Arial" panose="020B0604020202020204" pitchFamily="34" charset="0"/>
                        </a:defRPr>
                      </a:lvl4pPr>
                      <a:lvl5pPr indent="-117475" algn="l">
                        <a:spcBef>
                          <a:spcPct val="20000"/>
                        </a:spcBef>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5pPr>
                      <a:lvl6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6pPr>
                      <a:lvl7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7pPr>
                      <a:lvl8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8pPr>
                      <a:lvl9pPr indent="-117475" fontAlgn="base">
                        <a:spcBef>
                          <a:spcPct val="20000"/>
                        </a:spcBef>
                        <a:spcAft>
                          <a:spcPct val="0"/>
                        </a:spcAft>
                        <a:buClr>
                          <a:schemeClr val="tx1"/>
                        </a:buClr>
                        <a:defRPr sz="1000">
                          <a:solidFill>
                            <a:schemeClr val="tx1"/>
                          </a:solidFill>
                          <a:latin typeface="Calibri" panose="020F0502020204030204" pitchFamily="34" charset="0"/>
                          <a:ea typeface="MS PGothic" panose="020B0600070205080204" pitchFamily="34" charset="-128"/>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
                          <a:schemeClr val="accent2"/>
                        </a:buClr>
                        <a:buSzTx/>
                        <a:buFontTx/>
                        <a:buNone/>
                        <a:tabLst/>
                      </a:pPr>
                      <a:r>
                        <a:rPr kumimoji="0" lang="en-GB"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Sharing </a:t>
                      </a:r>
                      <a:r>
                        <a:rPr kumimoji="0" lang="en-US"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rPr>
                        <a:t>device services with others</a:t>
                      </a:r>
                      <a:endParaRPr kumimoji="0" lang="en-GB" altLang="en-US" sz="1200" b="1" i="0" u="none" strike="noStrike" cap="none" normalizeH="0" baseline="0" smtClean="0">
                        <a:ln>
                          <a:noFill/>
                        </a:ln>
                        <a:solidFill>
                          <a:srgbClr val="CC0000"/>
                        </a:solidFill>
                        <a:effectLst/>
                        <a:latin typeface="Trebuchet MS" panose="020B0603020202020204" pitchFamily="34" charset="0"/>
                        <a:ea typeface="MS PGothic" panose="020B0600070205080204" pitchFamily="34" charset="-128"/>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sz="1000" b="0" i="0" u="none" strike="noStrike" cap="none" normalizeH="0" baseline="0" smtClean="0">
                          <a:ln>
                            <a:noFill/>
                          </a:ln>
                          <a:solidFill>
                            <a:schemeClr val="tx1"/>
                          </a:solidFill>
                          <a:effectLst/>
                          <a:latin typeface="Trebuchet MS" panose="020B0603020202020204" pitchFamily="34" charset="0"/>
                          <a:ea typeface="MS PGothic" panose="020B0600070205080204" pitchFamily="34" charset="-128"/>
                          <a:cs typeface="Arial" panose="020B0604020202020204" pitchFamily="34" charset="0"/>
                        </a:rPr>
                        <a:t>Using insights from data to change business</a:t>
                      </a:r>
                      <a:endParaRPr kumimoji="0" lang="en-GB" sz="1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cs typeface="Arial" panose="020B0604020202020204" pitchFamily="34" charset="0"/>
                      </a:endParaRPr>
                    </a:p>
                  </a:txBody>
                  <a:tcPr marT="38100" marB="38100" horzOverflow="overflow">
                    <a:lnL cap="flat">
                      <a:noFill/>
                    </a:lnL>
                    <a:lnR cap="flat">
                      <a:noFill/>
                    </a:lnR>
                    <a:lnT>
                      <a:noFill/>
                    </a:lnT>
                    <a:lnB cap="flat">
                      <a:noFill/>
                    </a:lnB>
                    <a:lnTlToBr>
                      <a:noFill/>
                    </a:lnTlToBr>
                    <a:lnBlToTr>
                      <a:noFill/>
                    </a:lnBlToTr>
                    <a:noFill/>
                  </a:tcPr>
                </a:tc>
              </a:tr>
            </a:tbl>
          </a:graphicData>
        </a:graphic>
      </p:graphicFrame>
      <p:sp>
        <p:nvSpPr>
          <p:cNvPr id="15370" name="AutoShape 29"/>
          <p:cNvSpPr>
            <a:spLocks noChangeArrowheads="1"/>
          </p:cNvSpPr>
          <p:nvPr/>
        </p:nvSpPr>
        <p:spPr bwMode="auto">
          <a:xfrm>
            <a:off x="1206500" y="1181365"/>
            <a:ext cx="831850" cy="484188"/>
          </a:xfrm>
          <a:prstGeom prst="rightArrow">
            <a:avLst>
              <a:gd name="adj1" fmla="val 75407"/>
              <a:gd name="adj2" fmla="val 55193"/>
            </a:avLst>
          </a:prstGeom>
          <a:gradFill rotWithShape="1">
            <a:gsLst>
              <a:gs pos="0">
                <a:srgbClr val="CC0000"/>
              </a:gs>
              <a:gs pos="50000">
                <a:srgbClr val="D63333"/>
              </a:gs>
              <a:gs pos="100000">
                <a:srgbClr val="CC0000"/>
              </a:gs>
            </a:gsLst>
            <a:lin ang="5400000" scaled="1"/>
          </a:gradFill>
          <a:ln w="9525">
            <a:noFill/>
            <a:miter lim="800000"/>
            <a:headEnd/>
            <a:tailEnd/>
          </a:ln>
        </p:spPr>
        <p:txBody>
          <a:bodyPr wrap="none" anchor="ctr"/>
          <a:lstStyle/>
          <a:p>
            <a:pPr algn="ctr"/>
            <a:r>
              <a:rPr lang="en-GB">
                <a:solidFill>
                  <a:schemeClr val="bg1"/>
                </a:solidFill>
              </a:rPr>
              <a:t>1</a:t>
            </a:r>
          </a:p>
        </p:txBody>
      </p:sp>
      <p:sp>
        <p:nvSpPr>
          <p:cNvPr id="15371" name="AutoShape 40"/>
          <p:cNvSpPr>
            <a:spLocks noChangeArrowheads="1"/>
          </p:cNvSpPr>
          <p:nvPr/>
        </p:nvSpPr>
        <p:spPr bwMode="auto">
          <a:xfrm>
            <a:off x="1206500" y="1857375"/>
            <a:ext cx="831850" cy="484188"/>
          </a:xfrm>
          <a:prstGeom prst="rightArrow">
            <a:avLst>
              <a:gd name="adj1" fmla="val 75407"/>
              <a:gd name="adj2" fmla="val 55193"/>
            </a:avLst>
          </a:prstGeom>
          <a:gradFill rotWithShape="1">
            <a:gsLst>
              <a:gs pos="0">
                <a:srgbClr val="CC0000"/>
              </a:gs>
              <a:gs pos="50000">
                <a:srgbClr val="D63333"/>
              </a:gs>
              <a:gs pos="100000">
                <a:srgbClr val="CC0000"/>
              </a:gs>
            </a:gsLst>
            <a:lin ang="5400000" scaled="1"/>
          </a:gradFill>
          <a:ln w="9525">
            <a:noFill/>
            <a:miter lim="800000"/>
            <a:headEnd/>
            <a:tailEnd/>
          </a:ln>
        </p:spPr>
        <p:txBody>
          <a:bodyPr wrap="none" anchor="ctr"/>
          <a:lstStyle/>
          <a:p>
            <a:pPr algn="ctr"/>
            <a:r>
              <a:rPr lang="en-GB">
                <a:solidFill>
                  <a:schemeClr val="bg1"/>
                </a:solidFill>
              </a:rPr>
              <a:t>2</a:t>
            </a:r>
          </a:p>
        </p:txBody>
      </p:sp>
      <p:sp>
        <p:nvSpPr>
          <p:cNvPr id="15372" name="AutoShape 41"/>
          <p:cNvSpPr>
            <a:spLocks noChangeArrowheads="1"/>
          </p:cNvSpPr>
          <p:nvPr/>
        </p:nvSpPr>
        <p:spPr bwMode="auto">
          <a:xfrm>
            <a:off x="1206500" y="2533386"/>
            <a:ext cx="831850" cy="484188"/>
          </a:xfrm>
          <a:prstGeom prst="rightArrow">
            <a:avLst>
              <a:gd name="adj1" fmla="val 75407"/>
              <a:gd name="adj2" fmla="val 55193"/>
            </a:avLst>
          </a:prstGeom>
          <a:gradFill rotWithShape="1">
            <a:gsLst>
              <a:gs pos="0">
                <a:srgbClr val="CC0000"/>
              </a:gs>
              <a:gs pos="50000">
                <a:srgbClr val="D63333"/>
              </a:gs>
              <a:gs pos="100000">
                <a:srgbClr val="CC0000"/>
              </a:gs>
            </a:gsLst>
            <a:lin ang="5400000" scaled="1"/>
          </a:gradFill>
          <a:ln w="9525">
            <a:noFill/>
            <a:miter lim="800000"/>
            <a:headEnd/>
            <a:tailEnd/>
          </a:ln>
        </p:spPr>
        <p:txBody>
          <a:bodyPr wrap="none" anchor="ctr"/>
          <a:lstStyle/>
          <a:p>
            <a:pPr algn="ctr"/>
            <a:r>
              <a:rPr lang="en-GB">
                <a:solidFill>
                  <a:schemeClr val="bg1"/>
                </a:solidFill>
              </a:rPr>
              <a:t>3</a:t>
            </a:r>
          </a:p>
        </p:txBody>
      </p:sp>
      <p:sp>
        <p:nvSpPr>
          <p:cNvPr id="15373" name="AutoShape 42"/>
          <p:cNvSpPr>
            <a:spLocks noChangeArrowheads="1"/>
          </p:cNvSpPr>
          <p:nvPr/>
        </p:nvSpPr>
        <p:spPr bwMode="auto">
          <a:xfrm>
            <a:off x="1206500" y="3210719"/>
            <a:ext cx="831850" cy="484188"/>
          </a:xfrm>
          <a:prstGeom prst="rightArrow">
            <a:avLst>
              <a:gd name="adj1" fmla="val 75407"/>
              <a:gd name="adj2" fmla="val 55193"/>
            </a:avLst>
          </a:prstGeom>
          <a:gradFill rotWithShape="1">
            <a:gsLst>
              <a:gs pos="0">
                <a:srgbClr val="CC0000"/>
              </a:gs>
              <a:gs pos="50000">
                <a:srgbClr val="D63333"/>
              </a:gs>
              <a:gs pos="100000">
                <a:srgbClr val="CC0000"/>
              </a:gs>
            </a:gsLst>
            <a:lin ang="5400000" scaled="1"/>
          </a:gradFill>
          <a:ln w="9525">
            <a:noFill/>
            <a:miter lim="800000"/>
            <a:headEnd/>
            <a:tailEnd/>
          </a:ln>
        </p:spPr>
        <p:txBody>
          <a:bodyPr wrap="none" anchor="ctr"/>
          <a:lstStyle/>
          <a:p>
            <a:pPr algn="ctr"/>
            <a:r>
              <a:rPr lang="en-GB">
                <a:solidFill>
                  <a:schemeClr val="bg1"/>
                </a:solidFill>
              </a:rPr>
              <a:t>4</a:t>
            </a:r>
          </a:p>
        </p:txBody>
      </p:sp>
      <p:sp>
        <p:nvSpPr>
          <p:cNvPr id="15374" name="AutoShape 43"/>
          <p:cNvSpPr>
            <a:spLocks noChangeArrowheads="1"/>
          </p:cNvSpPr>
          <p:nvPr/>
        </p:nvSpPr>
        <p:spPr bwMode="auto">
          <a:xfrm>
            <a:off x="1206500" y="3886729"/>
            <a:ext cx="831850" cy="484188"/>
          </a:xfrm>
          <a:prstGeom prst="rightArrow">
            <a:avLst>
              <a:gd name="adj1" fmla="val 75407"/>
              <a:gd name="adj2" fmla="val 55193"/>
            </a:avLst>
          </a:prstGeom>
          <a:gradFill rotWithShape="1">
            <a:gsLst>
              <a:gs pos="0">
                <a:srgbClr val="CC0000"/>
              </a:gs>
              <a:gs pos="50000">
                <a:srgbClr val="D63333"/>
              </a:gs>
              <a:gs pos="100000">
                <a:srgbClr val="CC0000"/>
              </a:gs>
            </a:gsLst>
            <a:lin ang="5400000" scaled="1"/>
          </a:gradFill>
          <a:ln w="9525">
            <a:noFill/>
            <a:miter lim="800000"/>
            <a:headEnd/>
            <a:tailEnd/>
          </a:ln>
        </p:spPr>
        <p:txBody>
          <a:bodyPr wrap="none" anchor="ctr"/>
          <a:lstStyle/>
          <a:p>
            <a:pPr algn="ctr"/>
            <a:r>
              <a:rPr lang="en-GB">
                <a:solidFill>
                  <a:schemeClr val="bg1"/>
                </a:solidFill>
              </a:rPr>
              <a:t>5</a:t>
            </a:r>
          </a:p>
        </p:txBody>
      </p:sp>
      <p:sp>
        <p:nvSpPr>
          <p:cNvPr id="15375" name="AutoShape 49"/>
          <p:cNvSpPr>
            <a:spLocks noChangeArrowheads="1"/>
          </p:cNvSpPr>
          <p:nvPr/>
        </p:nvSpPr>
        <p:spPr bwMode="auto">
          <a:xfrm>
            <a:off x="1217613" y="4564063"/>
            <a:ext cx="831850" cy="484188"/>
          </a:xfrm>
          <a:prstGeom prst="rightArrow">
            <a:avLst>
              <a:gd name="adj1" fmla="val 75407"/>
              <a:gd name="adj2" fmla="val 55193"/>
            </a:avLst>
          </a:prstGeom>
          <a:gradFill rotWithShape="1">
            <a:gsLst>
              <a:gs pos="0">
                <a:srgbClr val="CC0000"/>
              </a:gs>
              <a:gs pos="50000">
                <a:srgbClr val="D63333"/>
              </a:gs>
              <a:gs pos="100000">
                <a:srgbClr val="CC0000"/>
              </a:gs>
            </a:gsLst>
            <a:lin ang="5400000" scaled="1"/>
          </a:gradFill>
          <a:ln w="9525">
            <a:noFill/>
            <a:miter lim="800000"/>
            <a:headEnd/>
            <a:tailEnd/>
          </a:ln>
        </p:spPr>
        <p:txBody>
          <a:bodyPr wrap="none" anchor="ctr"/>
          <a:lstStyle/>
          <a:p>
            <a:pPr algn="ctr"/>
            <a:r>
              <a:rPr lang="en-GB">
                <a:solidFill>
                  <a:schemeClr val="bg1"/>
                </a:solidFill>
              </a:rPr>
              <a:t>6</a:t>
            </a:r>
          </a:p>
        </p:txBody>
      </p:sp>
    </p:spTree>
    <p:extLst>
      <p:ext uri="{BB962C8B-B14F-4D97-AF65-F5344CB8AC3E}">
        <p14:creationId xmlns:p14="http://schemas.microsoft.com/office/powerpoint/2010/main" val="31270293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IoT Design">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3B1E5"/>
      </a:hlink>
      <a:folHlink>
        <a:srgbClr val="4FF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purl.org/dc/dcmitype/"/>
    <ds:schemaRef ds:uri="http://www.w3.org/XML/1998/namespace"/>
    <ds:schemaRef ds:uri="http://purl.org/dc/terms/"/>
    <ds:schemaRef ds:uri="http://purl.org/dc/elements/1.1/"/>
    <ds:schemaRef ds:uri="http://schemas.microsoft.com/sharepoint/v3/fields"/>
    <ds:schemaRef ds:uri="http://schemas.microsoft.com/office/infopath/2007/PartnerControls"/>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23770</TotalTime>
  <Words>1927</Words>
  <Application>Microsoft Office PowerPoint</Application>
  <PresentationFormat>On-screen Show (16:10)</PresentationFormat>
  <Paragraphs>423</Paragraphs>
  <Slides>32</Slides>
  <Notes>13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IoT Design</vt:lpstr>
      <vt:lpstr>IBM Internet of Things platform</vt:lpstr>
      <vt:lpstr>IoT is revolutionizing the market and a tremendous growth opportunity</vt:lpstr>
      <vt:lpstr>Disruptors are utilizing the Internet of Things and  recomposing their businesses by digital transformation</vt:lpstr>
      <vt:lpstr>IoT value is realized in four foundational areas</vt:lpstr>
      <vt:lpstr>IoT Value Creation is Being Led by Makers and Operators</vt:lpstr>
      <vt:lpstr>Key Internet of Things Use Case</vt:lpstr>
      <vt:lpstr>PowerPoint Presentation</vt:lpstr>
      <vt:lpstr>Automotive: Trucks with group chat</vt:lpstr>
      <vt:lpstr>Challenges to leveraging the Internet of Things</vt:lpstr>
      <vt:lpstr>PowerPoint Presentation</vt:lpstr>
      <vt:lpstr>IBM IoT Foundation Connect &amp; Information Management</vt:lpstr>
      <vt:lpstr>Device Management</vt:lpstr>
      <vt:lpstr>IBM IoT Foundation Analytics Contextually link IoT data with systems of record and other rich data sources to gain insight, take appropriate automated actions and resolve issues          </vt:lpstr>
      <vt:lpstr>PowerPoint Presentation</vt:lpstr>
      <vt:lpstr>Ecosystem &amp; partnership strategy extend the IBM IoT platform</vt:lpstr>
      <vt:lpstr>IBM Internet of Things Foundation</vt:lpstr>
      <vt:lpstr>Connecting the Device</vt:lpstr>
      <vt:lpstr>PowerPoint Presentation</vt:lpstr>
      <vt:lpstr>Reliably and quickly deliver IoT data with MQTT</vt:lpstr>
      <vt:lpstr>Connecting the Application  </vt:lpstr>
      <vt:lpstr>PowerPoint Presentation</vt:lpstr>
      <vt:lpstr>Connected Car Demo</vt:lpstr>
      <vt:lpstr>Car Events</vt:lpstr>
      <vt:lpstr>Surprise Surprise!!!</vt:lpstr>
      <vt:lpstr>Launch GOLO Device</vt:lpstr>
      <vt:lpstr>Launch GOLO Device (Contd)</vt:lpstr>
      <vt:lpstr>Node-RED</vt:lpstr>
      <vt:lpstr>Node-RED</vt:lpstr>
      <vt:lpstr>IoT - Real Time Insights</vt:lpstr>
      <vt:lpstr>RTI – Configuring Data Source </vt:lpstr>
      <vt:lpstr>RTI – Manage Data Schema</vt:lpstr>
      <vt:lpstr>RTI – Create Rules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jeffdare</cp:lastModifiedBy>
  <cp:revision>860</cp:revision>
  <cp:lastPrinted>2015-08-30T02:41:23Z</cp:lastPrinted>
  <dcterms:created xsi:type="dcterms:W3CDTF">2010-04-12T23:12:02Z</dcterms:created>
  <dcterms:modified xsi:type="dcterms:W3CDTF">2016-01-30T04:05:29Z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