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8" r:id="rId3"/>
    <p:sldId id="305" r:id="rId4"/>
    <p:sldId id="313" r:id="rId5"/>
    <p:sldId id="304" r:id="rId6"/>
    <p:sldId id="306" r:id="rId7"/>
    <p:sldId id="307" r:id="rId8"/>
    <p:sldId id="308" r:id="rId9"/>
    <p:sldId id="309" r:id="rId10"/>
    <p:sldId id="310" r:id="rId11"/>
    <p:sldId id="311" r:id="rId12"/>
    <p:sldId id="312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B8B0-B149-4AB7-BAFE-2B8D4C640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96092-6CAF-488C-BCC2-492D4972E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CDE87-6B95-4D01-8C47-21DCEE34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4AC2-D88E-4E4E-ABBC-E16DEEFE5A1A}" type="datetimeFigureOut">
              <a:rPr lang="es-CO" smtClean="0"/>
              <a:t>19/10/2020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0807A-3552-473E-B205-F58FD759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1A9E6-B98A-4798-91A0-C30445BE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C8F7-F019-4023-80C3-C93768125E6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94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C0DE2-4293-40DC-B593-FA3BC671E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1E908-C3EA-46AA-9088-68B9EBAA8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22248-60A1-4C7E-95A8-D713EDEC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4AC2-D88E-4E4E-ABBC-E16DEEFE5A1A}" type="datetimeFigureOut">
              <a:rPr lang="es-CO" smtClean="0"/>
              <a:t>19/10/2020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7F806-392A-4A5B-BA34-CE9F34B9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DB428-8984-4CCA-AFD6-9D02AA2D8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C8F7-F019-4023-80C3-C93768125E6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037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C3D6B-B211-48C9-8895-A88E71E12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35DD2-FDA1-48E4-9031-23DE6EDD8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5CC9-857D-411F-92D1-54204B3C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4AC2-D88E-4E4E-ABBC-E16DEEFE5A1A}" type="datetimeFigureOut">
              <a:rPr lang="es-CO" smtClean="0"/>
              <a:t>19/10/2020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66051-16CE-4325-ACF6-29CB0BA2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E29E0-89AB-435D-A2BB-71508FD8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C8F7-F019-4023-80C3-C93768125E6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586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BC90-3B06-41A3-AA44-747392BD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111B4-6F38-4FBA-BDC8-454A7DE25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37A68-BCBB-4545-A942-19B7A8C2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4AC2-D88E-4E4E-ABBC-E16DEEFE5A1A}" type="datetimeFigureOut">
              <a:rPr lang="es-CO" smtClean="0"/>
              <a:t>19/10/2020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B83C4-724E-42A3-904B-4E5B3870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D1E67-FE29-4A0A-AE54-0D123F1C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C8F7-F019-4023-80C3-C93768125E6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615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AEF7-4904-4041-8DBA-DDFEC1089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F3CC4-92C2-4EAF-97F1-3EE019693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3B213-1680-4F43-80CA-360DBCFB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4AC2-D88E-4E4E-ABBC-E16DEEFE5A1A}" type="datetimeFigureOut">
              <a:rPr lang="es-CO" smtClean="0"/>
              <a:t>19/10/2020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A1C0D-28B4-4376-B908-E84D6D61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B376C-D0F0-47BA-B751-C7B1471B3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C8F7-F019-4023-80C3-C93768125E6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174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1024-441A-4F64-BA91-62B83925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66A8F-94EE-4B5B-9C98-870B738DB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CC6AC-B8D9-432F-BBF6-5226988CF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BB1D7-7366-48E3-A337-A20002B7A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4AC2-D88E-4E4E-ABBC-E16DEEFE5A1A}" type="datetimeFigureOut">
              <a:rPr lang="es-CO" smtClean="0"/>
              <a:t>19/10/2020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59C70-8DC9-4028-BA28-CE703ABAE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2DC49-93E7-4EC6-AC87-68C01DA0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C8F7-F019-4023-80C3-C93768125E6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147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9CBC-3B6B-4DCA-AEDE-D2C098218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7DE11-8E87-43FD-A9CB-737E88BC6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8581C-D052-42F2-9D12-1410C5273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77802-F77B-4947-98BF-026EC45FE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D3236E-669D-4F6E-836C-8CCD5492F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E0F666-0BB9-4F4F-BEDE-BBE6F79D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4AC2-D88E-4E4E-ABBC-E16DEEFE5A1A}" type="datetimeFigureOut">
              <a:rPr lang="es-CO" smtClean="0"/>
              <a:t>19/10/2020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1CF2C-600A-4071-B6BE-65BF3A880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CE296F-B0F9-47A3-9B58-BC19B2AC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C8F7-F019-4023-80C3-C93768125E6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567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42A0-C7D6-4170-8FE0-F7E5F5C7B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F5958-3A09-4B20-AA0B-8AFE82960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4AC2-D88E-4E4E-ABBC-E16DEEFE5A1A}" type="datetimeFigureOut">
              <a:rPr lang="es-CO" smtClean="0"/>
              <a:t>19/10/2020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39E3E-2B2A-4786-9DB9-C4B03E2FB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BD555-E356-4708-9ED4-24CD5781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C8F7-F019-4023-80C3-C93768125E6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811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1284F-9840-4271-9251-47FBA066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4AC2-D88E-4E4E-ABBC-E16DEEFE5A1A}" type="datetimeFigureOut">
              <a:rPr lang="es-CO" smtClean="0"/>
              <a:t>19/10/2020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5489D3-D283-4A87-A61F-F236335D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97AEE-3817-49FA-A191-65FECF11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C8F7-F019-4023-80C3-C93768125E6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690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94EA-6E91-4470-928E-50D76244F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CE1A5-5291-4CAD-BC68-212BEDC85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ECD16-95A9-4A2A-864F-BDB57E4FE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476EC-1B8A-4BE9-9651-E5D0CC078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4AC2-D88E-4E4E-ABBC-E16DEEFE5A1A}" type="datetimeFigureOut">
              <a:rPr lang="es-CO" smtClean="0"/>
              <a:t>19/10/2020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BF492-4CEC-413D-BD26-E59C9147A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3829D-F3C9-484C-841F-10BAB01D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C8F7-F019-4023-80C3-C93768125E6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488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4151-57FB-469B-92B0-23093DCE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40C7AF-D561-4D7F-BCF1-7452E535B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879B3-0C40-4FC1-8846-320F2CF6E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A0B96-3374-4541-9F1E-A3FD161F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4AC2-D88E-4E4E-ABBC-E16DEEFE5A1A}" type="datetimeFigureOut">
              <a:rPr lang="es-CO" smtClean="0"/>
              <a:t>19/10/2020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F23AC-7603-4564-9BBB-5558EDE5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36B31-788C-409C-B298-92F19298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C8F7-F019-4023-80C3-C93768125E6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75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4C54B1-D43A-4148-AA04-D3CEC3470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415E5-5598-49A2-9AE0-8862712CF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02C5F-1635-4CEC-BA6C-74209CAC8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94AC2-D88E-4E4E-ABBC-E16DEEFE5A1A}" type="datetimeFigureOut">
              <a:rPr lang="es-CO" smtClean="0"/>
              <a:t>19/10/2020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980D9-C6DA-4532-B5F4-D27713E04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A47F1-0DB1-4283-908E-6306E8C0B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3C8F7-F019-4023-80C3-C93768125E6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073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 txBox="1">
            <a:spLocks/>
          </p:cNvSpPr>
          <p:nvPr/>
        </p:nvSpPr>
        <p:spPr>
          <a:xfrm>
            <a:off x="-1511174" y="880118"/>
            <a:ext cx="7738353" cy="1178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CO" sz="3200" dirty="0"/>
          </a:p>
          <a:p>
            <a:pPr algn="l"/>
            <a:endParaRPr lang="es-CO" sz="4000" dirty="0">
              <a:solidFill>
                <a:srgbClr val="0097CE"/>
              </a:solidFill>
              <a:latin typeface="Ancizar Sans Black" panose="020B0A02040300000003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268239" y="2059093"/>
            <a:ext cx="580251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>
                <a:solidFill>
                  <a:srgbClr val="66696A"/>
                </a:solidFill>
                <a:latin typeface="Ancizar Sans" panose="020B0602040300000003" pitchFamily="34" charset="0"/>
              </a:rPr>
              <a:t>Fecha</a:t>
            </a:r>
            <a:r>
              <a:rPr lang="es-CO" sz="2000">
                <a:solidFill>
                  <a:srgbClr val="66696A"/>
                </a:solidFill>
                <a:latin typeface="Ancizar Sans" panose="020B0602040300000003" pitchFamily="34" charset="0"/>
              </a:rPr>
              <a:t>: 22 </a:t>
            </a:r>
            <a:r>
              <a:rPr lang="es-CO" sz="2000" dirty="0">
                <a:solidFill>
                  <a:srgbClr val="66696A"/>
                </a:solidFill>
                <a:latin typeface="Ancizar Sans" panose="020B0602040300000003" pitchFamily="34" charset="0"/>
              </a:rPr>
              <a:t>de octubre de 2020</a:t>
            </a:r>
          </a:p>
          <a:p>
            <a:endParaRPr lang="es-CO" sz="2000" dirty="0">
              <a:solidFill>
                <a:srgbClr val="66696A"/>
              </a:solidFill>
              <a:latin typeface="Ancizar Sans" panose="020B0602040300000003" pitchFamily="34" charset="0"/>
            </a:endParaRPr>
          </a:p>
          <a:p>
            <a:r>
              <a:rPr lang="es-CO" sz="2000" b="1" dirty="0">
                <a:solidFill>
                  <a:srgbClr val="66696A"/>
                </a:solidFill>
                <a:latin typeface="Ancizar Sans" panose="020B0602040300000003" pitchFamily="34" charset="0"/>
              </a:rPr>
              <a:t>Docente: Enrique Rendón C.</a:t>
            </a:r>
          </a:p>
          <a:p>
            <a:endParaRPr lang="es-CO" sz="2000" dirty="0">
              <a:solidFill>
                <a:srgbClr val="66696A"/>
              </a:solidFill>
              <a:latin typeface="Ancizar Sans" panose="020B0602040300000003" pitchFamily="34" charset="0"/>
            </a:endParaRPr>
          </a:p>
          <a:p>
            <a:r>
              <a:rPr lang="es-CO" sz="2000" dirty="0">
                <a:solidFill>
                  <a:srgbClr val="66696A"/>
                </a:solidFill>
                <a:latin typeface="Ancizar Sans" panose="020B0602040300000003" pitchFamily="34" charset="0"/>
              </a:rPr>
              <a:t>Programa de Educación Continua y Permanente</a:t>
            </a:r>
          </a:p>
          <a:p>
            <a:r>
              <a:rPr lang="es-CO" sz="2000" dirty="0">
                <a:solidFill>
                  <a:srgbClr val="66696A"/>
                </a:solidFill>
                <a:latin typeface="Ancizar Sans" panose="020B0602040300000003" pitchFamily="34" charset="0"/>
              </a:rPr>
              <a:t>Centro de Investigaciones para el Desarrollo - CID</a:t>
            </a:r>
          </a:p>
          <a:p>
            <a:r>
              <a:rPr lang="es-CO" sz="2000" dirty="0">
                <a:solidFill>
                  <a:srgbClr val="66696A"/>
                </a:solidFill>
                <a:latin typeface="Ancizar Sans" panose="020B0602040300000003" pitchFamily="34" charset="0"/>
              </a:rPr>
              <a:t>Facultad de Ciencias Económicas</a:t>
            </a:r>
          </a:p>
        </p:txBody>
      </p:sp>
      <p:pic>
        <p:nvPicPr>
          <p:cNvPr id="5" name="Imagen 2">
            <a:extLst>
              <a:ext uri="{FF2B5EF4-FFF2-40B4-BE49-F238E27FC236}">
                <a16:creationId xmlns:a16="http://schemas.microsoft.com/office/drawing/2014/main" id="{5438D6E6-7026-4276-9858-009A28034D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86" t="74659" r="14071" b="15333"/>
          <a:stretch/>
        </p:blipFill>
        <p:spPr>
          <a:xfrm>
            <a:off x="0" y="5942885"/>
            <a:ext cx="12192000" cy="9151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735922-BEBB-44A3-B7CA-452DFD81F43D}"/>
              </a:ext>
            </a:extLst>
          </p:cNvPr>
          <p:cNvSpPr/>
          <p:nvPr/>
        </p:nvSpPr>
        <p:spPr>
          <a:xfrm>
            <a:off x="1400270" y="880118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4000" b="1" dirty="0">
                <a:solidFill>
                  <a:srgbClr val="0097CE"/>
                </a:solidFill>
                <a:latin typeface="Ancizar Sans Black" panose="020B0A02040300000003" pitchFamily="34" charset="0"/>
              </a:rPr>
              <a:t>2. Text </a:t>
            </a:r>
            <a:r>
              <a:rPr lang="es-CO" sz="4000" b="1" dirty="0" err="1">
                <a:solidFill>
                  <a:srgbClr val="0097CE"/>
                </a:solidFill>
                <a:latin typeface="Ancizar Sans Black" panose="020B0A02040300000003" pitchFamily="34" charset="0"/>
              </a:rPr>
              <a:t>Mining</a:t>
            </a:r>
            <a:r>
              <a:rPr lang="es-CO" sz="4000" b="1" dirty="0">
                <a:solidFill>
                  <a:srgbClr val="0097CE"/>
                </a:solidFill>
                <a:latin typeface="Ancizar Sans Black" panose="020B0A02040300000003" pitchFamily="34" charset="0"/>
              </a:rPr>
              <a:t> </a:t>
            </a:r>
            <a:endParaRPr lang="es-CO" sz="4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577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0CAFE-6FA5-46F3-842C-38E29D3F6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Pulir el conteo de palabras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52522-CAB4-4141-B55F-28CCEE5A2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547"/>
            <a:ext cx="10515600" cy="4034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O" dirty="0"/>
              <a:t>¿Que hacemos cuando </a:t>
            </a:r>
            <a:r>
              <a:rPr lang="es-CO" dirty="0" err="1"/>
              <a:t>stop_words</a:t>
            </a:r>
            <a:r>
              <a:rPr lang="es-CO" dirty="0"/>
              <a:t> no es suficiente</a:t>
            </a:r>
            <a:r>
              <a:rPr lang="es-US" dirty="0"/>
              <a:t>?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Creemos un data </a:t>
            </a:r>
            <a:r>
              <a:rPr lang="es-CO" dirty="0" err="1"/>
              <a:t>frame</a:t>
            </a:r>
            <a:r>
              <a:rPr lang="es-CO" dirty="0"/>
              <a:t> personalizado con las palabras que queremos excluir:</a:t>
            </a:r>
          </a:p>
          <a:p>
            <a:r>
              <a:rPr lang="es-CO" dirty="0" err="1"/>
              <a:t>tribble</a:t>
            </a:r>
            <a:r>
              <a:rPr lang="es-CO" dirty="0"/>
              <a:t>()</a:t>
            </a:r>
          </a:p>
          <a:p>
            <a:pPr marL="0" indent="0">
              <a:buNone/>
            </a:pPr>
            <a:r>
              <a:rPr lang="es-CO" dirty="0"/>
              <a:t>Ahí podemos añadir todas las palabras que queremos excluir de nuestro análisis.</a:t>
            </a:r>
          </a:p>
          <a:p>
            <a:endParaRPr lang="es-CO" dirty="0"/>
          </a:p>
          <a:p>
            <a:pPr marL="0" indent="0">
              <a:buNone/>
            </a:pPr>
            <a:r>
              <a:rPr lang="es-CO" dirty="0"/>
              <a:t>Y lo unificamos creando un data </a:t>
            </a:r>
            <a:r>
              <a:rPr lang="es-CO" dirty="0" err="1"/>
              <a:t>frame</a:t>
            </a:r>
            <a:r>
              <a:rPr lang="es-CO" dirty="0"/>
              <a:t> mas completo:</a:t>
            </a:r>
          </a:p>
          <a:p>
            <a:r>
              <a:rPr lang="es-CO" dirty="0" err="1"/>
              <a:t>bind_rows</a:t>
            </a:r>
            <a:r>
              <a:rPr lang="es-CO" dirty="0"/>
              <a:t>()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2">
            <a:extLst>
              <a:ext uri="{FF2B5EF4-FFF2-40B4-BE49-F238E27FC236}">
                <a16:creationId xmlns:a16="http://schemas.microsoft.com/office/drawing/2014/main" id="{2CC447A8-B45B-485F-811A-ADBFA9E8DD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86" t="74659" r="14071" b="15333"/>
          <a:stretch/>
        </p:blipFill>
        <p:spPr>
          <a:xfrm>
            <a:off x="0" y="5942885"/>
            <a:ext cx="12192000" cy="91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78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BD331-67A9-4970-BEBE-F49A0EF9F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Organizando diferentes graficas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1FA81-9DDD-46D3-8DDB-1306D170F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Hagamos el ejercicio de organizar las palabras mas utilizadas utilizando como criterio el año:</a:t>
            </a:r>
          </a:p>
          <a:p>
            <a:r>
              <a:rPr lang="es-CO" dirty="0" err="1"/>
              <a:t>top_n</a:t>
            </a:r>
            <a:r>
              <a:rPr lang="es-CO" dirty="0"/>
              <a:t>()</a:t>
            </a:r>
          </a:p>
          <a:p>
            <a:r>
              <a:rPr lang="es-CO" dirty="0" err="1"/>
              <a:t>ungroup</a:t>
            </a:r>
            <a:r>
              <a:rPr lang="es-CO" dirty="0"/>
              <a:t>()</a:t>
            </a:r>
          </a:p>
          <a:p>
            <a:pPr marL="0" indent="0">
              <a:buNone/>
            </a:pPr>
            <a:r>
              <a:rPr lang="es-CO" dirty="0"/>
              <a:t>Luego hagamos una comparación por año de las palabras mas usadas con:</a:t>
            </a:r>
          </a:p>
          <a:p>
            <a:r>
              <a:rPr lang="es-CO" dirty="0" err="1"/>
              <a:t>facet_wrap</a:t>
            </a:r>
            <a:r>
              <a:rPr lang="es-CO" dirty="0"/>
              <a:t>()</a:t>
            </a:r>
          </a:p>
        </p:txBody>
      </p:sp>
      <p:pic>
        <p:nvPicPr>
          <p:cNvPr id="4" name="Imagen 2">
            <a:extLst>
              <a:ext uri="{FF2B5EF4-FFF2-40B4-BE49-F238E27FC236}">
                <a16:creationId xmlns:a16="http://schemas.microsoft.com/office/drawing/2014/main" id="{C5B82493-6B75-4AFE-AD54-B032329B9C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86" t="74659" r="14071" b="15333"/>
          <a:stretch/>
        </p:blipFill>
        <p:spPr>
          <a:xfrm>
            <a:off x="0" y="5942885"/>
            <a:ext cx="12192000" cy="91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40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9C472-840B-4A3B-BDCF-30BCA30C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Organizando diferentes graficas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64932-5A1F-48C0-AEA9-C3838AB3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Hagamos la grafica mas amigable para los demás con algunas modificaciones como:</a:t>
            </a:r>
          </a:p>
          <a:p>
            <a:r>
              <a:rPr lang="es-CO" dirty="0" err="1"/>
              <a:t>show.legend</a:t>
            </a:r>
            <a:r>
              <a:rPr lang="es-CO" dirty="0"/>
              <a:t> = False</a:t>
            </a:r>
          </a:p>
          <a:p>
            <a:r>
              <a:rPr lang="es-CO" dirty="0" err="1"/>
              <a:t>coord_flip</a:t>
            </a:r>
            <a:r>
              <a:rPr lang="es-CO" dirty="0"/>
              <a:t>()</a:t>
            </a:r>
          </a:p>
          <a:p>
            <a:r>
              <a:rPr lang="es-CO" dirty="0" err="1"/>
              <a:t>scales</a:t>
            </a:r>
            <a:r>
              <a:rPr lang="es-CO" dirty="0"/>
              <a:t> = “free”</a:t>
            </a:r>
          </a:p>
          <a:p>
            <a:endParaRPr lang="es-CO" dirty="0"/>
          </a:p>
          <a:p>
            <a:pPr marL="0" indent="0">
              <a:buNone/>
            </a:pPr>
            <a:r>
              <a:rPr lang="es-CO" dirty="0"/>
              <a:t>¿Qué otros cambios se te ocurre para la grafica?</a:t>
            </a:r>
          </a:p>
          <a:p>
            <a:endParaRPr lang="es-CO" dirty="0"/>
          </a:p>
          <a:p>
            <a:endParaRPr lang="es-CO" dirty="0"/>
          </a:p>
        </p:txBody>
      </p:sp>
      <p:pic>
        <p:nvPicPr>
          <p:cNvPr id="4" name="Imagen 2">
            <a:extLst>
              <a:ext uri="{FF2B5EF4-FFF2-40B4-BE49-F238E27FC236}">
                <a16:creationId xmlns:a16="http://schemas.microsoft.com/office/drawing/2014/main" id="{20850D2F-1B47-4A9D-8F76-E8C300E01E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86" t="74659" r="14071" b="15333"/>
          <a:stretch/>
        </p:blipFill>
        <p:spPr>
          <a:xfrm>
            <a:off x="0" y="5942885"/>
            <a:ext cx="12192000" cy="91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6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4D72D-9626-40B5-A0E8-2F016FC6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4000" b="1" dirty="0">
                <a:solidFill>
                  <a:srgbClr val="0097CE"/>
                </a:solidFill>
                <a:latin typeface="Ancizar Sans Black" panose="020B0A02040300000003" pitchFamily="34" charset="0"/>
                <a:ea typeface="+mn-ea"/>
                <a:cs typeface="+mn-cs"/>
              </a:rPr>
              <a:t>Temática</a:t>
            </a:r>
            <a:r>
              <a:rPr lang="es-CO" dirty="0"/>
              <a:t> 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FF0D-5F33-4BB1-85F7-E00245123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dirty="0"/>
              <a:t>Text Mining con R</a:t>
            </a:r>
          </a:p>
          <a:p>
            <a:pPr lvl="0" fontAlgn="base"/>
            <a:r>
              <a:rPr lang="en-US" dirty="0"/>
              <a:t>Bag of words</a:t>
            </a:r>
          </a:p>
          <a:p>
            <a:pPr lvl="0" fontAlgn="base"/>
            <a:r>
              <a:rPr lang="en-US" dirty="0"/>
              <a:t>Topics Modeling</a:t>
            </a:r>
          </a:p>
          <a:p>
            <a:pPr lvl="0" fontAlgn="base"/>
            <a:r>
              <a:rPr lang="en-US" dirty="0"/>
              <a:t>Tagging</a:t>
            </a:r>
          </a:p>
          <a:p>
            <a:pPr marL="0" lvl="0" indent="0" fontAlgn="base">
              <a:buNone/>
            </a:pPr>
            <a:endParaRPr lang="es-CO" dirty="0"/>
          </a:p>
          <a:p>
            <a:endParaRPr lang="es-CO" dirty="0"/>
          </a:p>
        </p:txBody>
      </p:sp>
      <p:pic>
        <p:nvPicPr>
          <p:cNvPr id="4" name="Imagen 2">
            <a:extLst>
              <a:ext uri="{FF2B5EF4-FFF2-40B4-BE49-F238E27FC236}">
                <a16:creationId xmlns:a16="http://schemas.microsoft.com/office/drawing/2014/main" id="{9900FDC2-45C7-41B6-A4CF-144A6E4E0F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86" t="74659" r="14071" b="15333"/>
          <a:stretch/>
        </p:blipFill>
        <p:spPr>
          <a:xfrm>
            <a:off x="0" y="5942885"/>
            <a:ext cx="12192000" cy="91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6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C0D3F-E7C9-44AD-B05F-1A420D25D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Text </a:t>
            </a:r>
            <a:r>
              <a:rPr lang="es-CO" dirty="0" err="1"/>
              <a:t>Mining</a:t>
            </a:r>
            <a:r>
              <a:rPr lang="es-CO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511ED-5361-4005-A394-C3B2870B0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s-CO" dirty="0"/>
              <a:t>Podríamos decir que es el conjunto de técnicas y tecnologías usadas para analizar grandes volúmenes de materiales textuales con el fin de capturar conceptos y temas clave, descubriendo así, relaciones, tendencias ocultas, o reglas que explican el comportamiento del texto.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2">
            <a:extLst>
              <a:ext uri="{FF2B5EF4-FFF2-40B4-BE49-F238E27FC236}">
                <a16:creationId xmlns:a16="http://schemas.microsoft.com/office/drawing/2014/main" id="{1738BF89-DCF0-471A-B0AD-BEB675498B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86" t="74659" r="14071" b="15333"/>
          <a:stretch/>
        </p:blipFill>
        <p:spPr>
          <a:xfrm>
            <a:off x="0" y="5942885"/>
            <a:ext cx="12192000" cy="91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34BFA-4930-48F1-AAB5-219F50DE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Text </a:t>
            </a:r>
            <a:r>
              <a:rPr lang="es-CO" dirty="0" err="1"/>
              <a:t>Mining</a:t>
            </a:r>
            <a:r>
              <a:rPr lang="es-CO" dirty="0"/>
              <a:t> usando </a:t>
            </a:r>
            <a:r>
              <a:rPr lang="es-CO" dirty="0" err="1"/>
              <a:t>Tidyverse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FA7C5-5EB3-41E0-B812-683BF52C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4379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CO" dirty="0"/>
              <a:t>Para iniciar nuestros primeros pasos en </a:t>
            </a:r>
            <a:r>
              <a:rPr lang="es-CO" dirty="0" err="1"/>
              <a:t>text</a:t>
            </a:r>
            <a:r>
              <a:rPr lang="es-CO" dirty="0"/>
              <a:t> </a:t>
            </a:r>
            <a:r>
              <a:rPr lang="es-CO" dirty="0" err="1"/>
              <a:t>mining</a:t>
            </a:r>
            <a:r>
              <a:rPr lang="es-CO" dirty="0"/>
              <a:t>, necesitaremos primero instalar el paquete </a:t>
            </a:r>
            <a:r>
              <a:rPr lang="es-CO" dirty="0" err="1"/>
              <a:t>Tidyverse</a:t>
            </a:r>
            <a:r>
              <a:rPr lang="es-CO" dirty="0"/>
              <a:t>, este paquete incluye otros paquetes básicos fundamentales para realizar </a:t>
            </a:r>
            <a:r>
              <a:rPr lang="es-CO" dirty="0" err="1"/>
              <a:t>text</a:t>
            </a:r>
            <a:r>
              <a:rPr lang="es-CO" dirty="0"/>
              <a:t> </a:t>
            </a:r>
            <a:r>
              <a:rPr lang="es-CO" dirty="0" err="1"/>
              <a:t>mining</a:t>
            </a:r>
            <a:r>
              <a:rPr lang="es-CO" dirty="0"/>
              <a:t>, por ejemplo contiene: ggplot2, </a:t>
            </a:r>
            <a:r>
              <a:rPr lang="es-CO" dirty="0" err="1"/>
              <a:t>tibble</a:t>
            </a:r>
            <a:r>
              <a:rPr lang="es-CO" dirty="0"/>
              <a:t>, </a:t>
            </a:r>
            <a:r>
              <a:rPr lang="es-CO" dirty="0" err="1"/>
              <a:t>dplyr</a:t>
            </a:r>
            <a:r>
              <a:rPr lang="es-CO" dirty="0"/>
              <a:t>, </a:t>
            </a:r>
            <a:r>
              <a:rPr lang="es-CO" dirty="0" err="1"/>
              <a:t>readr</a:t>
            </a:r>
            <a:r>
              <a:rPr lang="es-CO" dirty="0"/>
              <a:t>, entre otros. </a:t>
            </a:r>
          </a:p>
          <a:p>
            <a:endParaRPr lang="es-CO" dirty="0"/>
          </a:p>
          <a:p>
            <a:r>
              <a:rPr lang="es-CO" dirty="0" err="1"/>
              <a:t>Tidyverse</a:t>
            </a:r>
            <a:r>
              <a:rPr lang="es-CO" dirty="0"/>
              <a:t> es un </a:t>
            </a:r>
            <a:r>
              <a:rPr lang="es-CO" dirty="0" err="1"/>
              <a:t>framework</a:t>
            </a:r>
            <a:r>
              <a:rPr lang="es-CO" dirty="0"/>
              <a:t>, es el dogma conformado por una variedad de paquetes de R que comparte dicha visión. </a:t>
            </a:r>
          </a:p>
          <a:p>
            <a:endParaRPr lang="es-CO" dirty="0"/>
          </a:p>
          <a:p>
            <a:r>
              <a:rPr lang="es-ES" dirty="0"/>
              <a:t>"comparten una filosofía de diseño subyacente, gramática y estructuras de datos“.</a:t>
            </a:r>
            <a:endParaRPr lang="es-CO" dirty="0"/>
          </a:p>
        </p:txBody>
      </p:sp>
      <p:pic>
        <p:nvPicPr>
          <p:cNvPr id="5" name="Imagen 2">
            <a:extLst>
              <a:ext uri="{FF2B5EF4-FFF2-40B4-BE49-F238E27FC236}">
                <a16:creationId xmlns:a16="http://schemas.microsoft.com/office/drawing/2014/main" id="{926D0D99-80A6-474A-AD29-E1F25AADB6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86" t="74659" r="14071" b="15333"/>
          <a:stretch/>
        </p:blipFill>
        <p:spPr>
          <a:xfrm>
            <a:off x="0" y="5942885"/>
            <a:ext cx="12192000" cy="91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8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523E-B089-4A22-93CA-BB4A8FC5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Text </a:t>
            </a:r>
            <a:r>
              <a:rPr lang="es-CO" dirty="0" err="1"/>
              <a:t>Mining</a:t>
            </a:r>
            <a:r>
              <a:rPr lang="es-CO" dirty="0"/>
              <a:t> usando </a:t>
            </a:r>
            <a:r>
              <a:rPr lang="es-CO" dirty="0" err="1"/>
              <a:t>Tidyverse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92819-170B-4884-ABB0-9CF8B6B19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Library(</a:t>
            </a:r>
            <a:r>
              <a:rPr lang="es-CO" dirty="0" err="1"/>
              <a:t>tidyverse</a:t>
            </a:r>
            <a:r>
              <a:rPr lang="es-CO" dirty="0"/>
              <a:t>)</a:t>
            </a:r>
          </a:p>
        </p:txBody>
      </p:sp>
      <p:pic>
        <p:nvPicPr>
          <p:cNvPr id="4" name="Imagen 2">
            <a:extLst>
              <a:ext uri="{FF2B5EF4-FFF2-40B4-BE49-F238E27FC236}">
                <a16:creationId xmlns:a16="http://schemas.microsoft.com/office/drawing/2014/main" id="{2143411B-E3B4-444A-916B-5F2A639818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86" t="74659" r="14071" b="15333"/>
          <a:stretch/>
        </p:blipFill>
        <p:spPr>
          <a:xfrm>
            <a:off x="0" y="5942885"/>
            <a:ext cx="12192000" cy="9151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E69699-B7DA-42AE-9B18-B859F83BE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32010"/>
            <a:ext cx="9749421" cy="272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1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EAB5-686C-4DED-BB2A-4F9A77F5E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Importar y revisar la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3D11D-0ECE-40FC-805F-595A1BF8D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3200" dirty="0" err="1"/>
              <a:t>Readr</a:t>
            </a:r>
            <a:r>
              <a:rPr lang="es-CO" sz="3200" dirty="0"/>
              <a:t>: paquete que nos permitirá cargar y revisar la data.</a:t>
            </a:r>
          </a:p>
          <a:p>
            <a:r>
              <a:rPr lang="es-CO" sz="3200" dirty="0"/>
              <a:t> </a:t>
            </a:r>
          </a:p>
          <a:p>
            <a:endParaRPr lang="es-CO" sz="3200" dirty="0"/>
          </a:p>
          <a:p>
            <a:r>
              <a:rPr lang="es-CO" sz="3200" dirty="0"/>
              <a:t>Hagamos el ejercicio de buscar el promedio del rating de un director según sus películas. </a:t>
            </a:r>
          </a:p>
          <a:p>
            <a:endParaRPr lang="es-CO" dirty="0"/>
          </a:p>
        </p:txBody>
      </p:sp>
      <p:pic>
        <p:nvPicPr>
          <p:cNvPr id="4" name="Imagen 2">
            <a:extLst>
              <a:ext uri="{FF2B5EF4-FFF2-40B4-BE49-F238E27FC236}">
                <a16:creationId xmlns:a16="http://schemas.microsoft.com/office/drawing/2014/main" id="{40B92E40-9684-4310-869E-AB3C5F8856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86" t="74659" r="14071" b="15333"/>
          <a:stretch/>
        </p:blipFill>
        <p:spPr>
          <a:xfrm>
            <a:off x="0" y="5942885"/>
            <a:ext cx="12192000" cy="9151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97E574-67FB-4C54-9ECD-FC65BDDE1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350" y="2483492"/>
            <a:ext cx="6001595" cy="36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9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AECDB-91D3-41EF-A9DC-C43CD3FC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Tokenizar</a:t>
            </a:r>
            <a:r>
              <a:rPr lang="es-CO" dirty="0"/>
              <a:t> y limpiar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E1EBA-C321-4F43-B28F-6245600B7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 </a:t>
            </a:r>
          </a:p>
          <a:p>
            <a:r>
              <a:rPr lang="es-CO" dirty="0"/>
              <a:t>Bag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words</a:t>
            </a:r>
            <a:r>
              <a:rPr lang="es-CO" dirty="0"/>
              <a:t>: las palabras en un documento son independientes, se puede determinar cual es el criterio </a:t>
            </a:r>
            <a:r>
              <a:rPr lang="es-CO"/>
              <a:t>para partir el texto.</a:t>
            </a:r>
            <a:endParaRPr lang="es-CO" dirty="0"/>
          </a:p>
          <a:p>
            <a:r>
              <a:rPr lang="es-CO" dirty="0"/>
              <a:t>Cada grupo separado de textos es un documento.</a:t>
            </a:r>
          </a:p>
          <a:p>
            <a:r>
              <a:rPr lang="es-CO" dirty="0"/>
              <a:t>Cada palabra única es un término.</a:t>
            </a:r>
          </a:p>
          <a:p>
            <a:r>
              <a:rPr lang="es-CO" dirty="0"/>
              <a:t>Las repeticiones de un término es un token.</a:t>
            </a:r>
          </a:p>
          <a:p>
            <a:r>
              <a:rPr lang="es-CO" dirty="0"/>
              <a:t>Crear una bolsa de palabras es conocido como </a:t>
            </a:r>
            <a:r>
              <a:rPr lang="es-CO" dirty="0" err="1"/>
              <a:t>Tokenizar</a:t>
            </a:r>
            <a:r>
              <a:rPr lang="es-CO" dirty="0"/>
              <a:t>.</a:t>
            </a:r>
          </a:p>
          <a:p>
            <a:endParaRPr lang="es-CO" dirty="0"/>
          </a:p>
        </p:txBody>
      </p:sp>
      <p:pic>
        <p:nvPicPr>
          <p:cNvPr id="4" name="Imagen 2">
            <a:extLst>
              <a:ext uri="{FF2B5EF4-FFF2-40B4-BE49-F238E27FC236}">
                <a16:creationId xmlns:a16="http://schemas.microsoft.com/office/drawing/2014/main" id="{13382224-812F-4727-A55A-CBB73FA7C6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86" t="74659" r="14071" b="15333"/>
          <a:stretch/>
        </p:blipFill>
        <p:spPr>
          <a:xfrm>
            <a:off x="0" y="5942885"/>
            <a:ext cx="12192000" cy="9151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270C28-91C3-4A14-9887-7E27E3B82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735" y="1850231"/>
            <a:ext cx="3074986" cy="42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04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F407A-AB0C-47F2-ADD9-E6C7F347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Tokenizar</a:t>
            </a:r>
            <a:r>
              <a:rPr lang="es-CO" dirty="0"/>
              <a:t> y limpiar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9C46B-94EF-4C7B-A2D5-206BC6A98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unnest_tokens</a:t>
            </a:r>
            <a:r>
              <a:rPr lang="en-US" b="1" dirty="0"/>
              <a:t>(): </a:t>
            </a:r>
            <a:r>
              <a:rPr lang="en-US" dirty="0"/>
              <a:t>es la </a:t>
            </a:r>
            <a:r>
              <a:rPr lang="es-CO" dirty="0"/>
              <a:t>función</a:t>
            </a:r>
            <a:r>
              <a:rPr lang="en-US" dirty="0"/>
              <a:t> para </a:t>
            </a:r>
            <a:r>
              <a:rPr lang="en-US" dirty="0" err="1"/>
              <a:t>Tokenizar</a:t>
            </a:r>
            <a:r>
              <a:rPr lang="en-US" dirty="0"/>
              <a:t>.</a:t>
            </a:r>
          </a:p>
          <a:p>
            <a:r>
              <a:rPr lang="en-US" dirty="0"/>
              <a:t>Count(): </a:t>
            </a:r>
            <a:r>
              <a:rPr lang="es-CO" dirty="0"/>
              <a:t>manera</a:t>
            </a:r>
            <a:r>
              <a:rPr lang="en-US" dirty="0"/>
              <a:t> </a:t>
            </a:r>
            <a:r>
              <a:rPr lang="en-US" dirty="0" err="1"/>
              <a:t>sencilla</a:t>
            </a:r>
            <a:r>
              <a:rPr lang="en-US" dirty="0"/>
              <a:t> de leer y </a:t>
            </a:r>
            <a:r>
              <a:rPr lang="es-CO" dirty="0"/>
              <a:t>contar</a:t>
            </a:r>
            <a:r>
              <a:rPr lang="en-US" dirty="0"/>
              <a:t> las palabras.</a:t>
            </a:r>
          </a:p>
          <a:p>
            <a:r>
              <a:rPr lang="es-CO" dirty="0"/>
              <a:t>Stop </a:t>
            </a:r>
            <a:r>
              <a:rPr lang="es-CO" dirty="0" err="1"/>
              <a:t>Words</a:t>
            </a:r>
            <a:r>
              <a:rPr lang="es-CO" dirty="0"/>
              <a:t>: son las palabras comunes, como los conectores, que no agregan valor a nuestra bolsa de palabras.</a:t>
            </a:r>
          </a:p>
          <a:p>
            <a:r>
              <a:rPr lang="es-CO" dirty="0" err="1"/>
              <a:t>anti_join</a:t>
            </a:r>
            <a:r>
              <a:rPr lang="es-CO" dirty="0"/>
              <a:t>: función que nos permitirá filtrar la información usando un segundo </a:t>
            </a:r>
            <a:r>
              <a:rPr lang="es-CO" dirty="0" err="1"/>
              <a:t>dataframe</a:t>
            </a:r>
            <a:r>
              <a:rPr lang="es-CO" dirty="0"/>
              <a:t> de referencia, si se una </a:t>
            </a:r>
            <a:r>
              <a:rPr lang="es-CO" dirty="0" err="1"/>
              <a:t>una</a:t>
            </a:r>
            <a:r>
              <a:rPr lang="es-CO" dirty="0"/>
              <a:t> variable usamos la función </a:t>
            </a:r>
            <a:r>
              <a:rPr lang="es-CO" dirty="0" err="1"/>
              <a:t>filter</a:t>
            </a:r>
            <a:r>
              <a:rPr lang="es-CO" dirty="0"/>
              <a:t>()</a:t>
            </a:r>
          </a:p>
          <a:p>
            <a:r>
              <a:rPr lang="es-CO" dirty="0" err="1"/>
              <a:t>Tidytext</a:t>
            </a:r>
            <a:r>
              <a:rPr lang="es-CO" dirty="0"/>
              <a:t> incluye un </a:t>
            </a:r>
            <a:r>
              <a:rPr lang="es-CO" dirty="0" err="1"/>
              <a:t>dataframe</a:t>
            </a:r>
            <a:r>
              <a:rPr lang="es-CO" dirty="0"/>
              <a:t> que se llama stop </a:t>
            </a:r>
            <a:r>
              <a:rPr lang="es-CO" dirty="0" err="1"/>
              <a:t>words</a:t>
            </a:r>
            <a:r>
              <a:rPr lang="es-CO" dirty="0"/>
              <a:t> que nos servirá para iniciar la limpieza de las palabras que nos sirven. </a:t>
            </a:r>
          </a:p>
          <a:p>
            <a:endParaRPr lang="es-CO" dirty="0"/>
          </a:p>
        </p:txBody>
      </p:sp>
      <p:pic>
        <p:nvPicPr>
          <p:cNvPr id="4" name="Imagen 2">
            <a:extLst>
              <a:ext uri="{FF2B5EF4-FFF2-40B4-BE49-F238E27FC236}">
                <a16:creationId xmlns:a16="http://schemas.microsoft.com/office/drawing/2014/main" id="{68FDBDC1-2A39-41BB-9E7F-EFEE236B54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86" t="74659" r="14071" b="15333"/>
          <a:stretch/>
        </p:blipFill>
        <p:spPr>
          <a:xfrm>
            <a:off x="0" y="5942885"/>
            <a:ext cx="12192000" cy="91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88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15CF7-7DF6-436C-940E-703997E9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Graficar</a:t>
            </a:r>
            <a:r>
              <a:rPr lang="en-US" dirty="0"/>
              <a:t> </a:t>
            </a:r>
            <a:r>
              <a:rPr lang="es-CO" dirty="0"/>
              <a:t>el conteo de palabras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08551-671C-44F6-9486-998BBD8B5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3200" dirty="0"/>
              <a:t>Usaremos</a:t>
            </a:r>
            <a:r>
              <a:rPr lang="en-US" sz="3200" dirty="0"/>
              <a:t>: 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err="1"/>
              <a:t>ggoplot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geom_col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coord_flip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ggtitle</a:t>
            </a:r>
            <a:r>
              <a:rPr lang="en-US" sz="3200" dirty="0"/>
              <a:t>()</a:t>
            </a:r>
            <a:endParaRPr lang="es-US" sz="3200" dirty="0"/>
          </a:p>
        </p:txBody>
      </p:sp>
      <p:pic>
        <p:nvPicPr>
          <p:cNvPr id="4" name="Imagen 2">
            <a:extLst>
              <a:ext uri="{FF2B5EF4-FFF2-40B4-BE49-F238E27FC236}">
                <a16:creationId xmlns:a16="http://schemas.microsoft.com/office/drawing/2014/main" id="{60E1C2D5-0D92-495A-A451-D47A347A7A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86" t="74659" r="14071" b="15333"/>
          <a:stretch/>
        </p:blipFill>
        <p:spPr>
          <a:xfrm>
            <a:off x="0" y="5942885"/>
            <a:ext cx="12192000" cy="91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96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540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Ancizar Sans</vt:lpstr>
      <vt:lpstr>Ancizar Sans Black</vt:lpstr>
      <vt:lpstr>Arial</vt:lpstr>
      <vt:lpstr>Calibri</vt:lpstr>
      <vt:lpstr>Calibri Light</vt:lpstr>
      <vt:lpstr>Office Theme</vt:lpstr>
      <vt:lpstr>PowerPoint Presentation</vt:lpstr>
      <vt:lpstr>Temática   </vt:lpstr>
      <vt:lpstr>¿Qué es Text Mining?</vt:lpstr>
      <vt:lpstr>Text Mining usando Tidyverse</vt:lpstr>
      <vt:lpstr>Text Mining usando Tidyverse</vt:lpstr>
      <vt:lpstr>Importar y revisar la data</vt:lpstr>
      <vt:lpstr>Tokenizar y limpiar</vt:lpstr>
      <vt:lpstr>Tokenizar y limpiar</vt:lpstr>
      <vt:lpstr>Graficar el conteo de palabras </vt:lpstr>
      <vt:lpstr>Pulir el conteo de palabras</vt:lpstr>
      <vt:lpstr>Organizando diferentes graficas</vt:lpstr>
      <vt:lpstr>Organizando diferentes graficas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tres</dc:creator>
  <cp:lastModifiedBy>tres</cp:lastModifiedBy>
  <cp:revision>3</cp:revision>
  <dcterms:created xsi:type="dcterms:W3CDTF">2020-10-05T06:54:16Z</dcterms:created>
  <dcterms:modified xsi:type="dcterms:W3CDTF">2020-10-19T06:59:46Z</dcterms:modified>
</cp:coreProperties>
</file>