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1" r:id="rId6"/>
    <p:sldId id="335" r:id="rId7"/>
    <p:sldId id="328" r:id="rId8"/>
    <p:sldId id="334" r:id="rId9"/>
    <p:sldId id="337" r:id="rId10"/>
    <p:sldId id="340" r:id="rId11"/>
    <p:sldId id="344" r:id="rId12"/>
    <p:sldId id="345" r:id="rId13"/>
    <p:sldId id="346" r:id="rId14"/>
    <p:sldId id="347" r:id="rId15"/>
    <p:sldId id="348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A5D6E3"/>
    <a:srgbClr val="76C0D4"/>
    <a:srgbClr val="8BB7FF"/>
    <a:srgbClr val="50AEC8"/>
    <a:srgbClr val="79C1D5"/>
    <a:srgbClr val="5B89C1"/>
    <a:srgbClr val="5283BE"/>
    <a:srgbClr val="97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</a:t>
              </a: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설계  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2021254003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 형 일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700808"/>
            <a:ext cx="8048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모듈별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발전량비교를 이용한 태양광발전소 </a:t>
            </a:r>
            <a:endParaRPr lang="en-US" altLang="ko-KR" sz="32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고장진단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</a:t>
            </a:r>
            <a:r>
              <a:rPr lang="en-US" altLang="ko-KR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(11</a:t>
            </a:r>
            <a:r>
              <a:rPr lang="ko-KR" altLang="en-US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US" altLang="ko-KR" sz="32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347864" y="1655679"/>
            <a:ext cx="187673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 smtClean="0">
                <a:latin typeface="+mn-ea"/>
              </a:rPr>
              <a:t>고장 집계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553212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5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dirty="0" smtClean="0">
                <a:latin typeface="+mn-ea"/>
              </a:rPr>
              <a:t>조사 결과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발전 모니터링을 위한 </a:t>
            </a:r>
            <a:r>
              <a:rPr lang="ko-KR" altLang="en-US" sz="1600" dirty="0" err="1" smtClean="0">
                <a:latin typeface="+mn-ea"/>
              </a:rPr>
              <a:t>전력측정은</a:t>
            </a:r>
            <a:r>
              <a:rPr lang="ko-KR" altLang="en-US" sz="1600" dirty="0" smtClean="0">
                <a:latin typeface="+mn-ea"/>
              </a:rPr>
              <a:t> 모듈 단위로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기후 및  전체발전량은 고장원인 탐구에 직접적인 원인이 되지 않음</a:t>
            </a:r>
            <a:endParaRPr lang="ko-KR" altLang="en-US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조기 모니터링이 대형 사고 및 경제적 손실을 최소화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7" y="2311469"/>
            <a:ext cx="7450963" cy="39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수집 방안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dirty="0" smtClean="0">
                <a:latin typeface="+mn-ea"/>
              </a:rPr>
              <a:t>실험 데이터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 smtClean="0">
                <a:latin typeface="+mn-ea"/>
              </a:rPr>
              <a:t>개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조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개 그룹으로 태양광패널을 모듈로 묶음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번</a:t>
            </a:r>
            <a:r>
              <a:rPr lang="ko-KR" altLang="en-US" sz="1600" dirty="0" smtClean="0">
                <a:latin typeface="+mn-ea"/>
              </a:rPr>
              <a:t> 그룹은 정상</a:t>
            </a:r>
            <a:r>
              <a:rPr lang="en-US" altLang="ko-KR" sz="1600" dirty="0" smtClean="0">
                <a:latin typeface="+mn-ea"/>
              </a:rPr>
              <a:t>, 2</a:t>
            </a:r>
            <a:r>
              <a:rPr lang="ko-KR" altLang="en-US" sz="1600" dirty="0" smtClean="0">
                <a:latin typeface="+mn-ea"/>
              </a:rPr>
              <a:t>번 그룹은 단선</a:t>
            </a:r>
            <a:r>
              <a:rPr lang="en-US" altLang="ko-KR" sz="1600" dirty="0" smtClean="0">
                <a:latin typeface="+mn-ea"/>
              </a:rPr>
              <a:t>, 3</a:t>
            </a:r>
            <a:r>
              <a:rPr lang="ko-KR" altLang="en-US" sz="1600" dirty="0" err="1" smtClean="0">
                <a:latin typeface="+mn-ea"/>
              </a:rPr>
              <a:t>번그룹은</a:t>
            </a:r>
            <a:r>
              <a:rPr lang="ko-KR" altLang="en-US" sz="1600" dirty="0" smtClean="0">
                <a:latin typeface="+mn-ea"/>
              </a:rPr>
              <a:t> 부분 오염</a:t>
            </a:r>
            <a:r>
              <a:rPr lang="en-US" altLang="ko-KR" sz="1600" dirty="0" smtClean="0">
                <a:latin typeface="+mn-ea"/>
              </a:rPr>
              <a:t>, 4</a:t>
            </a:r>
            <a:r>
              <a:rPr lang="ko-KR" altLang="en-US" sz="1600" dirty="0" smtClean="0">
                <a:latin typeface="+mn-ea"/>
              </a:rPr>
              <a:t>번 그룹은 </a:t>
            </a:r>
            <a:r>
              <a:rPr lang="ko-KR" altLang="en-US" sz="1600" dirty="0" err="1" smtClean="0">
                <a:latin typeface="+mn-ea"/>
              </a:rPr>
              <a:t>전체오염</a:t>
            </a:r>
            <a:endParaRPr lang="ko-KR" altLang="en-US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각 그룹의 발전의 특징을 시각화</a:t>
            </a:r>
            <a:endParaRPr lang="en-US" altLang="ko-KR" sz="1600" dirty="0" smtClean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43608" y="2492896"/>
            <a:ext cx="2160240" cy="1374760"/>
            <a:chOff x="611560" y="2399772"/>
            <a:chExt cx="2160240" cy="13747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399772"/>
              <a:ext cx="1008112" cy="63356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140968"/>
              <a:ext cx="1008112" cy="63356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3140968"/>
              <a:ext cx="1008112" cy="633564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4695120" y="2492895"/>
            <a:ext cx="2160240" cy="1374760"/>
            <a:chOff x="611560" y="2399772"/>
            <a:chExt cx="2160240" cy="137476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399772"/>
              <a:ext cx="1008112" cy="63356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140968"/>
              <a:ext cx="1008112" cy="63356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3140968"/>
              <a:ext cx="1008112" cy="633564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971600" y="4581128"/>
            <a:ext cx="2160240" cy="1374760"/>
            <a:chOff x="611560" y="2399772"/>
            <a:chExt cx="2160240" cy="137476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399772"/>
              <a:ext cx="1008112" cy="63356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140968"/>
              <a:ext cx="1008112" cy="63356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3140968"/>
              <a:ext cx="1008112" cy="633564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4623112" y="4581127"/>
            <a:ext cx="2160240" cy="1374760"/>
            <a:chOff x="611560" y="2399772"/>
            <a:chExt cx="2160240" cy="137476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399772"/>
              <a:ext cx="1008112" cy="63356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140968"/>
              <a:ext cx="1008112" cy="633564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3140968"/>
              <a:ext cx="1008112" cy="633564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259632" y="3801891"/>
            <a:ext cx="18002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모듈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정상</a:t>
            </a:r>
            <a:r>
              <a:rPr lang="en-US" altLang="ko-KR" sz="1000" dirty="0" smtClean="0">
                <a:latin typeface="+mn-ea"/>
              </a:rPr>
              <a:t>,  </a:t>
            </a:r>
            <a:r>
              <a:rPr lang="ko-KR" altLang="en-US" sz="1000" dirty="0" err="1" smtClean="0">
                <a:latin typeface="+mn-ea"/>
              </a:rPr>
              <a:t>테스트기준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076056" y="3854957"/>
            <a:ext cx="18002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 smtClean="0">
                <a:latin typeface="+mn-ea"/>
              </a:rPr>
              <a:t>모듈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개 판넬 단선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899592" y="5955887"/>
            <a:ext cx="244827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000" dirty="0" smtClean="0">
                <a:latin typeface="+mn-ea"/>
              </a:rPr>
              <a:t>3</a:t>
            </a:r>
            <a:r>
              <a:rPr lang="ko-KR" altLang="en-US" sz="1000" dirty="0" smtClean="0">
                <a:latin typeface="+mn-ea"/>
              </a:rPr>
              <a:t>모듈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 smtClean="0">
                <a:latin typeface="+mn-ea"/>
              </a:rPr>
              <a:t>부분오염</a:t>
            </a:r>
            <a:r>
              <a:rPr lang="en-US" altLang="ko-KR" sz="1000" dirty="0" smtClean="0">
                <a:latin typeface="+mn-ea"/>
              </a:rPr>
              <a:t>,(</a:t>
            </a:r>
            <a:r>
              <a:rPr lang="ko-KR" altLang="en-US" sz="1000" dirty="0" err="1" smtClean="0">
                <a:latin typeface="+mn-ea"/>
              </a:rPr>
              <a:t>한개판넬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강한 오염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004048" y="5949280"/>
            <a:ext cx="18002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000" dirty="0">
                <a:latin typeface="+mn-ea"/>
              </a:rPr>
              <a:t>4</a:t>
            </a:r>
            <a:r>
              <a:rPr lang="ko-KR" altLang="en-US" sz="1000" dirty="0" smtClean="0">
                <a:latin typeface="+mn-ea"/>
              </a:rPr>
              <a:t>모듈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err="1" smtClean="0">
                <a:latin typeface="+mn-ea"/>
              </a:rPr>
              <a:t>전체</a:t>
            </a:r>
            <a:r>
              <a:rPr lang="ko-KR" altLang="en-US" sz="1000" dirty="0" err="1" smtClean="0">
                <a:latin typeface="+mn-ea"/>
              </a:rPr>
              <a:t>오염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약한 오염</a:t>
            </a:r>
            <a:r>
              <a:rPr lang="en-US" altLang="ko-KR" sz="1000" dirty="0" smtClean="0">
                <a:latin typeface="+mn-ea"/>
              </a:rPr>
              <a:t>,</a:t>
            </a:r>
            <a:endParaRPr lang="en-US" altLang="ko-KR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61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1" y="944638"/>
            <a:ext cx="8964487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err="1">
                <a:latin typeface="+mn-ea"/>
              </a:rPr>
              <a:t>rs</a:t>
            </a:r>
            <a:r>
              <a:rPr lang="en-US" altLang="ko-KR" sz="1600" dirty="0">
                <a:latin typeface="+mn-ea"/>
              </a:rPr>
              <a:t> 485</a:t>
            </a:r>
            <a:r>
              <a:rPr lang="ko-KR" altLang="en-US" sz="1600" dirty="0">
                <a:latin typeface="+mn-ea"/>
              </a:rPr>
              <a:t>를 이용하여 태양광발전시 과전류 또는 발전량 </a:t>
            </a:r>
            <a:r>
              <a:rPr lang="ko-KR" altLang="en-US" sz="1600" dirty="0" err="1">
                <a:latin typeface="+mn-ea"/>
              </a:rPr>
              <a:t>부족시</a:t>
            </a:r>
            <a:r>
              <a:rPr lang="ko-KR" altLang="en-US" sz="1600" dirty="0">
                <a:latin typeface="+mn-ea"/>
              </a:rPr>
              <a:t> 문제 발생 신호 전달 시스템      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개발 경험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현재의 방식으로는 태양광발전소의 작은 </a:t>
            </a:r>
            <a:r>
              <a:rPr lang="ko-KR" altLang="en-US" sz="1600" dirty="0" err="1" smtClean="0">
                <a:latin typeface="+mn-ea"/>
              </a:rPr>
              <a:t>고장으로인한</a:t>
            </a:r>
            <a:r>
              <a:rPr lang="ko-KR" altLang="en-US" sz="1600" dirty="0" smtClean="0">
                <a:latin typeface="+mn-ea"/>
              </a:rPr>
              <a:t> 이상유무를 알 수 없음</a:t>
            </a:r>
            <a:r>
              <a:rPr lang="en-US" altLang="ko-KR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기존의 발전량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충전량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송전량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발전시간등의 모니터링 방식으로는 고장 유무를 </a:t>
            </a:r>
            <a:r>
              <a:rPr lang="ko-KR" altLang="en-US" sz="1600" dirty="0" err="1" smtClean="0">
                <a:latin typeface="+mn-ea"/>
              </a:rPr>
              <a:t>알수</a:t>
            </a:r>
            <a:r>
              <a:rPr lang="ko-KR" altLang="en-US" sz="1600" dirty="0" smtClean="0">
                <a:latin typeface="+mn-ea"/>
              </a:rPr>
              <a:t>  없음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6" y="3208430"/>
            <a:ext cx="5549975" cy="338892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50171"/>
            <a:ext cx="2569911" cy="131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시간별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날씨별</a:t>
            </a:r>
            <a:r>
              <a:rPr lang="ko-KR" altLang="en-US" sz="1600" dirty="0" smtClean="0">
                <a:latin typeface="+mn-ea"/>
              </a:rPr>
              <a:t> 태양광발전의 변화가 고장 진단에 끼치는 영향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대표적 고장 문제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연구방법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대표적인 발전소의 표본을 추출하여 패턴을 조사하고 패턴을 비교분석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각 </a:t>
            </a:r>
            <a:r>
              <a:rPr lang="ko-KR" altLang="en-US" sz="1600" dirty="0" err="1" smtClean="0">
                <a:latin typeface="+mn-ea"/>
              </a:rPr>
              <a:t>각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메인티넌스사례를</a:t>
            </a:r>
            <a:r>
              <a:rPr lang="ko-KR" altLang="en-US" sz="1600" dirty="0" smtClean="0">
                <a:latin typeface="+mn-ea"/>
              </a:rPr>
              <a:t> 조사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28894"/>
              </p:ext>
            </p:extLst>
          </p:nvPr>
        </p:nvGraphicFramePr>
        <p:xfrm>
          <a:off x="525225" y="3933056"/>
          <a:ext cx="8007215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3398703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내용 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조사기관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서부발전 영암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FC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태양광 발전소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공공데이터포털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총데이터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42064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조사기간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– 2020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9809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설비용량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13,296MW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352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표본추출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각년도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시간별변화조사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년도별변화량 조사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706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18147" y="357301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발전량 조사 개요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특허 조사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b="1" dirty="0"/>
              <a:t> </a:t>
            </a:r>
            <a:r>
              <a:rPr lang="ko-KR" altLang="en-US" sz="1400" b="1" dirty="0" err="1"/>
              <a:t>머신러닝기반</a:t>
            </a:r>
            <a:r>
              <a:rPr lang="ko-KR" altLang="en-US" sz="1400" b="1" dirty="0"/>
              <a:t> 실시간 태양광발전소 검사 </a:t>
            </a:r>
            <a:r>
              <a:rPr lang="ko-KR" altLang="en-US" sz="1400" b="1" dirty="0" err="1"/>
              <a:t>드론</a:t>
            </a:r>
            <a:r>
              <a:rPr lang="ko-KR" altLang="en-US" sz="1400" b="1" dirty="0"/>
              <a:t> 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  -  </a:t>
            </a:r>
            <a:r>
              <a:rPr lang="ko-KR" altLang="en-US" sz="1400" b="1" dirty="0"/>
              <a:t> </a:t>
            </a:r>
            <a:r>
              <a:rPr lang="ko-KR" altLang="en-US" sz="1400" b="1" dirty="0" smtClean="0"/>
              <a:t>태양광</a:t>
            </a:r>
            <a:r>
              <a:rPr lang="ko-KR" altLang="en-US" sz="1400" b="1" dirty="0"/>
              <a:t> 발전소 모니터링 서비스 제공 방법 및 태양광 발전소 모니터링 서비스 제공 시스템 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-   </a:t>
            </a:r>
            <a:r>
              <a:rPr lang="ko-KR" altLang="en-US" sz="1400" b="1" dirty="0" smtClean="0"/>
              <a:t>태양광 </a:t>
            </a:r>
            <a:r>
              <a:rPr lang="ko-KR" altLang="en-US" sz="1400" b="1" dirty="0"/>
              <a:t>발전소 관리 시스템 및 방법</a:t>
            </a:r>
            <a:r>
              <a:rPr lang="en-US" altLang="ko-KR" sz="1400" dirty="0"/>
              <a:t>System and Method for Managing Solar Power Plant</a:t>
            </a:r>
            <a:endParaRPr lang="en-US" altLang="ko-KR" sz="1400" b="1" dirty="0"/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 -    </a:t>
            </a:r>
            <a:r>
              <a:rPr lang="ko-KR" altLang="en-US" sz="1400" b="1" dirty="0" smtClean="0"/>
              <a:t>태양광 </a:t>
            </a:r>
            <a:r>
              <a:rPr lang="ko-KR" altLang="en-US" sz="1400" b="1" dirty="0"/>
              <a:t>발전소 감시 장치 및 방법</a:t>
            </a:r>
            <a:r>
              <a:rPr lang="en-US" altLang="ko-KR" sz="1400" dirty="0"/>
              <a:t>Monitoring apparatus and method of photovoltaic power </a:t>
            </a:r>
            <a:r>
              <a:rPr lang="en-US" altLang="ko-KR" sz="1400" dirty="0" smtClean="0"/>
              <a:t>plant</a:t>
            </a:r>
            <a:endParaRPr lang="en-US" altLang="ko-KR" sz="14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27584" y="2618525"/>
            <a:ext cx="7200800" cy="3698200"/>
            <a:chOff x="785476" y="3101639"/>
            <a:chExt cx="7034234" cy="36369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840" y="4802380"/>
              <a:ext cx="3110870" cy="193618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76" y="4826122"/>
              <a:ext cx="3042574" cy="1861058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963" y="3101639"/>
              <a:ext cx="2619260" cy="1700741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2941121" y="6316725"/>
            <a:ext cx="280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한화 스마트 발전소 모니터링 시스템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1. </a:t>
            </a:r>
            <a:r>
              <a:rPr lang="ko-KR" altLang="en-US" sz="2000" b="1" dirty="0" err="1" smtClean="0">
                <a:latin typeface="+mn-ea"/>
              </a:rPr>
              <a:t>고장판단의</a:t>
            </a:r>
            <a:r>
              <a:rPr lang="ko-KR" altLang="en-US" sz="2000" b="1" dirty="0" smtClean="0">
                <a:latin typeface="+mn-ea"/>
              </a:rPr>
              <a:t> 변수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기후와 발전량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계절별 </a:t>
            </a:r>
            <a:r>
              <a:rPr lang="ko-KR" altLang="en-US" sz="1600" dirty="0" err="1" smtClean="0">
                <a:latin typeface="+mn-ea"/>
              </a:rPr>
              <a:t>시간별</a:t>
            </a:r>
            <a:r>
              <a:rPr lang="ko-KR" altLang="en-US" sz="1600" dirty="0" smtClean="0">
                <a:latin typeface="+mn-ea"/>
              </a:rPr>
              <a:t> 발전량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2. </a:t>
            </a:r>
            <a:r>
              <a:rPr lang="ko-KR" altLang="en-US" sz="2000" b="1" dirty="0" err="1" smtClean="0">
                <a:latin typeface="+mn-ea"/>
              </a:rPr>
              <a:t>고장사례</a:t>
            </a:r>
            <a:r>
              <a:rPr lang="ko-KR" altLang="en-US" sz="2000" b="1" dirty="0" smtClean="0">
                <a:latin typeface="+mn-ea"/>
              </a:rPr>
              <a:t> 조사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3. </a:t>
            </a:r>
            <a:r>
              <a:rPr lang="ko-KR" altLang="en-US" sz="2000" b="1" dirty="0" smtClean="0">
                <a:latin typeface="+mn-ea"/>
              </a:rPr>
              <a:t>각 </a:t>
            </a:r>
            <a:r>
              <a:rPr lang="ko-KR" altLang="en-US" sz="2000" b="1" dirty="0" err="1" smtClean="0">
                <a:latin typeface="+mn-ea"/>
              </a:rPr>
              <a:t>고장시</a:t>
            </a:r>
            <a:r>
              <a:rPr lang="ko-KR" altLang="en-US" sz="2000" b="1" dirty="0" smtClean="0">
                <a:latin typeface="+mn-ea"/>
              </a:rPr>
              <a:t> 발전량 </a:t>
            </a:r>
            <a:r>
              <a:rPr lang="ko-KR" altLang="en-US" sz="2000" b="1" dirty="0" err="1" smtClean="0">
                <a:latin typeface="+mn-ea"/>
              </a:rPr>
              <a:t>조사후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빅데이터화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483768" y="6426581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그림 예시</a:t>
            </a:r>
            <a:r>
              <a:rPr lang="en-US" altLang="ko-KR" b="1">
                <a:solidFill>
                  <a:srgbClr val="0000FF"/>
                </a:solidFill>
              </a:rPr>
              <a:t>. </a:t>
            </a:r>
            <a:r>
              <a:rPr lang="ko-KR" altLang="en-US" b="1">
                <a:solidFill>
                  <a:srgbClr val="0000FF"/>
                </a:solidFill>
              </a:rPr>
              <a:t>파일럿 시스템 구성도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56778" y="550775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 err="1" smtClean="0">
                <a:latin typeface="+mn-ea"/>
              </a:rPr>
              <a:t>정상그룹의</a:t>
            </a:r>
            <a:r>
              <a:rPr lang="ko-KR" altLang="en-US" sz="1400" b="1" dirty="0" smtClean="0">
                <a:latin typeface="+mn-ea"/>
              </a:rPr>
              <a:t> 평균 발전량과 임의 고장 개체의 발전량 차이를 비교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임의 고장 그룹은 고장원인 조사를 바탕으로 임의로 고장을 유발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 err="1" smtClean="0">
                <a:latin typeface="+mn-ea"/>
              </a:rPr>
              <a:t>고장원인에</a:t>
            </a:r>
            <a:r>
              <a:rPr lang="ko-KR" altLang="en-US" sz="1400" b="1" dirty="0" smtClean="0">
                <a:latin typeface="+mn-ea"/>
              </a:rPr>
              <a:t> 따라 발전량의 차이가 있는가를 조사하고 지속된 발전량의 차이를 학습시켜 고장원인을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</a:t>
            </a:r>
            <a:r>
              <a:rPr lang="ko-KR" altLang="en-US" sz="1400" b="1" dirty="0" smtClean="0">
                <a:latin typeface="+mn-ea"/>
              </a:rPr>
              <a:t>판단토록 함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9" y="2396498"/>
            <a:ext cx="1710710" cy="10751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36" y="2396498"/>
            <a:ext cx="1710710" cy="10751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43" y="2413569"/>
            <a:ext cx="1710710" cy="10751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23" y="2413569"/>
            <a:ext cx="1710710" cy="10751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9" y="4081797"/>
            <a:ext cx="1710710" cy="107512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36" y="4081797"/>
            <a:ext cx="1710710" cy="10751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43" y="4098868"/>
            <a:ext cx="1710710" cy="107512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23" y="4098868"/>
            <a:ext cx="1710710" cy="10751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2582" y="2302377"/>
            <a:ext cx="8304521" cy="12792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56778" y="3996896"/>
            <a:ext cx="8304521" cy="12792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68060" y="2060848"/>
            <a:ext cx="1107996" cy="36388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 err="1" smtClean="0">
                <a:latin typeface="+mn-ea"/>
              </a:rPr>
              <a:t>정상그룹</a:t>
            </a:r>
            <a:endParaRPr lang="en-US" altLang="ko-KR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35896" y="3645024"/>
            <a:ext cx="1733167" cy="38728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mtClean="0">
                <a:latin typeface="+mn-ea"/>
              </a:rPr>
              <a:t>임의 고장 개체</a:t>
            </a:r>
            <a:endParaRPr lang="en-US" altLang="ko-KR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08312" y="10970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국가 통계 조사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발전량 테스트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1052736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조사내용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b="1" dirty="0" smtClean="0"/>
              <a:t>1MW </a:t>
            </a:r>
            <a:r>
              <a:rPr lang="ko-KR" altLang="en-US" sz="1400" b="1" dirty="0" smtClean="0"/>
              <a:t>태양광발전소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모듈 </a:t>
            </a:r>
            <a:r>
              <a:rPr lang="en-US" altLang="ko-KR" sz="1400" b="1" dirty="0" smtClean="0"/>
              <a:t>200W, 220W, </a:t>
            </a:r>
            <a:r>
              <a:rPr lang="ko-KR" altLang="en-US" sz="1400" b="1" dirty="0" smtClean="0"/>
              <a:t>인버터 </a:t>
            </a:r>
            <a:r>
              <a:rPr lang="en-US" altLang="ko-KR" sz="1400" b="1" dirty="0" smtClean="0"/>
              <a:t>250kw  x  4</a:t>
            </a:r>
            <a:r>
              <a:rPr lang="ko-KR" altLang="en-US" sz="1400" b="1" dirty="0" smtClean="0"/>
              <a:t>개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 </a:t>
            </a:r>
            <a:r>
              <a:rPr lang="ko-KR" altLang="en-US" sz="1400" b="1" dirty="0" smtClean="0"/>
              <a:t>자료 출처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㈜</a:t>
            </a:r>
            <a:r>
              <a:rPr lang="ko-KR" altLang="en-US" sz="1400" b="1" dirty="0" err="1" smtClean="0"/>
              <a:t>에스테코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68" y="2492896"/>
            <a:ext cx="4761951" cy="27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10527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고장원인 분석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열화상 </a:t>
            </a:r>
            <a:r>
              <a:rPr lang="ko-KR" altLang="en-US" sz="1400" dirty="0" err="1" smtClean="0">
                <a:latin typeface="+mn-ea"/>
              </a:rPr>
              <a:t>드론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조사후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육안검사</a:t>
            </a:r>
            <a:r>
              <a:rPr lang="en-US" altLang="ko-KR" sz="1400" dirty="0" smtClean="0">
                <a:latin typeface="+mn-ea"/>
              </a:rPr>
              <a:t>,  </a:t>
            </a:r>
            <a:r>
              <a:rPr lang="ko-KR" altLang="en-US" sz="1400" dirty="0" smtClean="0">
                <a:latin typeface="+mn-ea"/>
              </a:rPr>
              <a:t>열화상 카메라 진단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컨넥터</a:t>
            </a:r>
            <a:r>
              <a:rPr lang="ko-KR" altLang="en-US" sz="1400" b="1" dirty="0" smtClean="0"/>
              <a:t> 소손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핫스팟</a:t>
            </a:r>
            <a:r>
              <a:rPr lang="en-US" altLang="ko-KR" sz="1400" b="1" dirty="0" smtClean="0"/>
              <a:t>, snail trail, </a:t>
            </a:r>
            <a:r>
              <a:rPr lang="ko-KR" altLang="en-US" sz="1400" b="1" dirty="0" smtClean="0"/>
              <a:t>바이패스 다이오드 고장 등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04" y="2276872"/>
            <a:ext cx="5745480" cy="36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8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067944" y="302933"/>
            <a:ext cx="297592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[</a:t>
            </a:r>
            <a:r>
              <a:rPr lang="ko-KR" altLang="en-US" sz="2000" b="1" dirty="0" smtClean="0">
                <a:latin typeface="+mn-ea"/>
              </a:rPr>
              <a:t>고장원인 조사</a:t>
            </a:r>
            <a:r>
              <a:rPr lang="en-US" altLang="ko-KR" sz="2000" b="1" dirty="0" smtClean="0">
                <a:latin typeface="+mn-ea"/>
              </a:rPr>
              <a:t>]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6966" y="10527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고장 사례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 </a:t>
            </a: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스트링 결선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쇼트로인한</a:t>
            </a:r>
            <a:r>
              <a:rPr lang="ko-KR" altLang="en-US" sz="1400" b="1" dirty="0" smtClean="0"/>
              <a:t> 화재</a:t>
            </a:r>
            <a:endParaRPr lang="en-US" altLang="ko-KR" sz="1400" b="1" dirty="0" smtClean="0"/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4892774" cy="2080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85" y="4260215"/>
            <a:ext cx="430530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5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df922d41-91bf-45f8-8b2c-e1591bc010d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9264</TotalTime>
  <Words>497</Words>
  <Application>Microsoft Office PowerPoint</Application>
  <PresentationFormat>화면 슬라이드 쇼(4:3)</PresentationFormat>
  <Paragraphs>117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LG</cp:lastModifiedBy>
  <cp:revision>380</cp:revision>
  <cp:lastPrinted>2019-09-16T00:28:29Z</cp:lastPrinted>
  <dcterms:created xsi:type="dcterms:W3CDTF">2017-03-29T07:13:25Z</dcterms:created>
  <dcterms:modified xsi:type="dcterms:W3CDTF">2021-11-11T07:12:29Z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