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39" r:id="rId11"/>
    <p:sldId id="343" r:id="rId12"/>
    <p:sldId id="340" r:id="rId13"/>
    <p:sldId id="344" r:id="rId14"/>
    <p:sldId id="345" r:id="rId15"/>
    <p:sldId id="346" r:id="rId16"/>
    <p:sldId id="347" r:id="rId17"/>
    <p:sldId id="332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r>
              <a:rPr lang="ko-KR" altLang="en-US"/>
              <a:t>월 발전량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869203849518809"/>
          <c:y val="0.26482067510548524"/>
          <c:w val="0.82686351706036743"/>
          <c:h val="0.38419091996411842"/>
        </c:manualLayout>
      </c:layout>
      <c:line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11시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m/d/yyyy</c:formatCode>
                <c:ptCount val="10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3350400</c:v>
                </c:pt>
                <c:pt idx="1">
                  <c:v>6211200</c:v>
                </c:pt>
                <c:pt idx="2">
                  <c:v>6288000</c:v>
                </c:pt>
                <c:pt idx="3">
                  <c:v>3830400</c:v>
                </c:pt>
                <c:pt idx="4">
                  <c:v>1152000</c:v>
                </c:pt>
                <c:pt idx="5">
                  <c:v>3619200</c:v>
                </c:pt>
                <c:pt idx="6">
                  <c:v>2563200</c:v>
                </c:pt>
                <c:pt idx="7">
                  <c:v>2860800</c:v>
                </c:pt>
                <c:pt idx="8">
                  <c:v>2976000</c:v>
                </c:pt>
                <c:pt idx="9">
                  <c:v>3187200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C7-495B-B5BA-59EB7DDD6C1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12시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m/d/yyyy</c:formatCode>
                <c:ptCount val="10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</c:numCache>
            </c:numRef>
          </c:cat>
          <c:val>
            <c:numRef>
              <c:f>Sheet2!$C$2:$C$11</c:f>
              <c:numCache>
                <c:formatCode>General</c:formatCode>
                <c:ptCount val="10"/>
                <c:pt idx="0">
                  <c:v>7929600</c:v>
                </c:pt>
                <c:pt idx="1">
                  <c:v>7334400</c:v>
                </c:pt>
                <c:pt idx="2">
                  <c:v>8371200</c:v>
                </c:pt>
                <c:pt idx="3">
                  <c:v>5155200</c:v>
                </c:pt>
                <c:pt idx="4">
                  <c:v>1478400</c:v>
                </c:pt>
                <c:pt idx="5">
                  <c:v>3552000</c:v>
                </c:pt>
                <c:pt idx="6">
                  <c:v>2524800</c:v>
                </c:pt>
                <c:pt idx="7">
                  <c:v>4176000</c:v>
                </c:pt>
                <c:pt idx="8">
                  <c:v>4464000</c:v>
                </c:pt>
                <c:pt idx="9">
                  <c:v>2323200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C7-495B-B5BA-59EB7DDD6C1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13시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m/d/yyyy</c:formatCode>
                <c:ptCount val="10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</c:numCache>
            </c:numRef>
          </c:cat>
          <c:val>
            <c:numRef>
              <c:f>Sheet2!$D$2:$D$11</c:f>
              <c:numCache>
                <c:formatCode>General</c:formatCode>
                <c:ptCount val="10"/>
                <c:pt idx="0">
                  <c:v>8697600</c:v>
                </c:pt>
                <c:pt idx="1">
                  <c:v>8332800</c:v>
                </c:pt>
                <c:pt idx="2">
                  <c:v>9148800</c:v>
                </c:pt>
                <c:pt idx="3">
                  <c:v>6854400</c:v>
                </c:pt>
                <c:pt idx="4">
                  <c:v>1507200</c:v>
                </c:pt>
                <c:pt idx="5">
                  <c:v>5347200</c:v>
                </c:pt>
                <c:pt idx="6">
                  <c:v>4483200</c:v>
                </c:pt>
                <c:pt idx="7">
                  <c:v>7344000</c:v>
                </c:pt>
                <c:pt idx="8">
                  <c:v>4377600</c:v>
                </c:pt>
                <c:pt idx="9">
                  <c:v>3408000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C7-495B-B5BA-59EB7DDD6C1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14시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m/d/yyyy</c:formatCode>
                <c:ptCount val="10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</c:numCache>
            </c:numRef>
          </c:cat>
          <c:val>
            <c:numRef>
              <c:f>Sheet2!$E$2:$E$11</c:f>
              <c:numCache>
                <c:formatCode>General</c:formatCode>
                <c:ptCount val="10"/>
                <c:pt idx="0">
                  <c:v>8236800</c:v>
                </c:pt>
                <c:pt idx="1">
                  <c:v>7286400</c:v>
                </c:pt>
                <c:pt idx="2">
                  <c:v>8784000</c:v>
                </c:pt>
                <c:pt idx="3">
                  <c:v>7190400</c:v>
                </c:pt>
                <c:pt idx="4">
                  <c:v>1545600</c:v>
                </c:pt>
                <c:pt idx="5">
                  <c:v>5779200</c:v>
                </c:pt>
                <c:pt idx="6">
                  <c:v>2467200</c:v>
                </c:pt>
                <c:pt idx="7">
                  <c:v>8956800</c:v>
                </c:pt>
                <c:pt idx="8">
                  <c:v>7689600</c:v>
                </c:pt>
                <c:pt idx="9">
                  <c:v>8870400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C7-495B-B5BA-59EB7DDD6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096320"/>
        <c:axId val="200098816"/>
      </c:lineChart>
      <c:dateAx>
        <c:axId val="2000963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098816"/>
        <c:crosses val="autoZero"/>
        <c:auto val="1"/>
        <c:lblOffset val="100"/>
        <c:baseTimeUnit val="days"/>
      </c:dateAx>
      <c:valAx>
        <c:axId val="20009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0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r>
              <a:rPr lang="ko-KR" altLang="en-US"/>
              <a:t>월발전량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Sheet2!$B$14</c:f>
              <c:strCache>
                <c:ptCount val="1"/>
                <c:pt idx="0">
                  <c:v>11시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Sheet2!$A$15:$A$24</c:f>
              <c:numCache>
                <c:formatCode>m/d/yyyy</c:formatCode>
                <c:ptCount val="10"/>
                <c:pt idx="0">
                  <c:v>42767</c:v>
                </c:pt>
                <c:pt idx="1">
                  <c:v>42768</c:v>
                </c:pt>
                <c:pt idx="2">
                  <c:v>42769</c:v>
                </c:pt>
                <c:pt idx="3">
                  <c:v>42770</c:v>
                </c:pt>
                <c:pt idx="4">
                  <c:v>42771</c:v>
                </c:pt>
                <c:pt idx="5">
                  <c:v>42772</c:v>
                </c:pt>
                <c:pt idx="6">
                  <c:v>42773</c:v>
                </c:pt>
                <c:pt idx="7">
                  <c:v>42774</c:v>
                </c:pt>
                <c:pt idx="8">
                  <c:v>42775</c:v>
                </c:pt>
                <c:pt idx="9">
                  <c:v>42776</c:v>
                </c:pt>
              </c:numCache>
            </c:numRef>
          </c:cat>
          <c:val>
            <c:numRef>
              <c:f>Sheet2!$B$15:$B$24</c:f>
              <c:numCache>
                <c:formatCode>General</c:formatCode>
                <c:ptCount val="10"/>
                <c:pt idx="0">
                  <c:v>7584000</c:v>
                </c:pt>
                <c:pt idx="1">
                  <c:v>8755200</c:v>
                </c:pt>
                <c:pt idx="2">
                  <c:v>6566400</c:v>
                </c:pt>
                <c:pt idx="3">
                  <c:v>3849600</c:v>
                </c:pt>
                <c:pt idx="4">
                  <c:v>672000</c:v>
                </c:pt>
                <c:pt idx="5">
                  <c:v>8601600</c:v>
                </c:pt>
                <c:pt idx="6">
                  <c:v>7852800</c:v>
                </c:pt>
                <c:pt idx="7">
                  <c:v>2678400</c:v>
                </c:pt>
                <c:pt idx="8">
                  <c:v>4752000</c:v>
                </c:pt>
                <c:pt idx="9">
                  <c:v>28800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F-4186-9F6D-79CD23744C0F}"/>
            </c:ext>
          </c:extLst>
        </c:ser>
        <c:ser>
          <c:idx val="1"/>
          <c:order val="1"/>
          <c:tx>
            <c:strRef>
              <c:f>Sheet2!$C$14</c:f>
              <c:strCache>
                <c:ptCount val="1"/>
                <c:pt idx="0">
                  <c:v>12시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Sheet2!$A$15:$A$24</c:f>
              <c:numCache>
                <c:formatCode>m/d/yyyy</c:formatCode>
                <c:ptCount val="10"/>
                <c:pt idx="0">
                  <c:v>42767</c:v>
                </c:pt>
                <c:pt idx="1">
                  <c:v>42768</c:v>
                </c:pt>
                <c:pt idx="2">
                  <c:v>42769</c:v>
                </c:pt>
                <c:pt idx="3">
                  <c:v>42770</c:v>
                </c:pt>
                <c:pt idx="4">
                  <c:v>42771</c:v>
                </c:pt>
                <c:pt idx="5">
                  <c:v>42772</c:v>
                </c:pt>
                <c:pt idx="6">
                  <c:v>42773</c:v>
                </c:pt>
                <c:pt idx="7">
                  <c:v>42774</c:v>
                </c:pt>
                <c:pt idx="8">
                  <c:v>42775</c:v>
                </c:pt>
                <c:pt idx="9">
                  <c:v>42776</c:v>
                </c:pt>
              </c:numCache>
            </c:numRef>
          </c:cat>
          <c:val>
            <c:numRef>
              <c:f>Sheet2!$C$15:$C$24</c:f>
              <c:numCache>
                <c:formatCode>General</c:formatCode>
                <c:ptCount val="10"/>
                <c:pt idx="0">
                  <c:v>6000000</c:v>
                </c:pt>
                <c:pt idx="1">
                  <c:v>10425600</c:v>
                </c:pt>
                <c:pt idx="2">
                  <c:v>6230400</c:v>
                </c:pt>
                <c:pt idx="3">
                  <c:v>4022400</c:v>
                </c:pt>
                <c:pt idx="4">
                  <c:v>892800</c:v>
                </c:pt>
                <c:pt idx="5">
                  <c:v>9907200</c:v>
                </c:pt>
                <c:pt idx="6">
                  <c:v>9456000</c:v>
                </c:pt>
                <c:pt idx="7">
                  <c:v>3264000</c:v>
                </c:pt>
                <c:pt idx="8">
                  <c:v>5568000</c:v>
                </c:pt>
                <c:pt idx="9">
                  <c:v>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F-4186-9F6D-79CD23744C0F}"/>
            </c:ext>
          </c:extLst>
        </c:ser>
        <c:ser>
          <c:idx val="2"/>
          <c:order val="2"/>
          <c:tx>
            <c:strRef>
              <c:f>Sheet2!$D$14</c:f>
              <c:strCache>
                <c:ptCount val="1"/>
                <c:pt idx="0">
                  <c:v>13시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Sheet2!$A$15:$A$24</c:f>
              <c:numCache>
                <c:formatCode>m/d/yyyy</c:formatCode>
                <c:ptCount val="10"/>
                <c:pt idx="0">
                  <c:v>42767</c:v>
                </c:pt>
                <c:pt idx="1">
                  <c:v>42768</c:v>
                </c:pt>
                <c:pt idx="2">
                  <c:v>42769</c:v>
                </c:pt>
                <c:pt idx="3">
                  <c:v>42770</c:v>
                </c:pt>
                <c:pt idx="4">
                  <c:v>42771</c:v>
                </c:pt>
                <c:pt idx="5">
                  <c:v>42772</c:v>
                </c:pt>
                <c:pt idx="6">
                  <c:v>42773</c:v>
                </c:pt>
                <c:pt idx="7">
                  <c:v>42774</c:v>
                </c:pt>
                <c:pt idx="8">
                  <c:v>42775</c:v>
                </c:pt>
                <c:pt idx="9">
                  <c:v>42776</c:v>
                </c:pt>
              </c:numCache>
            </c:numRef>
          </c:cat>
          <c:val>
            <c:numRef>
              <c:f>Sheet2!$D$15:$D$24</c:f>
              <c:numCache>
                <c:formatCode>General</c:formatCode>
                <c:ptCount val="10"/>
                <c:pt idx="0">
                  <c:v>3782400</c:v>
                </c:pt>
                <c:pt idx="1">
                  <c:v>11212800</c:v>
                </c:pt>
                <c:pt idx="2">
                  <c:v>7152000</c:v>
                </c:pt>
                <c:pt idx="3">
                  <c:v>2976000</c:v>
                </c:pt>
                <c:pt idx="4">
                  <c:v>633600</c:v>
                </c:pt>
                <c:pt idx="5">
                  <c:v>6499200</c:v>
                </c:pt>
                <c:pt idx="6">
                  <c:v>9782400</c:v>
                </c:pt>
                <c:pt idx="7">
                  <c:v>3081600</c:v>
                </c:pt>
                <c:pt idx="8">
                  <c:v>6528000</c:v>
                </c:pt>
                <c:pt idx="9">
                  <c:v>76800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8F-4186-9F6D-79CD23744C0F}"/>
            </c:ext>
          </c:extLst>
        </c:ser>
        <c:ser>
          <c:idx val="3"/>
          <c:order val="3"/>
          <c:tx>
            <c:strRef>
              <c:f>Sheet2!$E$14</c:f>
              <c:strCache>
                <c:ptCount val="1"/>
                <c:pt idx="0">
                  <c:v>14시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Sheet2!$A$15:$A$24</c:f>
              <c:numCache>
                <c:formatCode>m/d/yyyy</c:formatCode>
                <c:ptCount val="10"/>
                <c:pt idx="0">
                  <c:v>42767</c:v>
                </c:pt>
                <c:pt idx="1">
                  <c:v>42768</c:v>
                </c:pt>
                <c:pt idx="2">
                  <c:v>42769</c:v>
                </c:pt>
                <c:pt idx="3">
                  <c:v>42770</c:v>
                </c:pt>
                <c:pt idx="4">
                  <c:v>42771</c:v>
                </c:pt>
                <c:pt idx="5">
                  <c:v>42772</c:v>
                </c:pt>
                <c:pt idx="6">
                  <c:v>42773</c:v>
                </c:pt>
                <c:pt idx="7">
                  <c:v>42774</c:v>
                </c:pt>
                <c:pt idx="8">
                  <c:v>42775</c:v>
                </c:pt>
                <c:pt idx="9">
                  <c:v>42776</c:v>
                </c:pt>
              </c:numCache>
            </c:numRef>
          </c:cat>
          <c:val>
            <c:numRef>
              <c:f>Sheet2!$E$15:$E$24</c:f>
              <c:numCache>
                <c:formatCode>General</c:formatCode>
                <c:ptCount val="10"/>
                <c:pt idx="0">
                  <c:v>6633600</c:v>
                </c:pt>
                <c:pt idx="1">
                  <c:v>11049600</c:v>
                </c:pt>
                <c:pt idx="2">
                  <c:v>6864000</c:v>
                </c:pt>
                <c:pt idx="3">
                  <c:v>2188800</c:v>
                </c:pt>
                <c:pt idx="4">
                  <c:v>1718400</c:v>
                </c:pt>
                <c:pt idx="5">
                  <c:v>9868800</c:v>
                </c:pt>
                <c:pt idx="6">
                  <c:v>9974400</c:v>
                </c:pt>
                <c:pt idx="7">
                  <c:v>3206400</c:v>
                </c:pt>
                <c:pt idx="8">
                  <c:v>8092800</c:v>
                </c:pt>
                <c:pt idx="9">
                  <c:v>240000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8F-4186-9F6D-79CD23744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507376"/>
        <c:axId val="230510288"/>
      </c:lineChart>
      <c:dateAx>
        <c:axId val="230507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10288"/>
        <c:crosses val="autoZero"/>
        <c:auto val="1"/>
        <c:lblOffset val="100"/>
        <c:baseTimeUnit val="days"/>
      </c:dateAx>
      <c:valAx>
        <c:axId val="23051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0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2018</a:t>
            </a:r>
            <a:r>
              <a:rPr lang="ko-KR" altLang="en-US"/>
              <a:t>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태양광발전현황!$A$11:$A$20</c:f>
              <c:numCache>
                <c:formatCode>m/d/yyyy</c:formatCode>
                <c:ptCount val="10"/>
                <c:pt idx="0">
                  <c:v>43313</c:v>
                </c:pt>
                <c:pt idx="1">
                  <c:v>43314</c:v>
                </c:pt>
                <c:pt idx="2">
                  <c:v>43315</c:v>
                </c:pt>
                <c:pt idx="3">
                  <c:v>43316</c:v>
                </c:pt>
                <c:pt idx="4">
                  <c:v>43317</c:v>
                </c:pt>
                <c:pt idx="5">
                  <c:v>43318</c:v>
                </c:pt>
                <c:pt idx="6">
                  <c:v>43319</c:v>
                </c:pt>
                <c:pt idx="7">
                  <c:v>43320</c:v>
                </c:pt>
                <c:pt idx="8">
                  <c:v>43321</c:v>
                </c:pt>
                <c:pt idx="9">
                  <c:v>43322</c:v>
                </c:pt>
              </c:numCache>
            </c:numRef>
          </c:cat>
          <c:val>
            <c:numRef>
              <c:f>태양광발전현황!$B$11:$B$20</c:f>
              <c:numCache>
                <c:formatCode>General</c:formatCode>
                <c:ptCount val="10"/>
                <c:pt idx="0">
                  <c:v>4032000</c:v>
                </c:pt>
                <c:pt idx="1">
                  <c:v>6048000</c:v>
                </c:pt>
                <c:pt idx="2">
                  <c:v>8812800</c:v>
                </c:pt>
                <c:pt idx="3">
                  <c:v>9340800</c:v>
                </c:pt>
                <c:pt idx="4">
                  <c:v>9859200</c:v>
                </c:pt>
                <c:pt idx="5">
                  <c:v>8438400</c:v>
                </c:pt>
                <c:pt idx="6">
                  <c:v>3657600</c:v>
                </c:pt>
                <c:pt idx="7">
                  <c:v>9561600</c:v>
                </c:pt>
                <c:pt idx="8">
                  <c:v>8611200</c:v>
                </c:pt>
                <c:pt idx="9">
                  <c:v>7152000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C2-4977-B480-AD7BF01FB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524432"/>
        <c:axId val="230519440"/>
      </c:lineChart>
      <c:dateAx>
        <c:axId val="230524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19440"/>
        <c:crosses val="autoZero"/>
        <c:auto val="1"/>
        <c:lblOffset val="100"/>
        <c:baseTimeUnit val="days"/>
      </c:dateAx>
      <c:valAx>
        <c:axId val="23051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25631949520988"/>
          <c:y val="0.38169513346598705"/>
          <c:w val="0.75438768506716347"/>
          <c:h val="0.32182629694639986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태양광발전현황!$A$21:$A$30</c:f>
              <c:numCache>
                <c:formatCode>m/d/yyyy</c:formatCode>
                <c:ptCount val="10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</c:numCache>
            </c:numRef>
          </c:cat>
          <c:val>
            <c:numRef>
              <c:f>태양광발전현황!$B$21:$B$30</c:f>
              <c:numCache>
                <c:formatCode>General</c:formatCode>
                <c:ptCount val="10"/>
                <c:pt idx="0">
                  <c:v>9504000</c:v>
                </c:pt>
                <c:pt idx="1">
                  <c:v>9811200</c:v>
                </c:pt>
                <c:pt idx="2">
                  <c:v>9408000</c:v>
                </c:pt>
                <c:pt idx="3">
                  <c:v>9619200</c:v>
                </c:pt>
                <c:pt idx="4">
                  <c:v>8659200</c:v>
                </c:pt>
                <c:pt idx="5">
                  <c:v>7036800</c:v>
                </c:pt>
                <c:pt idx="6">
                  <c:v>8668800</c:v>
                </c:pt>
                <c:pt idx="7">
                  <c:v>7401600</c:v>
                </c:pt>
                <c:pt idx="8">
                  <c:v>7689600</c:v>
                </c:pt>
                <c:pt idx="9">
                  <c:v>5673600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EF-483B-91D8-C0BA5342C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107136"/>
        <c:axId val="200105888"/>
      </c:lineChart>
      <c:dateAx>
        <c:axId val="200107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105888"/>
        <c:crosses val="autoZero"/>
        <c:auto val="1"/>
        <c:lblOffset val="100"/>
        <c:baseTimeUnit val="days"/>
      </c:dateAx>
      <c:valAx>
        <c:axId val="20010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1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2017</a:t>
            </a:r>
            <a:r>
              <a:rPr lang="ko-KR" altLang="en-US"/>
              <a:t>년</a:t>
            </a:r>
          </a:p>
        </c:rich>
      </c:tx>
      <c:layout>
        <c:manualLayout>
          <c:xMode val="edge"/>
          <c:yMode val="edge"/>
          <c:x val="0.40519170709427349"/>
          <c:y val="4.0410125653217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태양광발전현황!$A$1:$A$10</c:f>
              <c:numCache>
                <c:formatCode>m/d/yyyy</c:formatCode>
                <c:ptCount val="10"/>
                <c:pt idx="0">
                  <c:v>42948</c:v>
                </c:pt>
                <c:pt idx="1">
                  <c:v>42949</c:v>
                </c:pt>
                <c:pt idx="2">
                  <c:v>42950</c:v>
                </c:pt>
                <c:pt idx="3">
                  <c:v>42951</c:v>
                </c:pt>
                <c:pt idx="4">
                  <c:v>42952</c:v>
                </c:pt>
                <c:pt idx="5">
                  <c:v>42953</c:v>
                </c:pt>
                <c:pt idx="6">
                  <c:v>42954</c:v>
                </c:pt>
                <c:pt idx="7">
                  <c:v>42955</c:v>
                </c:pt>
                <c:pt idx="8">
                  <c:v>42956</c:v>
                </c:pt>
                <c:pt idx="9">
                  <c:v>42957</c:v>
                </c:pt>
              </c:numCache>
            </c:numRef>
          </c:cat>
          <c:val>
            <c:numRef>
              <c:f>태양광발전현황!$B$1:$B$10</c:f>
              <c:numCache>
                <c:formatCode>General</c:formatCode>
                <c:ptCount val="10"/>
                <c:pt idx="0">
                  <c:v>9820800</c:v>
                </c:pt>
                <c:pt idx="1">
                  <c:v>9600000</c:v>
                </c:pt>
                <c:pt idx="2">
                  <c:v>10051200</c:v>
                </c:pt>
                <c:pt idx="3">
                  <c:v>9782400</c:v>
                </c:pt>
                <c:pt idx="4">
                  <c:v>8246400</c:v>
                </c:pt>
                <c:pt idx="5">
                  <c:v>6758400</c:v>
                </c:pt>
                <c:pt idx="6">
                  <c:v>9696000</c:v>
                </c:pt>
                <c:pt idx="7">
                  <c:v>2544000</c:v>
                </c:pt>
                <c:pt idx="8">
                  <c:v>6057600</c:v>
                </c:pt>
                <c:pt idx="9">
                  <c:v>9936000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B8-448C-B2FA-8B47BD158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519024"/>
        <c:axId val="230519856"/>
      </c:lineChart>
      <c:dateAx>
        <c:axId val="2305190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19856"/>
        <c:crosses val="autoZero"/>
        <c:auto val="1"/>
        <c:lblOffset val="100"/>
        <c:baseTimeUnit val="days"/>
      </c:dateAx>
      <c:valAx>
        <c:axId val="2305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51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11.  04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2021254003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700808"/>
            <a:ext cx="8048120" cy="14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모듈별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발전량비교를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이용한 태양광발전소 </a:t>
            </a:r>
            <a:endParaRPr lang="en-US" altLang="ko-KR" sz="32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고장진단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</a:t>
            </a:r>
            <a:endParaRPr lang="ko-KR" altLang="en-US" sz="32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고장원인 분석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열화상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조사후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육안검사</a:t>
            </a:r>
            <a:r>
              <a:rPr lang="en-US" altLang="ko-KR" sz="1400" dirty="0" smtClean="0">
                <a:latin typeface="+mn-ea"/>
              </a:rPr>
              <a:t>,  </a:t>
            </a:r>
            <a:r>
              <a:rPr lang="ko-KR" altLang="en-US" sz="1400" dirty="0" smtClean="0">
                <a:latin typeface="+mn-ea"/>
              </a:rPr>
              <a:t>열화상 카메라 진단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컨넥터</a:t>
            </a:r>
            <a:r>
              <a:rPr lang="ko-KR" altLang="en-US" sz="1400" b="1" dirty="0" smtClean="0"/>
              <a:t> 소손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핫스팟</a:t>
            </a:r>
            <a:r>
              <a:rPr lang="en-US" altLang="ko-KR" sz="1400" b="1" dirty="0" smtClean="0"/>
              <a:t>, snail trail, </a:t>
            </a:r>
            <a:r>
              <a:rPr lang="ko-KR" altLang="en-US" sz="1400" b="1" dirty="0" smtClean="0"/>
              <a:t>바이패스 다이오드 고장 등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04" y="2276872"/>
            <a:ext cx="574548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 사례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스트링 결선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쇼트로인한</a:t>
            </a:r>
            <a:r>
              <a:rPr lang="ko-KR" altLang="en-US" sz="1400" b="1" dirty="0" smtClean="0"/>
              <a:t> 화재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892774" cy="2080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85" y="4260215"/>
            <a:ext cx="43053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47864" y="1655679"/>
            <a:ext cx="187673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smtClean="0">
                <a:latin typeface="+mn-ea"/>
              </a:rPr>
              <a:t>고장 집계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53212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조사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결과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발전 모니터링을 위한 </a:t>
            </a:r>
            <a:r>
              <a:rPr lang="ko-KR" altLang="en-US" sz="1600" dirty="0" err="1" smtClean="0">
                <a:latin typeface="+mn-ea"/>
              </a:rPr>
              <a:t>전력측정은</a:t>
            </a:r>
            <a:r>
              <a:rPr lang="ko-KR" altLang="en-US" sz="1600" dirty="0" smtClean="0">
                <a:latin typeface="+mn-ea"/>
              </a:rPr>
              <a:t> 모듈 단위로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기후 및  전체발전량은 고장원인 탐구에 직접적인 원인이 되지 않음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조기 모니터링이 대형 사고 및 경제적 손실을 최소화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7" y="2311469"/>
            <a:ext cx="7450963" cy="39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33788"/>
              </p:ext>
            </p:extLst>
          </p:nvPr>
        </p:nvGraphicFramePr>
        <p:xfrm>
          <a:off x="200302" y="1679029"/>
          <a:ext cx="8743395" cy="2373646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977458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98744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태양광 발전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자료분석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데이터의 시각화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데이보고서준비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rs</a:t>
            </a:r>
            <a:r>
              <a:rPr lang="en-US" altLang="ko-KR" sz="1600" dirty="0">
                <a:latin typeface="+mn-ea"/>
              </a:rPr>
              <a:t> 485</a:t>
            </a:r>
            <a:r>
              <a:rPr lang="ko-KR" altLang="en-US" sz="1600" dirty="0">
                <a:latin typeface="+mn-ea"/>
              </a:rPr>
              <a:t>를 이용하여 태양광발전시 과전류 또는 발전량 </a:t>
            </a:r>
            <a:r>
              <a:rPr lang="ko-KR" altLang="en-US" sz="1600" dirty="0" err="1">
                <a:latin typeface="+mn-ea"/>
              </a:rPr>
              <a:t>부족시</a:t>
            </a:r>
            <a:r>
              <a:rPr lang="ko-KR" altLang="en-US" sz="1600" dirty="0">
                <a:latin typeface="+mn-ea"/>
              </a:rPr>
              <a:t> 문제 발생 신호 전달 시스템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개발 경험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현재의 방식으로는 태양광발전소의 작은 </a:t>
            </a:r>
            <a:r>
              <a:rPr lang="ko-KR" altLang="en-US" sz="1600" dirty="0" err="1" smtClean="0">
                <a:latin typeface="+mn-ea"/>
              </a:rPr>
              <a:t>고장으로인한</a:t>
            </a:r>
            <a:r>
              <a:rPr lang="ko-KR" altLang="en-US" sz="1600" dirty="0" smtClean="0">
                <a:latin typeface="+mn-ea"/>
              </a:rPr>
              <a:t> 이상유무를 알 수 없음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기존의 발전량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충전량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송전량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발전시간등의 모니터링 방식으로는 고장 유무를 </a:t>
            </a:r>
            <a:r>
              <a:rPr lang="ko-KR" altLang="en-US" sz="1600" dirty="0" err="1" smtClean="0">
                <a:latin typeface="+mn-ea"/>
              </a:rPr>
              <a:t>알수</a:t>
            </a:r>
            <a:r>
              <a:rPr lang="ko-KR" altLang="en-US" sz="1600" dirty="0" smtClean="0">
                <a:latin typeface="+mn-ea"/>
              </a:rPr>
              <a:t>  없음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6" y="3208430"/>
            <a:ext cx="5549975" cy="33889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50171"/>
            <a:ext cx="2569911" cy="13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시간별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날씨별</a:t>
            </a:r>
            <a:r>
              <a:rPr lang="ko-KR" altLang="en-US" sz="1600" dirty="0" smtClean="0">
                <a:latin typeface="+mn-ea"/>
              </a:rPr>
              <a:t> 태양광발전의 </a:t>
            </a:r>
            <a:r>
              <a:rPr lang="ko-KR" altLang="en-US" sz="1600" dirty="0" smtClean="0">
                <a:latin typeface="+mn-ea"/>
              </a:rPr>
              <a:t>변화가 고장 진단에 끼치는 영향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대표적 고장 문제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대표적인 발전소의 표본을 추출하여 패턴을 조사하고 패턴을 비교분석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각 </a:t>
            </a:r>
            <a:r>
              <a:rPr lang="ko-KR" altLang="en-US" sz="1600" dirty="0" err="1" smtClean="0">
                <a:latin typeface="+mn-ea"/>
              </a:rPr>
              <a:t>각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메인티넌스사례를</a:t>
            </a:r>
            <a:r>
              <a:rPr lang="ko-KR" altLang="en-US" sz="1600" dirty="0" smtClean="0">
                <a:latin typeface="+mn-ea"/>
              </a:rPr>
              <a:t> 조사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8894"/>
              </p:ext>
            </p:extLst>
          </p:nvPr>
        </p:nvGraphicFramePr>
        <p:xfrm>
          <a:off x="525225" y="3933056"/>
          <a:ext cx="8007215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3398703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내용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조사기관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서부발전 영암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FC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태양광 발전소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공공데이터포털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총데이터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42064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조사기간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– 2020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설비용량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13,296MW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표본추출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각년도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시간별변화조사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년도별변화량 조사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18147" y="35730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발전량 조사 개요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특허 조사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</a:t>
            </a:r>
            <a:r>
              <a:rPr lang="ko-KR" altLang="en-US" sz="1400" b="1" dirty="0" err="1"/>
              <a:t>머신러닝기반</a:t>
            </a:r>
            <a:r>
              <a:rPr lang="ko-KR" altLang="en-US" sz="1400" b="1" dirty="0"/>
              <a:t> 실시간 태양광발전소 검사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</a:t>
            </a:r>
            <a:r>
              <a:rPr lang="ko-KR" altLang="en-US" sz="1400" b="1" dirty="0"/>
              <a:t> </a:t>
            </a:r>
            <a:r>
              <a:rPr lang="ko-KR" altLang="en-US" sz="1400" b="1" dirty="0" smtClean="0"/>
              <a:t>태양광</a:t>
            </a:r>
            <a:r>
              <a:rPr lang="ko-KR" altLang="en-US" sz="1400" b="1" dirty="0"/>
              <a:t> 발전소 모니터링 서비스 제공 방법 및 태양광 발전소 모니터링 서비스 제공 시스템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관리 시스템 및 방법</a:t>
            </a:r>
            <a:r>
              <a:rPr lang="en-US" altLang="ko-KR" sz="1400" dirty="0"/>
              <a:t>System and Method for Managing Solar Power Plant</a:t>
            </a:r>
            <a:endParaRPr lang="en-US" altLang="ko-KR" sz="1400" b="1" dirty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- 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감시 장치 및 방법</a:t>
            </a:r>
            <a:r>
              <a:rPr lang="en-US" altLang="ko-KR" sz="1400" dirty="0"/>
              <a:t>Monitoring apparatus and method of photovoltaic power </a:t>
            </a:r>
            <a:r>
              <a:rPr lang="en-US" altLang="ko-KR" sz="1400" dirty="0" smtClean="0"/>
              <a:t>plant</a:t>
            </a:r>
            <a:endParaRPr lang="en-US" altLang="ko-KR" sz="1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2618525"/>
            <a:ext cx="7200800" cy="3698200"/>
            <a:chOff x="785476" y="3101639"/>
            <a:chExt cx="7034234" cy="36369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840" y="4802380"/>
              <a:ext cx="3110870" cy="19361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76" y="4826122"/>
              <a:ext cx="3042574" cy="186105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963" y="3101639"/>
              <a:ext cx="2619260" cy="170074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941121" y="6316725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한화 스마트 발전소 모니터링 시스템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</a:t>
            </a:r>
            <a:r>
              <a:rPr lang="ko-KR" altLang="en-US" sz="2000" b="1" dirty="0" err="1" smtClean="0">
                <a:latin typeface="+mn-ea"/>
              </a:rPr>
              <a:t>고장판단의</a:t>
            </a:r>
            <a:r>
              <a:rPr lang="ko-KR" altLang="en-US" sz="2000" b="1" dirty="0" smtClean="0">
                <a:latin typeface="+mn-ea"/>
              </a:rPr>
              <a:t> 변수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기후와 발전량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계절별 </a:t>
            </a:r>
            <a:r>
              <a:rPr lang="ko-KR" altLang="en-US" sz="1600" dirty="0" err="1" smtClean="0">
                <a:latin typeface="+mn-ea"/>
              </a:rPr>
              <a:t>시간별</a:t>
            </a:r>
            <a:r>
              <a:rPr lang="ko-KR" altLang="en-US" sz="1600" dirty="0" smtClean="0">
                <a:latin typeface="+mn-ea"/>
              </a:rPr>
              <a:t> 발전량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</a:t>
            </a:r>
            <a:r>
              <a:rPr lang="ko-KR" altLang="en-US" sz="2000" b="1" dirty="0" err="1" smtClean="0">
                <a:latin typeface="+mn-ea"/>
              </a:rPr>
              <a:t>고장사례</a:t>
            </a:r>
            <a:r>
              <a:rPr lang="ko-KR" altLang="en-US" sz="2000" b="1" dirty="0" smtClean="0">
                <a:latin typeface="+mn-ea"/>
              </a:rPr>
              <a:t>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3. </a:t>
            </a:r>
            <a:r>
              <a:rPr lang="ko-KR" altLang="en-US" sz="2000" b="1" dirty="0" smtClean="0">
                <a:latin typeface="+mn-ea"/>
              </a:rPr>
              <a:t>각 </a:t>
            </a:r>
            <a:r>
              <a:rPr lang="ko-KR" altLang="en-US" sz="2000" b="1" dirty="0" err="1" smtClean="0">
                <a:latin typeface="+mn-ea"/>
              </a:rPr>
              <a:t>고장시</a:t>
            </a:r>
            <a:r>
              <a:rPr lang="ko-KR" altLang="en-US" sz="2000" b="1" dirty="0" smtClean="0">
                <a:latin typeface="+mn-ea"/>
              </a:rPr>
              <a:t> 발전량 </a:t>
            </a:r>
            <a:r>
              <a:rPr lang="ko-KR" altLang="en-US" sz="2000" b="1" dirty="0" err="1" smtClean="0">
                <a:latin typeface="+mn-ea"/>
              </a:rPr>
              <a:t>조사후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빅데이터화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778" y="550775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정상그룹의</a:t>
            </a:r>
            <a:r>
              <a:rPr lang="ko-KR" altLang="en-US" sz="1400" b="1" dirty="0" smtClean="0">
                <a:latin typeface="+mn-ea"/>
              </a:rPr>
              <a:t> 평균 발전량과 임의 고장 개체의 발전량 차이를 비교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임의 고장 그룹은 고장원인 조사를 바탕으로 임의로 고장을 유발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고장원인에</a:t>
            </a:r>
            <a:r>
              <a:rPr lang="ko-KR" altLang="en-US" sz="1400" b="1" dirty="0" smtClean="0">
                <a:latin typeface="+mn-ea"/>
              </a:rPr>
              <a:t> 따라 발전량의 차이가 있는가를 조사하고 지속된 발전량의 차이를 학습시켜 고장원인을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smtClean="0">
                <a:latin typeface="+mn-ea"/>
              </a:rPr>
              <a:t>판단토록 함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9" y="2396498"/>
            <a:ext cx="1710710" cy="10751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36" y="2396498"/>
            <a:ext cx="1710710" cy="1075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43" y="2413569"/>
            <a:ext cx="1710710" cy="10751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23" y="2413569"/>
            <a:ext cx="1710710" cy="10751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9" y="4081797"/>
            <a:ext cx="1710710" cy="10751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36" y="4081797"/>
            <a:ext cx="1710710" cy="10751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43" y="4098868"/>
            <a:ext cx="1710710" cy="10751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23" y="4098868"/>
            <a:ext cx="1710710" cy="10751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2582" y="2302377"/>
            <a:ext cx="8304521" cy="12792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56778" y="3996896"/>
            <a:ext cx="8304521" cy="12792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8060" y="2060848"/>
            <a:ext cx="1107996" cy="3638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err="1" smtClean="0">
                <a:latin typeface="+mn-ea"/>
              </a:rPr>
              <a:t>정상그룹</a:t>
            </a:r>
            <a:endParaRPr lang="en-US" altLang="ko-KR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5896" y="3645024"/>
            <a:ext cx="1733167" cy="38728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mtClean="0">
                <a:latin typeface="+mn-ea"/>
              </a:rPr>
              <a:t>임의 고장 개체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08312" y="10970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국가 통계 조사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발전량 테스트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288223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[1</a:t>
            </a:r>
            <a:r>
              <a:rPr lang="ko-KR" altLang="en-US" sz="2000" b="1" dirty="0" smtClean="0">
                <a:latin typeface="+mn-ea"/>
              </a:rPr>
              <a:t>차 조사 분석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시간별</a:t>
            </a:r>
            <a:r>
              <a:rPr lang="en-US" altLang="ko-KR" sz="2000" b="1" dirty="0" smtClean="0">
                <a:latin typeface="+mn-ea"/>
              </a:rPr>
              <a:t>)]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조사내용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 </a:t>
            </a:r>
            <a:r>
              <a:rPr lang="en-US" altLang="ko-KR" sz="1400" b="1" dirty="0" smtClean="0"/>
              <a:t>2017</a:t>
            </a:r>
            <a:r>
              <a:rPr lang="ko-KR" altLang="en-US" sz="1400" b="1" dirty="0" smtClean="0"/>
              <a:t>년도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월</a:t>
            </a:r>
            <a:r>
              <a:rPr lang="en-US" altLang="ko-KR" sz="1400" b="1" dirty="0" smtClean="0"/>
              <a:t>, 2</a:t>
            </a:r>
            <a:r>
              <a:rPr lang="ko-KR" altLang="en-US" sz="1400" b="1" dirty="0" smtClean="0"/>
              <a:t>월중 각각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일간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시부터 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시까지 발전량 조사 및 분석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분석목적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가장 계절적 요소가 적은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일간의 조사를  </a:t>
            </a:r>
            <a:r>
              <a:rPr lang="ko-KR" altLang="en-US" sz="1400" b="1" dirty="0" err="1" smtClean="0"/>
              <a:t>두달에</a:t>
            </a:r>
            <a:r>
              <a:rPr lang="ko-KR" altLang="en-US" sz="1400" b="1" dirty="0" smtClean="0"/>
              <a:t> 걸쳐 분석하여 </a:t>
            </a:r>
            <a:r>
              <a:rPr lang="ko-KR" altLang="en-US" sz="1400" b="1" dirty="0" err="1" smtClean="0"/>
              <a:t>고장탐구의</a:t>
            </a:r>
            <a:r>
              <a:rPr lang="ko-KR" altLang="en-US" sz="1400" b="1" dirty="0" smtClean="0"/>
              <a:t> 변수를 확인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962524"/>
              </p:ext>
            </p:extLst>
          </p:nvPr>
        </p:nvGraphicFramePr>
        <p:xfrm>
          <a:off x="470981" y="1988840"/>
          <a:ext cx="4032448" cy="219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85104"/>
              </p:ext>
            </p:extLst>
          </p:nvPr>
        </p:nvGraphicFramePr>
        <p:xfrm>
          <a:off x="4887070" y="2062788"/>
          <a:ext cx="3987395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4151020"/>
            <a:ext cx="8448537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조사결과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 </a:t>
            </a:r>
            <a:r>
              <a:rPr lang="ko-KR" altLang="en-US" sz="1400" b="1" dirty="0" smtClean="0"/>
              <a:t>시간대별 발전량은 뚜렷이 차별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  </a:t>
            </a:r>
            <a:r>
              <a:rPr lang="ko-KR" altLang="en-US" sz="1400" b="1" dirty="0" smtClean="0"/>
              <a:t>각 월에 따른 패턴의 변화는 </a:t>
            </a:r>
            <a:r>
              <a:rPr lang="ko-KR" altLang="en-US" sz="1400" b="1" dirty="0" err="1" smtClean="0"/>
              <a:t>많치</a:t>
            </a:r>
            <a:r>
              <a:rPr lang="ko-KR" altLang="en-US" sz="1400" b="1" dirty="0" smtClean="0"/>
              <a:t> 않음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 </a:t>
            </a:r>
            <a:r>
              <a:rPr lang="ko-KR" altLang="en-US" sz="1400" b="1" dirty="0"/>
              <a:t>한 지역에서 같은 날짜의 변화는 </a:t>
            </a:r>
            <a:r>
              <a:rPr lang="ko-KR" altLang="en-US" sz="1400" b="1" dirty="0" smtClean="0"/>
              <a:t>거의 없음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조사결론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고장분석에</a:t>
            </a:r>
            <a:r>
              <a:rPr lang="ko-KR" altLang="en-US" sz="1400" b="1" dirty="0" smtClean="0"/>
              <a:t> 영향이 적음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  </a:t>
            </a:r>
            <a:r>
              <a:rPr lang="ko-KR" altLang="en-US" sz="1400" b="1" dirty="0" smtClean="0"/>
              <a:t>목표발전량을 정하고 현저한 차이가 </a:t>
            </a:r>
            <a:r>
              <a:rPr lang="ko-KR" altLang="en-US" sz="1400" b="1" dirty="0" err="1" smtClean="0"/>
              <a:t>있을시</a:t>
            </a:r>
            <a:r>
              <a:rPr lang="ko-KR" altLang="en-US" sz="1400" b="1" dirty="0" smtClean="0"/>
              <a:t> 원인분석 자료로 활용 가능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4507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860621"/>
            <a:ext cx="2133600" cy="365125"/>
          </a:xfrm>
        </p:spPr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[2</a:t>
            </a:r>
            <a:r>
              <a:rPr lang="ko-KR" altLang="en-US" sz="2000" b="1" dirty="0" smtClean="0">
                <a:latin typeface="+mn-ea"/>
              </a:rPr>
              <a:t>차 조사 분석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시간별</a:t>
            </a:r>
            <a:r>
              <a:rPr lang="en-US" altLang="ko-KR" sz="2000" b="1" dirty="0" smtClean="0">
                <a:latin typeface="+mn-ea"/>
              </a:rPr>
              <a:t>)]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78742" y="1668785"/>
            <a:ext cx="468052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분석내용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 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평균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80,492,280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-  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최고발전량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2017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총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82,492,800W)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8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10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endParaRPr lang="en-US" altLang="ko-KR" sz="14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          (10,051,200W 9.936,000W) 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2018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년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총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75,513,600W) – 8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8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</a:t>
            </a:r>
            <a:endParaRPr lang="en-US" altLang="ko-KR" sz="14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          (9,859,200W, 9,561,600W)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2019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년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83,472,000W) – 8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4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          (9,811,200W, 9,619,200W)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분석결과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날씨가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총 발전량에 끼치는 영향은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많치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않음</a:t>
            </a:r>
            <a:endParaRPr lang="en-US" altLang="ko-KR" sz="14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- 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지속적으로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평균이하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발전시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문제점있는것으로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판단 가능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950343"/>
              </p:ext>
            </p:extLst>
          </p:nvPr>
        </p:nvGraphicFramePr>
        <p:xfrm>
          <a:off x="155912" y="3119852"/>
          <a:ext cx="3216760" cy="1689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982302"/>
              </p:ext>
            </p:extLst>
          </p:nvPr>
        </p:nvGraphicFramePr>
        <p:xfrm>
          <a:off x="155912" y="4941168"/>
          <a:ext cx="3389148" cy="1807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014936"/>
              </p:ext>
            </p:extLst>
          </p:nvPr>
        </p:nvGraphicFramePr>
        <p:xfrm>
          <a:off x="230306" y="1168104"/>
          <a:ext cx="3240360" cy="1885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61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조사내용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b="1" dirty="0" smtClean="0"/>
              <a:t>1MW </a:t>
            </a:r>
            <a:r>
              <a:rPr lang="ko-KR" altLang="en-US" sz="1400" b="1" dirty="0" smtClean="0"/>
              <a:t>태양광발전소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모듈 </a:t>
            </a:r>
            <a:r>
              <a:rPr lang="en-US" altLang="ko-KR" sz="1400" b="1" dirty="0" smtClean="0"/>
              <a:t>200W, 220W, </a:t>
            </a:r>
            <a:r>
              <a:rPr lang="ko-KR" altLang="en-US" sz="1400" b="1" dirty="0" smtClean="0"/>
              <a:t>인버터 </a:t>
            </a:r>
            <a:r>
              <a:rPr lang="en-US" altLang="ko-KR" sz="1400" b="1" dirty="0" smtClean="0"/>
              <a:t>250kw  x  4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-  </a:t>
            </a:r>
            <a:r>
              <a:rPr lang="ko-KR" altLang="en-US" sz="1400" b="1" dirty="0" smtClean="0"/>
              <a:t>자료 출처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㈜</a:t>
            </a:r>
            <a:r>
              <a:rPr lang="ko-KR" altLang="en-US" sz="1400" b="1" dirty="0" err="1" smtClean="0"/>
              <a:t>에스테코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68" y="2492896"/>
            <a:ext cx="4761951" cy="27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f922d41-91bf-45f8-8b2c-e1591bc010d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9189</TotalTime>
  <Words>482</Words>
  <Application>Microsoft Office PowerPoint</Application>
  <PresentationFormat>화면 슬라이드 쇼(4:3)</PresentationFormat>
  <Paragraphs>159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376</cp:revision>
  <cp:lastPrinted>2019-09-16T00:28:29Z</cp:lastPrinted>
  <dcterms:created xsi:type="dcterms:W3CDTF">2017-03-29T07:13:25Z</dcterms:created>
  <dcterms:modified xsi:type="dcterms:W3CDTF">2021-11-04T06:31:12Z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