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38" r:id="rId5"/>
    <p:sldId id="331" r:id="rId6"/>
    <p:sldId id="335" r:id="rId7"/>
    <p:sldId id="328" r:id="rId8"/>
    <p:sldId id="336" r:id="rId9"/>
    <p:sldId id="334" r:id="rId10"/>
    <p:sldId id="337" r:id="rId11"/>
    <p:sldId id="332" r:id="rId12"/>
    <p:sldId id="268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87" d="100"/>
          <a:sy n="87" d="100"/>
        </p:scale>
        <p:origin x="1315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IoT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태양광판넬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고장 진단 기술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2021.9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 형 일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02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92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 </a:t>
            </a:r>
            <a:r>
              <a:rPr lang="en-US" altLang="ko-KR" sz="1600" dirty="0" err="1">
                <a:latin typeface="+mn-ea"/>
              </a:rPr>
              <a:t>rs</a:t>
            </a:r>
            <a:r>
              <a:rPr lang="en-US" altLang="ko-KR" sz="1600" dirty="0">
                <a:latin typeface="+mn-ea"/>
              </a:rPr>
              <a:t> 485</a:t>
            </a:r>
            <a:r>
              <a:rPr lang="ko-KR" altLang="en-US" sz="1600" dirty="0">
                <a:latin typeface="+mn-ea"/>
              </a:rPr>
              <a:t>를 이용하여 태양광발전시 과전류 또는 발전량 </a:t>
            </a:r>
            <a:r>
              <a:rPr lang="ko-KR" altLang="en-US" sz="1600" dirty="0" err="1">
                <a:latin typeface="+mn-ea"/>
              </a:rPr>
              <a:t>부족시</a:t>
            </a:r>
            <a:r>
              <a:rPr lang="ko-KR" altLang="en-US" sz="1600" dirty="0">
                <a:latin typeface="+mn-ea"/>
              </a:rPr>
              <a:t> 문제 발생 신호 전달 시스템        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개발 경험  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현재의 태양광발전에서는 작은 고장을 사전에 감지 할 수 없어 이에 대한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개발 </a:t>
            </a:r>
            <a:r>
              <a:rPr lang="ko-KR" altLang="en-US" sz="1600" dirty="0">
                <a:latin typeface="+mn-ea"/>
              </a:rPr>
              <a:t>필요성 대두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기존 </a:t>
            </a:r>
            <a:r>
              <a:rPr lang="ko-KR" altLang="en-US" sz="2000" b="1" dirty="0">
                <a:latin typeface="+mn-ea"/>
              </a:rPr>
              <a:t>기술의 문제점 및 </a:t>
            </a:r>
            <a:r>
              <a:rPr lang="ko-KR" altLang="en-US" sz="2000" b="1" dirty="0" smtClean="0">
                <a:latin typeface="+mn-ea"/>
              </a:rPr>
              <a:t>필요성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  </a:t>
            </a:r>
            <a:r>
              <a:rPr lang="ko-KR" altLang="en-US" sz="1600" dirty="0">
                <a:latin typeface="+mn-ea"/>
              </a:rPr>
              <a:t>기존의 발생은 문제 발생시 진단 장치를 통하여 각 전력 </a:t>
            </a:r>
            <a:r>
              <a:rPr lang="ko-KR" altLang="en-US" sz="1600" dirty="0" err="1">
                <a:latin typeface="+mn-ea"/>
              </a:rPr>
              <a:t>전송라인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전송부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태양광패널등을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  </a:t>
            </a:r>
            <a:r>
              <a:rPr lang="ko-KR" altLang="en-US" sz="1600" dirty="0">
                <a:latin typeface="+mn-ea"/>
              </a:rPr>
              <a:t>전체적으로 </a:t>
            </a:r>
            <a:r>
              <a:rPr lang="ko-KR" altLang="en-US" sz="1600" dirty="0" err="1">
                <a:latin typeface="+mn-ea"/>
              </a:rPr>
              <a:t>점검해야하므로</a:t>
            </a:r>
            <a:r>
              <a:rPr lang="ko-KR" altLang="en-US" sz="1600" dirty="0">
                <a:latin typeface="+mn-ea"/>
              </a:rPr>
              <a:t> 많은 시간이 필요로 함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  </a:t>
            </a:r>
            <a:r>
              <a:rPr lang="ko-KR" altLang="en-US" sz="1600" dirty="0">
                <a:latin typeface="+mn-ea"/>
              </a:rPr>
              <a:t>기존에서는 패널의 단위의 문제발생시 고장 발생 유무를 감지 할 수 없음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 </a:t>
            </a:r>
            <a:r>
              <a:rPr lang="ko-KR" altLang="en-US" sz="1600" dirty="0" smtClean="0">
                <a:latin typeface="+mn-ea"/>
              </a:rPr>
              <a:t>필요성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현재의 태양광발전소의 </a:t>
            </a:r>
            <a:r>
              <a:rPr lang="ko-KR" altLang="en-US" sz="1600" dirty="0" err="1" smtClean="0">
                <a:latin typeface="+mn-ea"/>
              </a:rPr>
              <a:t>고장탐구의</a:t>
            </a:r>
            <a:r>
              <a:rPr lang="ko-KR" altLang="en-US" sz="1600" dirty="0" smtClean="0">
                <a:latin typeface="+mn-ea"/>
              </a:rPr>
              <a:t> 시간을 획기적으로 줄일 필요가 있으며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단위시간당의 발전효율을 높이기 위해서 </a:t>
            </a:r>
            <a:r>
              <a:rPr lang="ko-KR" altLang="en-US" sz="1600" dirty="0" err="1" smtClean="0">
                <a:latin typeface="+mn-ea"/>
              </a:rPr>
              <a:t>발전판넬의</a:t>
            </a:r>
            <a:r>
              <a:rPr lang="ko-KR" altLang="en-US" sz="1600" dirty="0" smtClean="0">
                <a:latin typeface="+mn-ea"/>
              </a:rPr>
              <a:t> 상태를 실시간으로 감시하고 최상의         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조건을 유지할 필요가 </a:t>
            </a:r>
            <a:r>
              <a:rPr lang="ko-KR" altLang="en-US" sz="1600" dirty="0" smtClean="0">
                <a:latin typeface="+mn-ea"/>
              </a:rPr>
              <a:t>있음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5947817" y="6237312"/>
            <a:ext cx="177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중계기 모습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57" y="4748620"/>
            <a:ext cx="1957074" cy="15151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911779"/>
            <a:ext cx="2434982" cy="12448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1728898" y="6237312"/>
            <a:ext cx="233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태양광 </a:t>
            </a:r>
            <a:r>
              <a:rPr lang="ko-KR" altLang="en-US" b="1" dirty="0" err="1" smtClean="0"/>
              <a:t>어레이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모듈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태양광 발전소의 </a:t>
            </a:r>
            <a:r>
              <a:rPr lang="ko-KR" altLang="en-US" sz="1600" dirty="0" err="1">
                <a:latin typeface="+mn-ea"/>
              </a:rPr>
              <a:t>고장진단을</a:t>
            </a:r>
            <a:r>
              <a:rPr lang="ko-KR" altLang="en-US" sz="1600" dirty="0">
                <a:latin typeface="+mn-ea"/>
              </a:rPr>
              <a:t> 위한 인공지능을 </a:t>
            </a:r>
            <a:r>
              <a:rPr lang="ko-KR" altLang="en-US" sz="1600" dirty="0" err="1">
                <a:latin typeface="+mn-ea"/>
              </a:rPr>
              <a:t>바탕으로하는</a:t>
            </a:r>
            <a:r>
              <a:rPr lang="ko-KR" altLang="en-US" sz="1600" dirty="0">
                <a:latin typeface="+mn-ea"/>
              </a:rPr>
              <a:t> 감시시스템개발을 위한 기반       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기술 </a:t>
            </a:r>
            <a:r>
              <a:rPr lang="ko-KR" altLang="en-US" sz="1600" dirty="0">
                <a:latin typeface="+mn-ea"/>
              </a:rPr>
              <a:t>개발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데이지체인전송방식을 이용한 </a:t>
            </a:r>
            <a:r>
              <a:rPr lang="ko-KR" altLang="en-US" sz="1600" dirty="0" err="1">
                <a:latin typeface="+mn-ea"/>
              </a:rPr>
              <a:t>모듈간</a:t>
            </a:r>
            <a:r>
              <a:rPr lang="ko-KR" altLang="en-US" sz="1600" dirty="0">
                <a:latin typeface="+mn-ea"/>
              </a:rPr>
              <a:t> 통신 방식 기술 확보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en-US" altLang="ko-KR" sz="1600" dirty="0">
                <a:latin typeface="+mn-ea"/>
              </a:rPr>
              <a:t>10</a:t>
            </a:r>
            <a:r>
              <a:rPr lang="ko-KR" altLang="en-US" sz="1600" dirty="0">
                <a:latin typeface="+mn-ea"/>
              </a:rPr>
              <a:t>개의 모듈을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각 </a:t>
            </a:r>
            <a:r>
              <a:rPr lang="ko-KR" altLang="en-US" sz="1600" dirty="0" err="1">
                <a:latin typeface="+mn-ea"/>
              </a:rPr>
              <a:t>각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5m </a:t>
            </a:r>
            <a:r>
              <a:rPr lang="ko-KR" altLang="en-US" sz="1600" dirty="0">
                <a:latin typeface="+mn-ea"/>
              </a:rPr>
              <a:t>이상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벌린후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최종단에서</a:t>
            </a:r>
            <a:r>
              <a:rPr lang="ko-KR" altLang="en-US" sz="1600" dirty="0">
                <a:latin typeface="+mn-ea"/>
              </a:rPr>
              <a:t> 각각의 데이터 수신 성공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우회회선의</a:t>
            </a:r>
            <a:r>
              <a:rPr lang="ko-KR" altLang="en-US" sz="1600" dirty="0" smtClean="0">
                <a:latin typeface="+mn-ea"/>
              </a:rPr>
              <a:t> 정확한 정보 전달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97608"/>
              </p:ext>
            </p:extLst>
          </p:nvPr>
        </p:nvGraphicFramePr>
        <p:xfrm>
          <a:off x="395536" y="3887890"/>
          <a:ext cx="7745910" cy="1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98">
                  <a:extLst>
                    <a:ext uri="{9D8B030D-6E8A-4147-A177-3AD203B41FA5}">
                      <a16:colId xmlns:a16="http://schemas.microsoft.com/office/drawing/2014/main" val="176340896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6081841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326518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155466456"/>
                    </a:ext>
                  </a:extLst>
                </a:gridCol>
                <a:gridCol w="1586814">
                  <a:extLst>
                    <a:ext uri="{9D8B030D-6E8A-4147-A177-3AD203B41FA5}">
                      <a16:colId xmlns:a16="http://schemas.microsoft.com/office/drawing/2014/main" val="1990180148"/>
                    </a:ext>
                  </a:extLst>
                </a:gridCol>
                <a:gridCol w="1936478">
                  <a:extLst>
                    <a:ext uri="{9D8B030D-6E8A-4147-A177-3AD203B41FA5}">
                      <a16:colId xmlns:a16="http://schemas.microsoft.com/office/drawing/2014/main" val="26689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비중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현재수준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개발목표치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0" dirty="0" err="1" smtClean="0">
                          <a:solidFill>
                            <a:schemeClr val="tx1"/>
                          </a:solidFill>
                        </a:rPr>
                        <a:t>전송거리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402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0" dirty="0" err="1" smtClean="0">
                          <a:solidFill>
                            <a:schemeClr val="tx1"/>
                          </a:solidFill>
                        </a:rPr>
                        <a:t>전송에러율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1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0" dirty="0" smtClean="0">
                          <a:solidFill>
                            <a:schemeClr val="tx1"/>
                          </a:solidFill>
                        </a:rPr>
                        <a:t>기     타             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지그비</a:t>
            </a:r>
            <a:r>
              <a:rPr lang="ko-KR" altLang="en-US" sz="1600" dirty="0" smtClean="0">
                <a:latin typeface="+mn-ea"/>
              </a:rPr>
              <a:t> 얼라이언스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 smtClean="0">
                <a:latin typeface="+mn-ea"/>
              </a:rPr>
              <a:t>Ad-hoc Network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10417"/>
              </p:ext>
            </p:extLst>
          </p:nvPr>
        </p:nvGraphicFramePr>
        <p:xfrm>
          <a:off x="611560" y="2132856"/>
          <a:ext cx="7560840" cy="283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410689053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762950574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81374279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지정사유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99413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지그비</a:t>
                      </a:r>
                      <a:r>
                        <a:rPr lang="ko-KR" altLang="en-US" sz="1400" dirty="0" smtClean="0"/>
                        <a:t> 얼라이언스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zigbee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alliance)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IEEE 802.15.4 </a:t>
                      </a:r>
                      <a:r>
                        <a:rPr lang="ko-KR" altLang="en-US" sz="1400" dirty="0" err="1" smtClean="0"/>
                        <a:t>물리계층</a:t>
                      </a:r>
                      <a:r>
                        <a:rPr lang="en-US" altLang="ko-KR" sz="1400" dirty="0" smtClean="0"/>
                        <a:t>(PHY,MAC)</a:t>
                      </a:r>
                      <a:r>
                        <a:rPr lang="ko-KR" altLang="en-US" sz="1400" dirty="0" smtClean="0"/>
                        <a:t>표준기술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적은 전력소모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적은 </a:t>
                      </a:r>
                      <a:r>
                        <a:rPr lang="ko-KR" altLang="en-US" sz="1400" dirty="0" err="1" smtClean="0"/>
                        <a:t>데이터량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주 사용처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군사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물류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지능형네트워크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건물관리등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smtClean="0"/>
                        <a:t>적은 전력소모</a:t>
                      </a:r>
                      <a:endParaRPr lang="en-US" altLang="ko-KR" sz="140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smtClean="0"/>
                        <a:t>데이터량이 작은 과제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2779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Ad-Hoc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다중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도약 무선 네트워크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유비쿼터스 센서 네트워크에 사용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- </a:t>
                      </a:r>
                      <a:r>
                        <a:rPr lang="ko-KR" altLang="en-US" sz="1400" smtClean="0"/>
                        <a:t>중게기가 필요치 않음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4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 smtClean="0">
                <a:latin typeface="+mn-ea"/>
              </a:rPr>
              <a:t>통신방법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3750" y="2132856"/>
            <a:ext cx="7428860" cy="2992751"/>
            <a:chOff x="521796" y="2918086"/>
            <a:chExt cx="7428860" cy="299275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61" y="3140968"/>
              <a:ext cx="1322844" cy="58997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3140968"/>
              <a:ext cx="1322844" cy="58997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932" y="3140968"/>
              <a:ext cx="1322844" cy="58997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639" y="3140968"/>
              <a:ext cx="1322844" cy="58997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96" y="4245144"/>
              <a:ext cx="1322844" cy="58997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503" y="4245144"/>
              <a:ext cx="1322844" cy="58997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667" y="4245144"/>
              <a:ext cx="1322844" cy="58997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374" y="4245144"/>
              <a:ext cx="1322844" cy="589979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61" y="5320858"/>
              <a:ext cx="1322844" cy="589979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5320858"/>
              <a:ext cx="1322844" cy="589979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932" y="5320858"/>
              <a:ext cx="1322844" cy="58997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639" y="5320858"/>
              <a:ext cx="1322844" cy="589979"/>
            </a:xfrm>
            <a:prstGeom prst="rect">
              <a:avLst/>
            </a:prstGeom>
          </p:spPr>
        </p:pic>
        <p:sp>
          <p:nvSpPr>
            <p:cNvPr id="29" name="오른쪽 화살표 28"/>
            <p:cNvSpPr/>
            <p:nvPr/>
          </p:nvSpPr>
          <p:spPr>
            <a:xfrm>
              <a:off x="1979712" y="3429000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3851920" y="3451859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5652120" y="3429000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3779912" y="5543521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1979712" y="4509120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1979712" y="5543521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5652120" y="5543521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른쪽 화살표 35"/>
            <p:cNvSpPr/>
            <p:nvPr/>
          </p:nvSpPr>
          <p:spPr>
            <a:xfrm>
              <a:off x="5652120" y="4437112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73607" y="4365104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고장</a:t>
              </a:r>
              <a:endParaRPr lang="ko-KR" altLang="en-US" sz="1200" dirty="0"/>
            </a:p>
          </p:txBody>
        </p:sp>
        <p:cxnSp>
          <p:nvCxnSpPr>
            <p:cNvPr id="38" name="직선 화살표 연결선 37"/>
            <p:cNvCxnSpPr>
              <a:stCxn id="21" idx="0"/>
            </p:cNvCxnSpPr>
            <p:nvPr/>
          </p:nvCxnSpPr>
          <p:spPr>
            <a:xfrm flipV="1">
              <a:off x="1183218" y="3730947"/>
              <a:ext cx="1444566" cy="514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endCxn id="23" idx="0"/>
            </p:cNvCxnSpPr>
            <p:nvPr/>
          </p:nvCxnSpPr>
          <p:spPr>
            <a:xfrm>
              <a:off x="3546804" y="3730947"/>
              <a:ext cx="1267285" cy="514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21" idx="2"/>
              <a:endCxn id="26" idx="0"/>
            </p:cNvCxnSpPr>
            <p:nvPr/>
          </p:nvCxnSpPr>
          <p:spPr>
            <a:xfrm>
              <a:off x="1183218" y="4835123"/>
              <a:ext cx="1961972" cy="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6" idx="0"/>
              <a:endCxn id="23" idx="2"/>
            </p:cNvCxnSpPr>
            <p:nvPr/>
          </p:nvCxnSpPr>
          <p:spPr>
            <a:xfrm flipV="1">
              <a:off x="3145190" y="4835123"/>
              <a:ext cx="1668899" cy="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21" idx="3"/>
            </p:cNvCxnSpPr>
            <p:nvPr/>
          </p:nvCxnSpPr>
          <p:spPr>
            <a:xfrm flipV="1">
              <a:off x="1844640" y="4149080"/>
              <a:ext cx="60861" cy="39105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23" idx="0"/>
            </p:cNvCxnSpPr>
            <p:nvPr/>
          </p:nvCxnSpPr>
          <p:spPr>
            <a:xfrm>
              <a:off x="1902514" y="4160949"/>
              <a:ext cx="2911575" cy="84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64104" y="2935977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</a:t>
              </a:r>
              <a:r>
                <a:rPr lang="en-US" altLang="ko-KR" sz="1200" dirty="0" smtClean="0"/>
                <a:t>001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08320" y="2924944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A002</a:t>
              </a:r>
              <a:endParaRPr lang="ko-KR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4008" y="292911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A003</a:t>
              </a:r>
              <a:endParaRPr lang="ko-KR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16216" y="2918086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A004</a:t>
              </a:r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1600" y="3944089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B001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15816" y="3933056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r>
                <a:rPr lang="en-US" altLang="ko-KR" sz="1200" dirty="0" smtClean="0"/>
                <a:t>002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51504" y="3937231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r>
                <a:rPr lang="en-US" altLang="ko-KR" sz="1200" dirty="0" smtClean="0"/>
                <a:t>003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44208" y="4016097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r>
                <a:rPr lang="en-US" altLang="ko-KR" sz="1200" dirty="0" smtClean="0"/>
                <a:t>004</a:t>
              </a:r>
              <a:endParaRPr lang="ko-KR" altLang="en-US" sz="1200" dirty="0"/>
            </a:p>
          </p:txBody>
        </p:sp>
        <p:sp>
          <p:nvSpPr>
            <p:cNvPr id="52" name="오른쪽 화살표 51"/>
            <p:cNvSpPr/>
            <p:nvPr/>
          </p:nvSpPr>
          <p:spPr>
            <a:xfrm>
              <a:off x="7662624" y="3406140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7662624" y="5520661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오른쪽 화살표 53"/>
            <p:cNvSpPr/>
            <p:nvPr/>
          </p:nvSpPr>
          <p:spPr>
            <a:xfrm>
              <a:off x="7662624" y="4414252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30707" y="5044344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C001</a:t>
              </a:r>
              <a:endParaRPr lang="ko-KR" alt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74923" y="5033311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</a:t>
              </a:r>
              <a:r>
                <a:rPr lang="en-US" altLang="ko-KR" sz="1200" dirty="0" smtClean="0"/>
                <a:t>002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10611" y="5037486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</a:t>
              </a:r>
              <a:r>
                <a:rPr lang="en-US" altLang="ko-KR" sz="1200" dirty="0" smtClean="0"/>
                <a:t>003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82819" y="5026453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</a:t>
              </a:r>
              <a:r>
                <a:rPr lang="en-US" altLang="ko-KR" sz="1200" dirty="0" smtClean="0"/>
                <a:t>004</a:t>
              </a:r>
              <a:endParaRPr lang="ko-KR" alt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94650" y="48788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③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619672" y="377974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①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195736" y="399577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②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특허 조사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b="1" dirty="0"/>
              <a:t> </a:t>
            </a:r>
            <a:r>
              <a:rPr lang="ko-KR" altLang="en-US" sz="1400" b="1" dirty="0" err="1"/>
              <a:t>머신러닝기반</a:t>
            </a:r>
            <a:r>
              <a:rPr lang="ko-KR" altLang="en-US" sz="1400" b="1" dirty="0"/>
              <a:t> 실시간 태양광발전소 검사 </a:t>
            </a:r>
            <a:r>
              <a:rPr lang="ko-KR" altLang="en-US" sz="1400" b="1" dirty="0" err="1"/>
              <a:t>드론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Realtime</a:t>
            </a:r>
            <a:r>
              <a:rPr lang="en-US" altLang="ko-KR" sz="1400" b="1" dirty="0"/>
              <a:t> inspecting drone for solar photovoltaic power station </a:t>
            </a:r>
            <a:r>
              <a:rPr lang="en-US" altLang="ko-KR" sz="1400" b="1" dirty="0" err="1"/>
              <a:t>basen</a:t>
            </a:r>
            <a:r>
              <a:rPr lang="en-US" altLang="ko-KR" sz="1400" b="1" dirty="0"/>
              <a:t> on machine learning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400" b="1" dirty="0" smtClean="0"/>
              <a:t>  -  </a:t>
            </a:r>
            <a:r>
              <a:rPr lang="ko-KR" altLang="en-US" sz="1400" b="1" dirty="0"/>
              <a:t> </a:t>
            </a:r>
            <a:r>
              <a:rPr lang="ko-KR" altLang="en-US" sz="1400" b="1" dirty="0" smtClean="0"/>
              <a:t>태양광</a:t>
            </a:r>
            <a:r>
              <a:rPr lang="ko-KR" altLang="en-US" sz="1400" b="1" dirty="0"/>
              <a:t> 발전소 모니터링 서비스 제공 방법 및 태양광 발전소 모니터링 서비스 제공 시스템 </a:t>
            </a:r>
            <a:r>
              <a:rPr lang="en-US" altLang="ko-KR" sz="1400" b="1" dirty="0"/>
              <a:t>(METHOD AND SYSTEM FOR PROVIDING PHOTOVOLTAIC POWER GENERATION STATION MONITORING SERVICE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-   </a:t>
            </a:r>
            <a:r>
              <a:rPr lang="ko-KR" altLang="en-US" sz="1400" b="1" dirty="0" smtClean="0"/>
              <a:t>태양광 </a:t>
            </a:r>
            <a:r>
              <a:rPr lang="ko-KR" altLang="en-US" sz="1400" b="1" dirty="0"/>
              <a:t>발전소 관리 시스템 및 방법</a:t>
            </a:r>
            <a:r>
              <a:rPr lang="en-US" altLang="ko-KR" sz="1400" dirty="0"/>
              <a:t>System and Method for Managing Solar Power Plant</a:t>
            </a:r>
            <a:endParaRPr lang="en-US" altLang="ko-KR" sz="1400" b="1" dirty="0"/>
          </a:p>
          <a:p>
            <a:pPr>
              <a:lnSpc>
                <a:spcPts val="2300"/>
              </a:lnSpc>
            </a:pPr>
            <a:r>
              <a:rPr lang="en-US" altLang="ko-KR" sz="1400" b="1" dirty="0" smtClean="0"/>
              <a:t>-    </a:t>
            </a:r>
            <a:r>
              <a:rPr lang="ko-KR" altLang="en-US" sz="1400" b="1" dirty="0" smtClean="0"/>
              <a:t>태양광 </a:t>
            </a:r>
            <a:r>
              <a:rPr lang="ko-KR" altLang="en-US" sz="1400" b="1" dirty="0"/>
              <a:t>발전소 감시 장치 및 방법</a:t>
            </a:r>
            <a:r>
              <a:rPr lang="en-US" altLang="ko-KR" sz="1400" dirty="0"/>
              <a:t>Monitoring apparatus and method of photovoltaic power </a:t>
            </a:r>
            <a:r>
              <a:rPr lang="en-US" altLang="ko-KR" sz="1400" dirty="0" smtClean="0"/>
              <a:t>plant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3382"/>
            <a:ext cx="7175646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각각의 </a:t>
            </a:r>
            <a:r>
              <a:rPr lang="ko-KR" altLang="en-US" sz="1600" dirty="0" err="1" smtClean="0">
                <a:latin typeface="+mn-ea"/>
              </a:rPr>
              <a:t>통신모듈에</a:t>
            </a:r>
            <a:r>
              <a:rPr lang="ko-KR" altLang="en-US" sz="1600" dirty="0" smtClean="0">
                <a:latin typeface="+mn-ea"/>
              </a:rPr>
              <a:t> 각각의 주소</a:t>
            </a:r>
            <a:r>
              <a:rPr lang="en-US" altLang="ko-KR" sz="1600" dirty="0" smtClean="0">
                <a:latin typeface="+mn-ea"/>
              </a:rPr>
              <a:t>(IP)</a:t>
            </a:r>
            <a:r>
              <a:rPr lang="ko-KR" altLang="en-US" sz="1600" dirty="0" smtClean="0">
                <a:latin typeface="+mn-ea"/>
              </a:rPr>
              <a:t>를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부여후</a:t>
            </a:r>
            <a:r>
              <a:rPr lang="ko-KR" altLang="en-US" sz="1600" dirty="0" smtClean="0">
                <a:latin typeface="+mn-ea"/>
              </a:rPr>
              <a:t> 통신 </a:t>
            </a:r>
            <a:r>
              <a:rPr lang="ko-KR" altLang="en-US" sz="1600" dirty="0" err="1" smtClean="0">
                <a:latin typeface="+mn-ea"/>
              </a:rPr>
              <a:t>진행시</a:t>
            </a:r>
            <a:r>
              <a:rPr lang="ko-KR" altLang="en-US" sz="1600" dirty="0" smtClean="0">
                <a:latin typeface="+mn-ea"/>
              </a:rPr>
              <a:t> 각각의 주소가 빠짐없이 들어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오는가를 검사  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err="1" smtClean="0">
                <a:latin typeface="+mn-ea"/>
              </a:rPr>
              <a:t>우회검사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중간의 모듈에 전원을 </a:t>
            </a:r>
            <a:r>
              <a:rPr lang="en-US" altLang="ko-KR" sz="1600" dirty="0" smtClean="0">
                <a:latin typeface="+mn-ea"/>
              </a:rPr>
              <a:t>off</a:t>
            </a:r>
            <a:r>
              <a:rPr lang="ko-KR" altLang="en-US" sz="1600" dirty="0" err="1" smtClean="0">
                <a:latin typeface="+mn-ea"/>
              </a:rPr>
              <a:t>시킨후</a:t>
            </a:r>
            <a:r>
              <a:rPr lang="ko-KR" altLang="en-US" sz="1600" dirty="0" smtClean="0">
                <a:latin typeface="+mn-ea"/>
              </a:rPr>
              <a:t> 네트워크가 </a:t>
            </a:r>
            <a:r>
              <a:rPr lang="en-US" altLang="ko-KR" sz="1600" dirty="0" smtClean="0">
                <a:latin typeface="+mn-ea"/>
              </a:rPr>
              <a:t>off</a:t>
            </a:r>
            <a:r>
              <a:rPr lang="ko-KR" altLang="en-US" sz="1600" dirty="0" smtClean="0">
                <a:latin typeface="+mn-ea"/>
              </a:rPr>
              <a:t>된 모듈의 상태를 갖고 우회해    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서 들어오는지 검사 </a:t>
            </a:r>
            <a:endParaRPr lang="en-US" altLang="ko-KR" sz="16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9512" y="2420888"/>
            <a:ext cx="7395595" cy="812861"/>
            <a:chOff x="555061" y="2918086"/>
            <a:chExt cx="7395595" cy="81286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61" y="3140968"/>
              <a:ext cx="1322844" cy="589979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3140968"/>
              <a:ext cx="1322844" cy="589979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932" y="3140968"/>
              <a:ext cx="1322844" cy="58997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639" y="3140968"/>
              <a:ext cx="1322844" cy="589979"/>
            </a:xfrm>
            <a:prstGeom prst="rect">
              <a:avLst/>
            </a:prstGeom>
          </p:spPr>
        </p:pic>
        <p:sp>
          <p:nvSpPr>
            <p:cNvPr id="19" name="오른쪽 화살표 18"/>
            <p:cNvSpPr/>
            <p:nvPr/>
          </p:nvSpPr>
          <p:spPr>
            <a:xfrm>
              <a:off x="1979712" y="3429000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851920" y="3451859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5652120" y="3429000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4104" y="2935977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</a:t>
              </a:r>
              <a:r>
                <a:rPr lang="en-US" altLang="ko-KR" sz="1200" dirty="0" smtClean="0"/>
                <a:t>001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08320" y="2924944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A002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4008" y="292911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A003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6216" y="2918086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A004</a:t>
              </a:r>
              <a:endParaRPr lang="ko-KR" altLang="en-US" sz="1200" dirty="0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7662624" y="3406140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768721" y="2480920"/>
            <a:ext cx="7970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A001 …</a:t>
            </a:r>
          </a:p>
          <a:p>
            <a:r>
              <a:rPr lang="en-US" altLang="ko-KR" sz="1400" dirty="0" smtClean="0"/>
              <a:t>A002 …</a:t>
            </a:r>
          </a:p>
          <a:p>
            <a:r>
              <a:rPr lang="en-US" altLang="ko-KR" sz="1400" dirty="0" smtClean="0"/>
              <a:t>A003 …</a:t>
            </a:r>
          </a:p>
          <a:p>
            <a:r>
              <a:rPr lang="en-US" altLang="ko-KR" sz="1400" dirty="0" smtClean="0"/>
              <a:t>A004 …</a:t>
            </a:r>
            <a:endParaRPr lang="en-US" altLang="ko-KR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07504" y="3584049"/>
            <a:ext cx="9055377" cy="3085311"/>
            <a:chOff x="107504" y="3584049"/>
            <a:chExt cx="9055377" cy="3085311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4959989"/>
              <a:ext cx="1322844" cy="58997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211" y="4959989"/>
              <a:ext cx="1322844" cy="58997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375" y="4959989"/>
              <a:ext cx="1322844" cy="58997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7082" y="4959989"/>
              <a:ext cx="1322844" cy="589979"/>
            </a:xfrm>
            <a:prstGeom prst="rect">
              <a:avLst/>
            </a:prstGeom>
          </p:spPr>
        </p:pic>
        <p:sp>
          <p:nvSpPr>
            <p:cNvPr id="31" name="오른쪽 화살표 30"/>
            <p:cNvSpPr/>
            <p:nvPr/>
          </p:nvSpPr>
          <p:spPr>
            <a:xfrm>
              <a:off x="1565420" y="5223965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5237828" y="5151957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59315" y="5079949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고장</a:t>
              </a:r>
              <a:endParaRPr lang="ko-KR" altLang="en-US" sz="1200" dirty="0"/>
            </a:p>
          </p:txBody>
        </p:sp>
        <p:cxnSp>
          <p:nvCxnSpPr>
            <p:cNvPr id="34" name="직선 화살표 연결선 33"/>
            <p:cNvCxnSpPr>
              <a:stCxn id="27" idx="0"/>
            </p:cNvCxnSpPr>
            <p:nvPr/>
          </p:nvCxnSpPr>
          <p:spPr>
            <a:xfrm flipV="1">
              <a:off x="768926" y="4445792"/>
              <a:ext cx="1444566" cy="514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29" idx="0"/>
            </p:cNvCxnSpPr>
            <p:nvPr/>
          </p:nvCxnSpPr>
          <p:spPr>
            <a:xfrm>
              <a:off x="3132512" y="4445792"/>
              <a:ext cx="1267285" cy="514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7" idx="2"/>
            </p:cNvCxnSpPr>
            <p:nvPr/>
          </p:nvCxnSpPr>
          <p:spPr>
            <a:xfrm>
              <a:off x="768926" y="5549968"/>
              <a:ext cx="1961972" cy="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endCxn id="29" idx="2"/>
            </p:cNvCxnSpPr>
            <p:nvPr/>
          </p:nvCxnSpPr>
          <p:spPr>
            <a:xfrm flipV="1">
              <a:off x="2730898" y="5549968"/>
              <a:ext cx="1668899" cy="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7" idx="3"/>
            </p:cNvCxnSpPr>
            <p:nvPr/>
          </p:nvCxnSpPr>
          <p:spPr>
            <a:xfrm flipV="1">
              <a:off x="1430348" y="4863925"/>
              <a:ext cx="60861" cy="39105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29" idx="0"/>
            </p:cNvCxnSpPr>
            <p:nvPr/>
          </p:nvCxnSpPr>
          <p:spPr>
            <a:xfrm>
              <a:off x="1488222" y="4875794"/>
              <a:ext cx="2911575" cy="84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7308" y="4658934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B001</a:t>
              </a:r>
              <a:endParaRPr lang="ko-KR" alt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01524" y="4647901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r>
                <a:rPr lang="en-US" altLang="ko-KR" sz="1200" dirty="0" smtClean="0"/>
                <a:t>002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37212" y="4652076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r>
                <a:rPr lang="en-US" altLang="ko-KR" sz="1200" dirty="0" smtClean="0"/>
                <a:t>003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29916" y="4730942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r>
                <a:rPr lang="en-US" altLang="ko-KR" sz="1200" dirty="0" smtClean="0"/>
                <a:t>004</a:t>
              </a:r>
              <a:endParaRPr lang="ko-KR" altLang="en-US" sz="1200" dirty="0"/>
            </a:p>
          </p:txBody>
        </p:sp>
        <p:sp>
          <p:nvSpPr>
            <p:cNvPr id="44" name="오른쪽 화살표 43"/>
            <p:cNvSpPr/>
            <p:nvPr/>
          </p:nvSpPr>
          <p:spPr>
            <a:xfrm>
              <a:off x="7248332" y="5129097"/>
              <a:ext cx="28803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60631" y="5748156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</a:t>
              </a:r>
              <a:r>
                <a:rPr lang="en-US" altLang="ko-KR" sz="1200" dirty="0" smtClean="0"/>
                <a:t>002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80358" y="559364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③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05380" y="449459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①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81444" y="471061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②</a:t>
              </a:r>
              <a:endParaRPr lang="ko-KR" altLang="en-US" dirty="0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7872" y="6079381"/>
              <a:ext cx="1322844" cy="589979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363" y="3867176"/>
              <a:ext cx="1322844" cy="58997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375283" y="358404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A002</a:t>
              </a:r>
              <a:endParaRPr lang="ko-KR" alt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55444" y="4636610"/>
              <a:ext cx="140743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</a:t>
              </a:r>
              <a:r>
                <a:rPr lang="en-US" altLang="ko-KR" sz="1400" dirty="0" smtClean="0"/>
                <a:t>001 …</a:t>
              </a:r>
            </a:p>
            <a:p>
              <a:r>
                <a:rPr lang="en-US" altLang="ko-KR" sz="1400" dirty="0" smtClean="0"/>
                <a:t>B002 off A002 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   </a:t>
              </a:r>
              <a:r>
                <a:rPr lang="ko-KR" altLang="en-US" sz="1400" dirty="0" smtClean="0"/>
                <a:t>우회</a:t>
              </a:r>
              <a:endParaRPr lang="en-US" altLang="ko-KR" sz="1400" dirty="0" smtClean="0"/>
            </a:p>
            <a:p>
              <a:r>
                <a:rPr lang="en-US" altLang="ko-KR" sz="1400" dirty="0"/>
                <a:t>B</a:t>
              </a:r>
              <a:r>
                <a:rPr lang="en-US" altLang="ko-KR" sz="1400" dirty="0" smtClean="0"/>
                <a:t>003 …</a:t>
              </a:r>
            </a:p>
            <a:p>
              <a:r>
                <a:rPr lang="en-US" altLang="ko-KR" sz="1400" dirty="0"/>
                <a:t>B</a:t>
              </a:r>
              <a:r>
                <a:rPr lang="en-US" altLang="ko-KR" sz="1400" dirty="0" smtClean="0"/>
                <a:t>004 …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94685"/>
              </p:ext>
            </p:extLst>
          </p:nvPr>
        </p:nvGraphicFramePr>
        <p:xfrm>
          <a:off x="200302" y="1679029"/>
          <a:ext cx="8743395" cy="3413965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개발툴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 및 학습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알고리즘구성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코딩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검토 및 수정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완료 및 보고서 준비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df922d41-91bf-45f8-8b2c-e1591bc010d5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9152</TotalTime>
  <Words>414</Words>
  <Application>Microsoft Office PowerPoint</Application>
  <PresentationFormat>화면 슬라이드 쇼(4:3)</PresentationFormat>
  <Paragraphs>155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LG</cp:lastModifiedBy>
  <cp:revision>368</cp:revision>
  <cp:lastPrinted>2019-09-16T00:28:29Z</cp:lastPrinted>
  <dcterms:created xsi:type="dcterms:W3CDTF">2017-03-29T07:13:25Z</dcterms:created>
  <dcterms:modified xsi:type="dcterms:W3CDTF">2021-09-30T06:17:22Z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