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331" r:id="rId6"/>
    <p:sldId id="338" r:id="rId7"/>
    <p:sldId id="344" r:id="rId8"/>
    <p:sldId id="345" r:id="rId9"/>
    <p:sldId id="346" r:id="rId10"/>
    <p:sldId id="347" r:id="rId11"/>
    <p:sldId id="348" r:id="rId12"/>
    <p:sldId id="349" r:id="rId13"/>
    <p:sldId id="342" r:id="rId14"/>
    <p:sldId id="268" r:id="rId15"/>
  </p:sldIdLst>
  <p:sldSz cx="9144000" cy="6858000" type="screen4x3"/>
  <p:notesSz cx="6669088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539" autoAdjust="0"/>
  </p:normalViewPr>
  <p:slideViewPr>
    <p:cSldViewPr>
      <p:cViewPr varScale="1">
        <p:scale>
          <a:sx n="93" d="100"/>
          <a:sy n="93" d="100"/>
        </p:scale>
        <p:origin x="528" y="67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54617;&#44368;\&#45824;&#54617;&#50896;\&#51320;&#50629;&#54532;&#47196;&#51229;&#53944;\&#51648;&#46020;&#44368;&#49688;\&#49892;&#54744;&#44208;&#4428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54617;&#44368;\&#45824;&#54617;&#50896;\&#51320;&#50629;&#54532;&#47196;&#51229;&#53944;\&#51648;&#46020;&#44368;&#49688;\&#49892;&#54744;&#44208;&#4428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54617;&#44368;\&#45824;&#54617;&#50896;\&#51320;&#50629;&#54532;&#47196;&#51229;&#53944;\&#51648;&#46020;&#44368;&#49688;\&#49892;&#54744;&#44208;&#4428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54617;&#44368;\&#45824;&#54617;&#50896;\&#51320;&#50629;&#54532;&#47196;&#51229;&#53944;\&#51648;&#46020;&#44368;&#49688;\&#49892;&#54744;&#44208;&#4428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54617;&#44368;\&#45824;&#54617;&#50896;\&#51320;&#50629;&#54532;&#47196;&#51229;&#53944;\&#51648;&#46020;&#44368;&#49688;\&#49892;&#54744;&#44208;&#4428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54617;&#44368;\&#45824;&#54617;&#50896;\&#51320;&#50629;&#54532;&#47196;&#51229;&#53944;\&#51648;&#46020;&#44368;&#49688;\&#49892;&#54744;&#44208;&#44284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54617;&#44368;\&#45824;&#54617;&#50896;\&#51320;&#50629;&#54532;&#47196;&#51229;&#53944;\&#51648;&#46020;&#44368;&#49688;\&#49892;&#54744;&#44208;&#44284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54617;&#44368;\&#45824;&#54617;&#50896;\&#51320;&#50629;&#54532;&#47196;&#51229;&#53944;\&#51648;&#46020;&#44368;&#49688;\&#49892;&#54744;&#44208;&#44284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단선 전압 비교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단선!$B$2</c:f>
              <c:strCache>
                <c:ptCount val="1"/>
                <c:pt idx="0">
                  <c:v>정상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단선!$A$3:$A$11</c:f>
              <c:strCache>
                <c:ptCount val="9"/>
                <c:pt idx="0">
                  <c:v>1차</c:v>
                </c:pt>
                <c:pt idx="1">
                  <c:v>2차</c:v>
                </c:pt>
                <c:pt idx="2">
                  <c:v>3차</c:v>
                </c:pt>
                <c:pt idx="3">
                  <c:v>4차</c:v>
                </c:pt>
                <c:pt idx="4">
                  <c:v>5차</c:v>
                </c:pt>
                <c:pt idx="5">
                  <c:v>6차</c:v>
                </c:pt>
                <c:pt idx="6">
                  <c:v>7차</c:v>
                </c:pt>
                <c:pt idx="7">
                  <c:v>8차</c:v>
                </c:pt>
                <c:pt idx="8">
                  <c:v>9차</c:v>
                </c:pt>
              </c:strCache>
            </c:strRef>
          </c:cat>
          <c:val>
            <c:numRef>
              <c:f>단선!$B$3:$B$11</c:f>
              <c:numCache>
                <c:formatCode>0.00_ </c:formatCode>
                <c:ptCount val="9"/>
                <c:pt idx="0">
                  <c:v>21.46</c:v>
                </c:pt>
                <c:pt idx="1">
                  <c:v>20.25</c:v>
                </c:pt>
                <c:pt idx="2">
                  <c:v>20.28</c:v>
                </c:pt>
                <c:pt idx="3">
                  <c:v>20.32</c:v>
                </c:pt>
                <c:pt idx="4">
                  <c:v>20.149999999999999</c:v>
                </c:pt>
                <c:pt idx="5">
                  <c:v>21.57</c:v>
                </c:pt>
                <c:pt idx="6">
                  <c:v>20.309999999999999</c:v>
                </c:pt>
                <c:pt idx="7">
                  <c:v>20</c:v>
                </c:pt>
                <c:pt idx="8">
                  <c:v>19.59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72-4433-B2C1-262D760AB48C}"/>
            </c:ext>
          </c:extLst>
        </c:ser>
        <c:ser>
          <c:idx val="1"/>
          <c:order val="1"/>
          <c:tx>
            <c:strRef>
              <c:f>단선!$C$2</c:f>
              <c:strCache>
                <c:ptCount val="1"/>
                <c:pt idx="0">
                  <c:v>단선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단선!$A$3:$A$11</c:f>
              <c:strCache>
                <c:ptCount val="9"/>
                <c:pt idx="0">
                  <c:v>1차</c:v>
                </c:pt>
                <c:pt idx="1">
                  <c:v>2차</c:v>
                </c:pt>
                <c:pt idx="2">
                  <c:v>3차</c:v>
                </c:pt>
                <c:pt idx="3">
                  <c:v>4차</c:v>
                </c:pt>
                <c:pt idx="4">
                  <c:v>5차</c:v>
                </c:pt>
                <c:pt idx="5">
                  <c:v>6차</c:v>
                </c:pt>
                <c:pt idx="6">
                  <c:v>7차</c:v>
                </c:pt>
                <c:pt idx="7">
                  <c:v>8차</c:v>
                </c:pt>
                <c:pt idx="8">
                  <c:v>9차</c:v>
                </c:pt>
              </c:strCache>
            </c:strRef>
          </c:cat>
          <c:val>
            <c:numRef>
              <c:f>단선!$C$3:$C$11</c:f>
              <c:numCache>
                <c:formatCode>0.00_ </c:formatCode>
                <c:ptCount val="9"/>
                <c:pt idx="0">
                  <c:v>21.66</c:v>
                </c:pt>
                <c:pt idx="1">
                  <c:v>20.28</c:v>
                </c:pt>
                <c:pt idx="2">
                  <c:v>20.350000000000001</c:v>
                </c:pt>
                <c:pt idx="3">
                  <c:v>20.37</c:v>
                </c:pt>
                <c:pt idx="4">
                  <c:v>20.41</c:v>
                </c:pt>
                <c:pt idx="5">
                  <c:v>21.21</c:v>
                </c:pt>
                <c:pt idx="6">
                  <c:v>20.14</c:v>
                </c:pt>
                <c:pt idx="7">
                  <c:v>20.309999999999999</c:v>
                </c:pt>
                <c:pt idx="8">
                  <c:v>19.98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72-4433-B2C1-262D760AB4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1612255"/>
        <c:axId val="221611423"/>
      </c:lineChart>
      <c:catAx>
        <c:axId val="221612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1611423"/>
        <c:crosses val="autoZero"/>
        <c:auto val="1"/>
        <c:lblAlgn val="ctr"/>
        <c:lblOffset val="100"/>
        <c:noMultiLvlLbl val="0"/>
      </c:catAx>
      <c:valAx>
        <c:axId val="221611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161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단선 전류 비교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단선!$B$16</c:f>
              <c:strCache>
                <c:ptCount val="1"/>
                <c:pt idx="0">
                  <c:v>정상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단선!$A$17:$A$25</c:f>
              <c:strCache>
                <c:ptCount val="9"/>
                <c:pt idx="0">
                  <c:v>1차</c:v>
                </c:pt>
                <c:pt idx="1">
                  <c:v>2차</c:v>
                </c:pt>
                <c:pt idx="2">
                  <c:v>3차</c:v>
                </c:pt>
                <c:pt idx="3">
                  <c:v>4차</c:v>
                </c:pt>
                <c:pt idx="4">
                  <c:v>5차</c:v>
                </c:pt>
                <c:pt idx="5">
                  <c:v>6차</c:v>
                </c:pt>
                <c:pt idx="6">
                  <c:v>7차</c:v>
                </c:pt>
                <c:pt idx="7">
                  <c:v>8차</c:v>
                </c:pt>
                <c:pt idx="8">
                  <c:v>9차</c:v>
                </c:pt>
              </c:strCache>
            </c:strRef>
          </c:cat>
          <c:val>
            <c:numRef>
              <c:f>단선!$B$17:$B$25</c:f>
              <c:numCache>
                <c:formatCode>0.00_ </c:formatCode>
                <c:ptCount val="9"/>
                <c:pt idx="0">
                  <c:v>4.0999999999999996</c:v>
                </c:pt>
                <c:pt idx="1">
                  <c:v>2.2999999999999998</c:v>
                </c:pt>
                <c:pt idx="2">
                  <c:v>2.7</c:v>
                </c:pt>
                <c:pt idx="3">
                  <c:v>2.2999999999999998</c:v>
                </c:pt>
                <c:pt idx="4">
                  <c:v>1.7</c:v>
                </c:pt>
                <c:pt idx="5">
                  <c:v>4.2</c:v>
                </c:pt>
                <c:pt idx="6">
                  <c:v>2.7</c:v>
                </c:pt>
                <c:pt idx="7">
                  <c:v>2.4</c:v>
                </c:pt>
                <c:pt idx="8">
                  <c:v>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B3-4663-9466-332E49009A51}"/>
            </c:ext>
          </c:extLst>
        </c:ser>
        <c:ser>
          <c:idx val="1"/>
          <c:order val="1"/>
          <c:tx>
            <c:strRef>
              <c:f>단선!$C$16</c:f>
              <c:strCache>
                <c:ptCount val="1"/>
                <c:pt idx="0">
                  <c:v>단선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단선!$A$17:$A$25</c:f>
              <c:strCache>
                <c:ptCount val="9"/>
                <c:pt idx="0">
                  <c:v>1차</c:v>
                </c:pt>
                <c:pt idx="1">
                  <c:v>2차</c:v>
                </c:pt>
                <c:pt idx="2">
                  <c:v>3차</c:v>
                </c:pt>
                <c:pt idx="3">
                  <c:v>4차</c:v>
                </c:pt>
                <c:pt idx="4">
                  <c:v>5차</c:v>
                </c:pt>
                <c:pt idx="5">
                  <c:v>6차</c:v>
                </c:pt>
                <c:pt idx="6">
                  <c:v>7차</c:v>
                </c:pt>
                <c:pt idx="7">
                  <c:v>8차</c:v>
                </c:pt>
                <c:pt idx="8">
                  <c:v>9차</c:v>
                </c:pt>
              </c:strCache>
            </c:strRef>
          </c:cat>
          <c:val>
            <c:numRef>
              <c:f>단선!$C$17:$C$25</c:f>
              <c:numCache>
                <c:formatCode>0.00_ </c:formatCode>
                <c:ptCount val="9"/>
                <c:pt idx="0">
                  <c:v>3</c:v>
                </c:pt>
                <c:pt idx="1">
                  <c:v>1.9</c:v>
                </c:pt>
                <c:pt idx="2">
                  <c:v>2</c:v>
                </c:pt>
                <c:pt idx="3">
                  <c:v>1.8</c:v>
                </c:pt>
                <c:pt idx="4">
                  <c:v>1</c:v>
                </c:pt>
                <c:pt idx="5">
                  <c:v>3.1</c:v>
                </c:pt>
                <c:pt idx="6">
                  <c:v>2.4</c:v>
                </c:pt>
                <c:pt idx="7">
                  <c:v>2</c:v>
                </c:pt>
                <c:pt idx="8">
                  <c:v>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B3-4663-9466-332E49009A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5390863"/>
        <c:axId val="395394191"/>
      </c:lineChart>
      <c:catAx>
        <c:axId val="395390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5394191"/>
        <c:crosses val="autoZero"/>
        <c:auto val="1"/>
        <c:lblAlgn val="ctr"/>
        <c:lblOffset val="100"/>
        <c:noMultiLvlLbl val="0"/>
      </c:catAx>
      <c:valAx>
        <c:axId val="395394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5390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오염 전압 비교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오염!$B$2</c:f>
              <c:strCache>
                <c:ptCount val="1"/>
                <c:pt idx="0">
                  <c:v>정상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오염!$A$3:$A$11</c:f>
              <c:strCache>
                <c:ptCount val="9"/>
                <c:pt idx="0">
                  <c:v>1차</c:v>
                </c:pt>
                <c:pt idx="1">
                  <c:v>2차</c:v>
                </c:pt>
                <c:pt idx="2">
                  <c:v>3차</c:v>
                </c:pt>
                <c:pt idx="3">
                  <c:v>4차</c:v>
                </c:pt>
                <c:pt idx="4">
                  <c:v>5차</c:v>
                </c:pt>
                <c:pt idx="5">
                  <c:v>6차</c:v>
                </c:pt>
                <c:pt idx="6">
                  <c:v>7차</c:v>
                </c:pt>
                <c:pt idx="7">
                  <c:v>8차</c:v>
                </c:pt>
                <c:pt idx="8">
                  <c:v>9차</c:v>
                </c:pt>
              </c:strCache>
            </c:strRef>
          </c:cat>
          <c:val>
            <c:numRef>
              <c:f>오염!$B$3:$B$11</c:f>
              <c:numCache>
                <c:formatCode>0.00_ </c:formatCode>
                <c:ptCount val="9"/>
                <c:pt idx="0">
                  <c:v>21.46</c:v>
                </c:pt>
                <c:pt idx="1">
                  <c:v>20.25</c:v>
                </c:pt>
                <c:pt idx="2">
                  <c:v>20.28</c:v>
                </c:pt>
                <c:pt idx="3">
                  <c:v>20.32</c:v>
                </c:pt>
                <c:pt idx="4">
                  <c:v>20.149999999999999</c:v>
                </c:pt>
                <c:pt idx="5">
                  <c:v>21.57</c:v>
                </c:pt>
                <c:pt idx="6">
                  <c:v>20.309999999999999</c:v>
                </c:pt>
                <c:pt idx="7">
                  <c:v>20</c:v>
                </c:pt>
                <c:pt idx="8">
                  <c:v>19.59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EE-453D-A74B-A8F7C2B05D26}"/>
            </c:ext>
          </c:extLst>
        </c:ser>
        <c:ser>
          <c:idx val="1"/>
          <c:order val="1"/>
          <c:tx>
            <c:strRef>
              <c:f>오염!$C$2</c:f>
              <c:strCache>
                <c:ptCount val="1"/>
                <c:pt idx="0">
                  <c:v>오염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오염!$A$3:$A$11</c:f>
              <c:strCache>
                <c:ptCount val="9"/>
                <c:pt idx="0">
                  <c:v>1차</c:v>
                </c:pt>
                <c:pt idx="1">
                  <c:v>2차</c:v>
                </c:pt>
                <c:pt idx="2">
                  <c:v>3차</c:v>
                </c:pt>
                <c:pt idx="3">
                  <c:v>4차</c:v>
                </c:pt>
                <c:pt idx="4">
                  <c:v>5차</c:v>
                </c:pt>
                <c:pt idx="5">
                  <c:v>6차</c:v>
                </c:pt>
                <c:pt idx="6">
                  <c:v>7차</c:v>
                </c:pt>
                <c:pt idx="7">
                  <c:v>8차</c:v>
                </c:pt>
                <c:pt idx="8">
                  <c:v>9차</c:v>
                </c:pt>
              </c:strCache>
            </c:strRef>
          </c:cat>
          <c:val>
            <c:numRef>
              <c:f>오염!$C$3:$C$11</c:f>
              <c:numCache>
                <c:formatCode>0.00_ </c:formatCode>
                <c:ptCount val="9"/>
                <c:pt idx="0">
                  <c:v>21.42</c:v>
                </c:pt>
                <c:pt idx="1">
                  <c:v>20.190000000000001</c:v>
                </c:pt>
                <c:pt idx="2">
                  <c:v>19.96</c:v>
                </c:pt>
                <c:pt idx="3">
                  <c:v>20.07</c:v>
                </c:pt>
                <c:pt idx="4">
                  <c:v>19.7</c:v>
                </c:pt>
                <c:pt idx="5">
                  <c:v>20.9</c:v>
                </c:pt>
                <c:pt idx="6">
                  <c:v>20.02</c:v>
                </c:pt>
                <c:pt idx="7">
                  <c:v>19.739999999999998</c:v>
                </c:pt>
                <c:pt idx="8">
                  <c:v>19.329999999999998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EE-453D-A74B-A8F7C2B05D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1611007"/>
        <c:axId val="263991407"/>
      </c:lineChart>
      <c:catAx>
        <c:axId val="221611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3991407"/>
        <c:crosses val="autoZero"/>
        <c:auto val="1"/>
        <c:lblAlgn val="ctr"/>
        <c:lblOffset val="100"/>
        <c:noMultiLvlLbl val="0"/>
      </c:catAx>
      <c:valAx>
        <c:axId val="263991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1611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오염 전류 비교</a:t>
            </a:r>
          </a:p>
        </c:rich>
      </c:tx>
      <c:layout>
        <c:manualLayout>
          <c:xMode val="edge"/>
          <c:yMode val="edge"/>
          <c:x val="0.3689860017497812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오염!$B$16</c:f>
              <c:strCache>
                <c:ptCount val="1"/>
                <c:pt idx="0">
                  <c:v>정상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오염!$A$17:$A$25</c:f>
              <c:strCache>
                <c:ptCount val="9"/>
                <c:pt idx="0">
                  <c:v>1차</c:v>
                </c:pt>
                <c:pt idx="1">
                  <c:v>2차</c:v>
                </c:pt>
                <c:pt idx="2">
                  <c:v>3차</c:v>
                </c:pt>
                <c:pt idx="3">
                  <c:v>4차</c:v>
                </c:pt>
                <c:pt idx="4">
                  <c:v>5차</c:v>
                </c:pt>
                <c:pt idx="5">
                  <c:v>6차</c:v>
                </c:pt>
                <c:pt idx="6">
                  <c:v>7차</c:v>
                </c:pt>
                <c:pt idx="7">
                  <c:v>8차</c:v>
                </c:pt>
                <c:pt idx="8">
                  <c:v>9차</c:v>
                </c:pt>
              </c:strCache>
            </c:strRef>
          </c:cat>
          <c:val>
            <c:numRef>
              <c:f>오염!$B$17:$B$25</c:f>
              <c:numCache>
                <c:formatCode>0.00_ </c:formatCode>
                <c:ptCount val="9"/>
                <c:pt idx="0">
                  <c:v>4.0999999999999996</c:v>
                </c:pt>
                <c:pt idx="1">
                  <c:v>2.2999999999999998</c:v>
                </c:pt>
                <c:pt idx="2">
                  <c:v>2.7</c:v>
                </c:pt>
                <c:pt idx="3">
                  <c:v>2.2999999999999998</c:v>
                </c:pt>
                <c:pt idx="4">
                  <c:v>1.7</c:v>
                </c:pt>
                <c:pt idx="5">
                  <c:v>4.2</c:v>
                </c:pt>
                <c:pt idx="6">
                  <c:v>2.7</c:v>
                </c:pt>
                <c:pt idx="7">
                  <c:v>2.4</c:v>
                </c:pt>
                <c:pt idx="8">
                  <c:v>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4B-4682-9876-D190F1D3B458}"/>
            </c:ext>
          </c:extLst>
        </c:ser>
        <c:ser>
          <c:idx val="1"/>
          <c:order val="1"/>
          <c:tx>
            <c:strRef>
              <c:f>오염!$C$16</c:f>
              <c:strCache>
                <c:ptCount val="1"/>
                <c:pt idx="0">
                  <c:v>오염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오염!$A$17:$A$25</c:f>
              <c:strCache>
                <c:ptCount val="9"/>
                <c:pt idx="0">
                  <c:v>1차</c:v>
                </c:pt>
                <c:pt idx="1">
                  <c:v>2차</c:v>
                </c:pt>
                <c:pt idx="2">
                  <c:v>3차</c:v>
                </c:pt>
                <c:pt idx="3">
                  <c:v>4차</c:v>
                </c:pt>
                <c:pt idx="4">
                  <c:v>5차</c:v>
                </c:pt>
                <c:pt idx="5">
                  <c:v>6차</c:v>
                </c:pt>
                <c:pt idx="6">
                  <c:v>7차</c:v>
                </c:pt>
                <c:pt idx="7">
                  <c:v>8차</c:v>
                </c:pt>
                <c:pt idx="8">
                  <c:v>9차</c:v>
                </c:pt>
              </c:strCache>
            </c:strRef>
          </c:cat>
          <c:val>
            <c:numRef>
              <c:f>오염!$C$17:$C$25</c:f>
              <c:numCache>
                <c:formatCode>0.00_ </c:formatCode>
                <c:ptCount val="9"/>
                <c:pt idx="0">
                  <c:v>3.7</c:v>
                </c:pt>
                <c:pt idx="1">
                  <c:v>1.4</c:v>
                </c:pt>
                <c:pt idx="2">
                  <c:v>2.1</c:v>
                </c:pt>
                <c:pt idx="3">
                  <c:v>1.7</c:v>
                </c:pt>
                <c:pt idx="4">
                  <c:v>1.2</c:v>
                </c:pt>
                <c:pt idx="5">
                  <c:v>3.7</c:v>
                </c:pt>
                <c:pt idx="6">
                  <c:v>2.1</c:v>
                </c:pt>
                <c:pt idx="7">
                  <c:v>2</c:v>
                </c:pt>
                <c:pt idx="8">
                  <c:v>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4B-4682-9876-D190F1D3B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5543823"/>
        <c:axId val="395544239"/>
      </c:lineChart>
      <c:catAx>
        <c:axId val="395543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5544239"/>
        <c:crosses val="autoZero"/>
        <c:auto val="1"/>
        <c:lblAlgn val="ctr"/>
        <c:lblOffset val="100"/>
        <c:noMultiLvlLbl val="0"/>
      </c:catAx>
      <c:valAx>
        <c:axId val="39554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5543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누전 전압 비교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누전!$B$2</c:f>
              <c:strCache>
                <c:ptCount val="1"/>
                <c:pt idx="0">
                  <c:v>정상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누전!$A$3:$A$11</c:f>
              <c:strCache>
                <c:ptCount val="9"/>
                <c:pt idx="0">
                  <c:v>1차</c:v>
                </c:pt>
                <c:pt idx="1">
                  <c:v>2차</c:v>
                </c:pt>
                <c:pt idx="2">
                  <c:v>3차</c:v>
                </c:pt>
                <c:pt idx="3">
                  <c:v>4차</c:v>
                </c:pt>
                <c:pt idx="4">
                  <c:v>5차</c:v>
                </c:pt>
                <c:pt idx="5">
                  <c:v>6차</c:v>
                </c:pt>
                <c:pt idx="6">
                  <c:v>7차</c:v>
                </c:pt>
                <c:pt idx="7">
                  <c:v>8차</c:v>
                </c:pt>
                <c:pt idx="8">
                  <c:v>9차</c:v>
                </c:pt>
              </c:strCache>
            </c:strRef>
          </c:cat>
          <c:val>
            <c:numRef>
              <c:f>누전!$B$3:$B$11</c:f>
              <c:numCache>
                <c:formatCode>0.00_ </c:formatCode>
                <c:ptCount val="9"/>
                <c:pt idx="0">
                  <c:v>21.46</c:v>
                </c:pt>
                <c:pt idx="1">
                  <c:v>20.25</c:v>
                </c:pt>
                <c:pt idx="2">
                  <c:v>20.28</c:v>
                </c:pt>
                <c:pt idx="3">
                  <c:v>20.32</c:v>
                </c:pt>
                <c:pt idx="4">
                  <c:v>20.149999999999999</c:v>
                </c:pt>
                <c:pt idx="5">
                  <c:v>21.57</c:v>
                </c:pt>
                <c:pt idx="6">
                  <c:v>20.309999999999999</c:v>
                </c:pt>
                <c:pt idx="7">
                  <c:v>20</c:v>
                </c:pt>
                <c:pt idx="8">
                  <c:v>19.59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25-43A5-9580-195B26BD434E}"/>
            </c:ext>
          </c:extLst>
        </c:ser>
        <c:ser>
          <c:idx val="1"/>
          <c:order val="1"/>
          <c:tx>
            <c:strRef>
              <c:f>누전!$C$2</c:f>
              <c:strCache>
                <c:ptCount val="1"/>
                <c:pt idx="0">
                  <c:v>누전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누전!$A$3:$A$11</c:f>
              <c:strCache>
                <c:ptCount val="9"/>
                <c:pt idx="0">
                  <c:v>1차</c:v>
                </c:pt>
                <c:pt idx="1">
                  <c:v>2차</c:v>
                </c:pt>
                <c:pt idx="2">
                  <c:v>3차</c:v>
                </c:pt>
                <c:pt idx="3">
                  <c:v>4차</c:v>
                </c:pt>
                <c:pt idx="4">
                  <c:v>5차</c:v>
                </c:pt>
                <c:pt idx="5">
                  <c:v>6차</c:v>
                </c:pt>
                <c:pt idx="6">
                  <c:v>7차</c:v>
                </c:pt>
                <c:pt idx="7">
                  <c:v>8차</c:v>
                </c:pt>
                <c:pt idx="8">
                  <c:v>9차</c:v>
                </c:pt>
              </c:strCache>
            </c:strRef>
          </c:cat>
          <c:val>
            <c:numRef>
              <c:f>누전!$C$3:$C$11</c:f>
              <c:numCache>
                <c:formatCode>0.00_ </c:formatCode>
                <c:ptCount val="9"/>
                <c:pt idx="0">
                  <c:v>20.5</c:v>
                </c:pt>
                <c:pt idx="1">
                  <c:v>35.200000000000003</c:v>
                </c:pt>
                <c:pt idx="2">
                  <c:v>35.5</c:v>
                </c:pt>
                <c:pt idx="3">
                  <c:v>33.9</c:v>
                </c:pt>
                <c:pt idx="4">
                  <c:v>17.2</c:v>
                </c:pt>
                <c:pt idx="5">
                  <c:v>25.6</c:v>
                </c:pt>
                <c:pt idx="6">
                  <c:v>25.52</c:v>
                </c:pt>
                <c:pt idx="7">
                  <c:v>28.5</c:v>
                </c:pt>
                <c:pt idx="8">
                  <c:v>27.7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25-43A5-9580-195B26BD43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5993183"/>
        <c:axId val="265995679"/>
      </c:lineChart>
      <c:catAx>
        <c:axId val="265993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5995679"/>
        <c:crosses val="autoZero"/>
        <c:auto val="1"/>
        <c:lblAlgn val="ctr"/>
        <c:lblOffset val="100"/>
        <c:noMultiLvlLbl val="0"/>
      </c:catAx>
      <c:valAx>
        <c:axId val="26599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5993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누전 전류 비교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누전!$B$16</c:f>
              <c:strCache>
                <c:ptCount val="1"/>
                <c:pt idx="0">
                  <c:v>정상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누전!$A$17:$A$25</c:f>
              <c:strCache>
                <c:ptCount val="9"/>
                <c:pt idx="0">
                  <c:v>1차</c:v>
                </c:pt>
                <c:pt idx="1">
                  <c:v>2차</c:v>
                </c:pt>
                <c:pt idx="2">
                  <c:v>3차</c:v>
                </c:pt>
                <c:pt idx="3">
                  <c:v>4차</c:v>
                </c:pt>
                <c:pt idx="4">
                  <c:v>5차</c:v>
                </c:pt>
                <c:pt idx="5">
                  <c:v>6차</c:v>
                </c:pt>
                <c:pt idx="6">
                  <c:v>7차</c:v>
                </c:pt>
                <c:pt idx="7">
                  <c:v>8차</c:v>
                </c:pt>
                <c:pt idx="8">
                  <c:v>9차</c:v>
                </c:pt>
              </c:strCache>
            </c:strRef>
          </c:cat>
          <c:val>
            <c:numRef>
              <c:f>누전!$B$17:$B$25</c:f>
              <c:numCache>
                <c:formatCode>0.00_ </c:formatCode>
                <c:ptCount val="9"/>
                <c:pt idx="0">
                  <c:v>4.0999999999999996</c:v>
                </c:pt>
                <c:pt idx="1">
                  <c:v>2.2999999999999998</c:v>
                </c:pt>
                <c:pt idx="2">
                  <c:v>2.7</c:v>
                </c:pt>
                <c:pt idx="3">
                  <c:v>2.2999999999999998</c:v>
                </c:pt>
                <c:pt idx="4">
                  <c:v>1.7</c:v>
                </c:pt>
                <c:pt idx="5">
                  <c:v>4.2</c:v>
                </c:pt>
                <c:pt idx="6">
                  <c:v>2.7</c:v>
                </c:pt>
                <c:pt idx="7">
                  <c:v>2.4</c:v>
                </c:pt>
                <c:pt idx="8">
                  <c:v>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E1-41D5-80D9-F16CF30D6D17}"/>
            </c:ext>
          </c:extLst>
        </c:ser>
        <c:ser>
          <c:idx val="1"/>
          <c:order val="1"/>
          <c:tx>
            <c:strRef>
              <c:f>누전!$C$16</c:f>
              <c:strCache>
                <c:ptCount val="1"/>
                <c:pt idx="0">
                  <c:v>누전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누전!$A$17:$A$25</c:f>
              <c:strCache>
                <c:ptCount val="9"/>
                <c:pt idx="0">
                  <c:v>1차</c:v>
                </c:pt>
                <c:pt idx="1">
                  <c:v>2차</c:v>
                </c:pt>
                <c:pt idx="2">
                  <c:v>3차</c:v>
                </c:pt>
                <c:pt idx="3">
                  <c:v>4차</c:v>
                </c:pt>
                <c:pt idx="4">
                  <c:v>5차</c:v>
                </c:pt>
                <c:pt idx="5">
                  <c:v>6차</c:v>
                </c:pt>
                <c:pt idx="6">
                  <c:v>7차</c:v>
                </c:pt>
                <c:pt idx="7">
                  <c:v>8차</c:v>
                </c:pt>
                <c:pt idx="8">
                  <c:v>9차</c:v>
                </c:pt>
              </c:strCache>
            </c:strRef>
          </c:cat>
          <c:val>
            <c:numRef>
              <c:f>누전!$C$17:$C$25</c:f>
              <c:numCache>
                <c:formatCode>0.00_ 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E1-41D5-80D9-F16CF30D6D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3991823"/>
        <c:axId val="263984751"/>
      </c:lineChart>
      <c:catAx>
        <c:axId val="263991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3984751"/>
        <c:crosses val="autoZero"/>
        <c:auto val="1"/>
        <c:lblAlgn val="ctr"/>
        <c:lblOffset val="100"/>
        <c:noMultiLvlLbl val="0"/>
      </c:catAx>
      <c:valAx>
        <c:axId val="263984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39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4</a:t>
            </a:r>
            <a:r>
              <a:rPr lang="ko-KR" altLang="en-US"/>
              <a:t>종 모델 전압 비교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통합!$B$2</c:f>
              <c:strCache>
                <c:ptCount val="1"/>
                <c:pt idx="0">
                  <c:v>정상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통합!$A$3:$A$11</c:f>
              <c:strCache>
                <c:ptCount val="9"/>
                <c:pt idx="0">
                  <c:v>1차</c:v>
                </c:pt>
                <c:pt idx="1">
                  <c:v>2차</c:v>
                </c:pt>
                <c:pt idx="2">
                  <c:v>3차</c:v>
                </c:pt>
                <c:pt idx="3">
                  <c:v>4차</c:v>
                </c:pt>
                <c:pt idx="4">
                  <c:v>5차</c:v>
                </c:pt>
                <c:pt idx="5">
                  <c:v>6차</c:v>
                </c:pt>
                <c:pt idx="6">
                  <c:v>7차</c:v>
                </c:pt>
                <c:pt idx="7">
                  <c:v>8차</c:v>
                </c:pt>
                <c:pt idx="8">
                  <c:v>9차</c:v>
                </c:pt>
              </c:strCache>
            </c:strRef>
          </c:cat>
          <c:val>
            <c:numRef>
              <c:f>통합!$B$3:$B$11</c:f>
              <c:numCache>
                <c:formatCode>0.00_ </c:formatCode>
                <c:ptCount val="9"/>
                <c:pt idx="0">
                  <c:v>21.46</c:v>
                </c:pt>
                <c:pt idx="1">
                  <c:v>20.25</c:v>
                </c:pt>
                <c:pt idx="2">
                  <c:v>20.28</c:v>
                </c:pt>
                <c:pt idx="3">
                  <c:v>20.32</c:v>
                </c:pt>
                <c:pt idx="4">
                  <c:v>20.149999999999999</c:v>
                </c:pt>
                <c:pt idx="5">
                  <c:v>21.57</c:v>
                </c:pt>
                <c:pt idx="6">
                  <c:v>20.309999999999999</c:v>
                </c:pt>
                <c:pt idx="7">
                  <c:v>20</c:v>
                </c:pt>
                <c:pt idx="8">
                  <c:v>19.59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30-4740-8FC3-A319A2436E83}"/>
            </c:ext>
          </c:extLst>
        </c:ser>
        <c:ser>
          <c:idx val="1"/>
          <c:order val="1"/>
          <c:tx>
            <c:strRef>
              <c:f>통합!$C$2</c:f>
              <c:strCache>
                <c:ptCount val="1"/>
                <c:pt idx="0">
                  <c:v>단선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통합!$A$3:$A$11</c:f>
              <c:strCache>
                <c:ptCount val="9"/>
                <c:pt idx="0">
                  <c:v>1차</c:v>
                </c:pt>
                <c:pt idx="1">
                  <c:v>2차</c:v>
                </c:pt>
                <c:pt idx="2">
                  <c:v>3차</c:v>
                </c:pt>
                <c:pt idx="3">
                  <c:v>4차</c:v>
                </c:pt>
                <c:pt idx="4">
                  <c:v>5차</c:v>
                </c:pt>
                <c:pt idx="5">
                  <c:v>6차</c:v>
                </c:pt>
                <c:pt idx="6">
                  <c:v>7차</c:v>
                </c:pt>
                <c:pt idx="7">
                  <c:v>8차</c:v>
                </c:pt>
                <c:pt idx="8">
                  <c:v>9차</c:v>
                </c:pt>
              </c:strCache>
            </c:strRef>
          </c:cat>
          <c:val>
            <c:numRef>
              <c:f>통합!$C$3:$C$11</c:f>
              <c:numCache>
                <c:formatCode>0.00_ </c:formatCode>
                <c:ptCount val="9"/>
                <c:pt idx="0">
                  <c:v>21.66</c:v>
                </c:pt>
                <c:pt idx="1">
                  <c:v>20.28</c:v>
                </c:pt>
                <c:pt idx="2">
                  <c:v>20.350000000000001</c:v>
                </c:pt>
                <c:pt idx="3">
                  <c:v>20.37</c:v>
                </c:pt>
                <c:pt idx="4">
                  <c:v>20.41</c:v>
                </c:pt>
                <c:pt idx="5">
                  <c:v>21.21</c:v>
                </c:pt>
                <c:pt idx="6">
                  <c:v>20.14</c:v>
                </c:pt>
                <c:pt idx="7">
                  <c:v>20.309999999999999</c:v>
                </c:pt>
                <c:pt idx="8">
                  <c:v>19.98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30-4740-8FC3-A319A2436E83}"/>
            </c:ext>
          </c:extLst>
        </c:ser>
        <c:ser>
          <c:idx val="2"/>
          <c:order val="2"/>
          <c:tx>
            <c:strRef>
              <c:f>통합!$D$2</c:f>
              <c:strCache>
                <c:ptCount val="1"/>
                <c:pt idx="0">
                  <c:v>오염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통합!$A$3:$A$11</c:f>
              <c:strCache>
                <c:ptCount val="9"/>
                <c:pt idx="0">
                  <c:v>1차</c:v>
                </c:pt>
                <c:pt idx="1">
                  <c:v>2차</c:v>
                </c:pt>
                <c:pt idx="2">
                  <c:v>3차</c:v>
                </c:pt>
                <c:pt idx="3">
                  <c:v>4차</c:v>
                </c:pt>
                <c:pt idx="4">
                  <c:v>5차</c:v>
                </c:pt>
                <c:pt idx="5">
                  <c:v>6차</c:v>
                </c:pt>
                <c:pt idx="6">
                  <c:v>7차</c:v>
                </c:pt>
                <c:pt idx="7">
                  <c:v>8차</c:v>
                </c:pt>
                <c:pt idx="8">
                  <c:v>9차</c:v>
                </c:pt>
              </c:strCache>
            </c:strRef>
          </c:cat>
          <c:val>
            <c:numRef>
              <c:f>통합!$D$3:$D$11</c:f>
              <c:numCache>
                <c:formatCode>0.00_ </c:formatCode>
                <c:ptCount val="9"/>
                <c:pt idx="0">
                  <c:v>21.42</c:v>
                </c:pt>
                <c:pt idx="1">
                  <c:v>20.190000000000001</c:v>
                </c:pt>
                <c:pt idx="2">
                  <c:v>19.96</c:v>
                </c:pt>
                <c:pt idx="3">
                  <c:v>20.07</c:v>
                </c:pt>
                <c:pt idx="4">
                  <c:v>19.7</c:v>
                </c:pt>
                <c:pt idx="5">
                  <c:v>20.9</c:v>
                </c:pt>
                <c:pt idx="6">
                  <c:v>20.02</c:v>
                </c:pt>
                <c:pt idx="7">
                  <c:v>19.739999999999998</c:v>
                </c:pt>
                <c:pt idx="8">
                  <c:v>19.329999999999998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30-4740-8FC3-A319A2436E83}"/>
            </c:ext>
          </c:extLst>
        </c:ser>
        <c:ser>
          <c:idx val="3"/>
          <c:order val="3"/>
          <c:tx>
            <c:strRef>
              <c:f>통합!$E$2</c:f>
              <c:strCache>
                <c:ptCount val="1"/>
                <c:pt idx="0">
                  <c:v>누전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통합!$A$3:$A$11</c:f>
              <c:strCache>
                <c:ptCount val="9"/>
                <c:pt idx="0">
                  <c:v>1차</c:v>
                </c:pt>
                <c:pt idx="1">
                  <c:v>2차</c:v>
                </c:pt>
                <c:pt idx="2">
                  <c:v>3차</c:v>
                </c:pt>
                <c:pt idx="3">
                  <c:v>4차</c:v>
                </c:pt>
                <c:pt idx="4">
                  <c:v>5차</c:v>
                </c:pt>
                <c:pt idx="5">
                  <c:v>6차</c:v>
                </c:pt>
                <c:pt idx="6">
                  <c:v>7차</c:v>
                </c:pt>
                <c:pt idx="7">
                  <c:v>8차</c:v>
                </c:pt>
                <c:pt idx="8">
                  <c:v>9차</c:v>
                </c:pt>
              </c:strCache>
            </c:strRef>
          </c:cat>
          <c:val>
            <c:numRef>
              <c:f>통합!$E$3:$E$11</c:f>
              <c:numCache>
                <c:formatCode>0.00_ </c:formatCode>
                <c:ptCount val="9"/>
                <c:pt idx="0">
                  <c:v>20.5</c:v>
                </c:pt>
                <c:pt idx="1">
                  <c:v>35.200000000000003</c:v>
                </c:pt>
                <c:pt idx="2">
                  <c:v>35.5</c:v>
                </c:pt>
                <c:pt idx="3">
                  <c:v>33.9</c:v>
                </c:pt>
                <c:pt idx="4">
                  <c:v>17.2</c:v>
                </c:pt>
                <c:pt idx="5">
                  <c:v>25.6</c:v>
                </c:pt>
                <c:pt idx="6">
                  <c:v>25.52</c:v>
                </c:pt>
                <c:pt idx="7">
                  <c:v>28.5</c:v>
                </c:pt>
                <c:pt idx="8">
                  <c:v>27.7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930-4740-8FC3-A319A2436E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3985999"/>
        <c:axId val="263990575"/>
      </c:lineChart>
      <c:catAx>
        <c:axId val="263985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3990575"/>
        <c:crosses val="autoZero"/>
        <c:auto val="1"/>
        <c:lblAlgn val="ctr"/>
        <c:lblOffset val="100"/>
        <c:noMultiLvlLbl val="0"/>
      </c:catAx>
      <c:valAx>
        <c:axId val="26399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3985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4</a:t>
            </a:r>
            <a:r>
              <a:rPr lang="ko-KR" altLang="en-US"/>
              <a:t>종모델 전류 비교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통합!$B$16</c:f>
              <c:strCache>
                <c:ptCount val="1"/>
                <c:pt idx="0">
                  <c:v>정상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통합!$A$17:$A$25</c:f>
              <c:strCache>
                <c:ptCount val="9"/>
                <c:pt idx="0">
                  <c:v>1차</c:v>
                </c:pt>
                <c:pt idx="1">
                  <c:v>2차</c:v>
                </c:pt>
                <c:pt idx="2">
                  <c:v>3차</c:v>
                </c:pt>
                <c:pt idx="3">
                  <c:v>4차</c:v>
                </c:pt>
                <c:pt idx="4">
                  <c:v>5차</c:v>
                </c:pt>
                <c:pt idx="5">
                  <c:v>6차</c:v>
                </c:pt>
                <c:pt idx="6">
                  <c:v>7차</c:v>
                </c:pt>
                <c:pt idx="7">
                  <c:v>8차</c:v>
                </c:pt>
                <c:pt idx="8">
                  <c:v>9차</c:v>
                </c:pt>
              </c:strCache>
            </c:strRef>
          </c:cat>
          <c:val>
            <c:numRef>
              <c:f>통합!$B$17:$B$25</c:f>
              <c:numCache>
                <c:formatCode>0.00_ </c:formatCode>
                <c:ptCount val="9"/>
                <c:pt idx="0">
                  <c:v>4.0999999999999996</c:v>
                </c:pt>
                <c:pt idx="1">
                  <c:v>2.2999999999999998</c:v>
                </c:pt>
                <c:pt idx="2">
                  <c:v>2.7</c:v>
                </c:pt>
                <c:pt idx="3">
                  <c:v>2.2999999999999998</c:v>
                </c:pt>
                <c:pt idx="4">
                  <c:v>1.7</c:v>
                </c:pt>
                <c:pt idx="5">
                  <c:v>4.2</c:v>
                </c:pt>
                <c:pt idx="6">
                  <c:v>2.7</c:v>
                </c:pt>
                <c:pt idx="7">
                  <c:v>2.4</c:v>
                </c:pt>
                <c:pt idx="8">
                  <c:v>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C6-4511-AD26-279E66B54DC3}"/>
            </c:ext>
          </c:extLst>
        </c:ser>
        <c:ser>
          <c:idx val="1"/>
          <c:order val="1"/>
          <c:tx>
            <c:strRef>
              <c:f>통합!$C$16</c:f>
              <c:strCache>
                <c:ptCount val="1"/>
                <c:pt idx="0">
                  <c:v>단선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통합!$A$17:$A$25</c:f>
              <c:strCache>
                <c:ptCount val="9"/>
                <c:pt idx="0">
                  <c:v>1차</c:v>
                </c:pt>
                <c:pt idx="1">
                  <c:v>2차</c:v>
                </c:pt>
                <c:pt idx="2">
                  <c:v>3차</c:v>
                </c:pt>
                <c:pt idx="3">
                  <c:v>4차</c:v>
                </c:pt>
                <c:pt idx="4">
                  <c:v>5차</c:v>
                </c:pt>
                <c:pt idx="5">
                  <c:v>6차</c:v>
                </c:pt>
                <c:pt idx="6">
                  <c:v>7차</c:v>
                </c:pt>
                <c:pt idx="7">
                  <c:v>8차</c:v>
                </c:pt>
                <c:pt idx="8">
                  <c:v>9차</c:v>
                </c:pt>
              </c:strCache>
            </c:strRef>
          </c:cat>
          <c:val>
            <c:numRef>
              <c:f>통합!$C$17:$C$25</c:f>
              <c:numCache>
                <c:formatCode>0.00_ </c:formatCode>
                <c:ptCount val="9"/>
                <c:pt idx="0">
                  <c:v>3</c:v>
                </c:pt>
                <c:pt idx="1">
                  <c:v>1.9</c:v>
                </c:pt>
                <c:pt idx="2">
                  <c:v>2</c:v>
                </c:pt>
                <c:pt idx="3">
                  <c:v>1.8</c:v>
                </c:pt>
                <c:pt idx="4">
                  <c:v>1</c:v>
                </c:pt>
                <c:pt idx="5">
                  <c:v>3.1</c:v>
                </c:pt>
                <c:pt idx="6">
                  <c:v>2.4</c:v>
                </c:pt>
                <c:pt idx="7">
                  <c:v>2</c:v>
                </c:pt>
                <c:pt idx="8">
                  <c:v>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C6-4511-AD26-279E66B54DC3}"/>
            </c:ext>
          </c:extLst>
        </c:ser>
        <c:ser>
          <c:idx val="2"/>
          <c:order val="2"/>
          <c:tx>
            <c:strRef>
              <c:f>통합!$D$16</c:f>
              <c:strCache>
                <c:ptCount val="1"/>
                <c:pt idx="0">
                  <c:v>오염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통합!$A$17:$A$25</c:f>
              <c:strCache>
                <c:ptCount val="9"/>
                <c:pt idx="0">
                  <c:v>1차</c:v>
                </c:pt>
                <c:pt idx="1">
                  <c:v>2차</c:v>
                </c:pt>
                <c:pt idx="2">
                  <c:v>3차</c:v>
                </c:pt>
                <c:pt idx="3">
                  <c:v>4차</c:v>
                </c:pt>
                <c:pt idx="4">
                  <c:v>5차</c:v>
                </c:pt>
                <c:pt idx="5">
                  <c:v>6차</c:v>
                </c:pt>
                <c:pt idx="6">
                  <c:v>7차</c:v>
                </c:pt>
                <c:pt idx="7">
                  <c:v>8차</c:v>
                </c:pt>
                <c:pt idx="8">
                  <c:v>9차</c:v>
                </c:pt>
              </c:strCache>
            </c:strRef>
          </c:cat>
          <c:val>
            <c:numRef>
              <c:f>통합!$D$17:$D$25</c:f>
              <c:numCache>
                <c:formatCode>0.00_ </c:formatCode>
                <c:ptCount val="9"/>
                <c:pt idx="0">
                  <c:v>3.7</c:v>
                </c:pt>
                <c:pt idx="1">
                  <c:v>1.4</c:v>
                </c:pt>
                <c:pt idx="2">
                  <c:v>2.1</c:v>
                </c:pt>
                <c:pt idx="3">
                  <c:v>1.7</c:v>
                </c:pt>
                <c:pt idx="4">
                  <c:v>1.2</c:v>
                </c:pt>
                <c:pt idx="5">
                  <c:v>3.7</c:v>
                </c:pt>
                <c:pt idx="6">
                  <c:v>2.1</c:v>
                </c:pt>
                <c:pt idx="7">
                  <c:v>2</c:v>
                </c:pt>
                <c:pt idx="8">
                  <c:v>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C6-4511-AD26-279E66B54DC3}"/>
            </c:ext>
          </c:extLst>
        </c:ser>
        <c:ser>
          <c:idx val="3"/>
          <c:order val="3"/>
          <c:tx>
            <c:strRef>
              <c:f>통합!$E$16</c:f>
              <c:strCache>
                <c:ptCount val="1"/>
                <c:pt idx="0">
                  <c:v>누전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통합!$A$17:$A$25</c:f>
              <c:strCache>
                <c:ptCount val="9"/>
                <c:pt idx="0">
                  <c:v>1차</c:v>
                </c:pt>
                <c:pt idx="1">
                  <c:v>2차</c:v>
                </c:pt>
                <c:pt idx="2">
                  <c:v>3차</c:v>
                </c:pt>
                <c:pt idx="3">
                  <c:v>4차</c:v>
                </c:pt>
                <c:pt idx="4">
                  <c:v>5차</c:v>
                </c:pt>
                <c:pt idx="5">
                  <c:v>6차</c:v>
                </c:pt>
                <c:pt idx="6">
                  <c:v>7차</c:v>
                </c:pt>
                <c:pt idx="7">
                  <c:v>8차</c:v>
                </c:pt>
                <c:pt idx="8">
                  <c:v>9차</c:v>
                </c:pt>
              </c:strCache>
            </c:strRef>
          </c:cat>
          <c:val>
            <c:numRef>
              <c:f>통합!$E$17:$E$25</c:f>
              <c:numCache>
                <c:formatCode>0.00_ 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C6-4511-AD26-279E66B54D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5392111"/>
        <c:axId val="395391279"/>
      </c:lineChart>
      <c:catAx>
        <c:axId val="395392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5391279"/>
        <c:crosses val="autoZero"/>
        <c:auto val="1"/>
        <c:lblAlgn val="ctr"/>
        <c:lblOffset val="100"/>
        <c:noMultiLvlLbl val="0"/>
      </c:catAx>
      <c:valAx>
        <c:axId val="39539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5392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7608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7608" y="9428584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8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09" y="4715155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8" y="9428584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6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533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31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408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30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82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506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69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2022.  05.  11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2021254003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 형 일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700808"/>
            <a:ext cx="8048120" cy="716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실험결과 보고서</a:t>
            </a:r>
            <a:endParaRPr lang="en-US" altLang="ko-KR" sz="3200" kern="0" dirty="0" smtClea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결론 </a:t>
            </a:r>
            <a:endParaRPr lang="ko-KR" altLang="en-US" sz="1400" i="1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226597"/>
            <a:ext cx="7488832" cy="2157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  </a:t>
            </a:r>
            <a:r>
              <a:rPr lang="en-US" altLang="ko-KR" sz="1400" dirty="0" smtClean="0">
                <a:latin typeface="+mj-ea"/>
                <a:ea typeface="+mj-ea"/>
              </a:rPr>
              <a:t>[</a:t>
            </a:r>
            <a:r>
              <a:rPr lang="ko-KR" altLang="en-US" sz="1400" dirty="0" smtClean="0">
                <a:latin typeface="+mj-ea"/>
                <a:ea typeface="+mj-ea"/>
              </a:rPr>
              <a:t>실험 결론</a:t>
            </a:r>
            <a:r>
              <a:rPr lang="en-US" altLang="ko-KR" sz="1400" dirty="0" smtClean="0">
                <a:latin typeface="+mj-ea"/>
                <a:ea typeface="+mj-ea"/>
              </a:rPr>
              <a:t>]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○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누전 </a:t>
            </a:r>
            <a:r>
              <a:rPr lang="en-US" altLang="ko-KR" sz="1400" dirty="0" smtClean="0">
                <a:latin typeface="+mj-ea"/>
                <a:ea typeface="+mj-ea"/>
              </a:rPr>
              <a:t>: </a:t>
            </a:r>
            <a:r>
              <a:rPr lang="ko-KR" altLang="en-US" sz="1400" dirty="0" smtClean="0">
                <a:latin typeface="+mj-ea"/>
                <a:ea typeface="+mj-ea"/>
              </a:rPr>
              <a:t>뚜렷한 차이를 보여 </a:t>
            </a:r>
            <a:r>
              <a:rPr lang="ko-KR" altLang="en-US" sz="1400" dirty="0" err="1" smtClean="0">
                <a:latin typeface="+mj-ea"/>
                <a:ea typeface="+mj-ea"/>
              </a:rPr>
              <a:t>고장진단</a:t>
            </a:r>
            <a:r>
              <a:rPr lang="ko-KR" altLang="en-US" sz="1400" dirty="0" smtClean="0">
                <a:latin typeface="+mj-ea"/>
                <a:ea typeface="+mj-ea"/>
              </a:rPr>
              <a:t> 가능</a:t>
            </a: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○ </a:t>
            </a:r>
            <a:r>
              <a:rPr lang="ko-KR" altLang="en-US" sz="1400" dirty="0" smtClean="0">
                <a:latin typeface="+mj-ea"/>
                <a:ea typeface="+mj-ea"/>
              </a:rPr>
              <a:t>단선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atin typeface="+mj-ea"/>
                <a:ea typeface="+mj-ea"/>
              </a:rPr>
              <a:t>오염 </a:t>
            </a:r>
            <a:r>
              <a:rPr lang="en-US" altLang="ko-KR" sz="1400" dirty="0" smtClean="0">
                <a:latin typeface="+mj-ea"/>
                <a:ea typeface="+mj-ea"/>
              </a:rPr>
              <a:t>: </a:t>
            </a:r>
            <a:r>
              <a:rPr lang="ko-KR" altLang="en-US" sz="1400" dirty="0" smtClean="0">
                <a:latin typeface="+mj-ea"/>
                <a:ea typeface="+mj-ea"/>
              </a:rPr>
              <a:t>단선과 오염의 큰 차이가 없으나 단선의 경우 시간이 지나도 일  </a:t>
            </a: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                    </a:t>
            </a:r>
            <a:r>
              <a:rPr lang="ko-KR" altLang="en-US" sz="1400" dirty="0" smtClean="0">
                <a:latin typeface="+mj-ea"/>
                <a:ea typeface="+mj-ea"/>
              </a:rPr>
              <a:t>정하게 발전량의 차이를 </a:t>
            </a:r>
            <a:r>
              <a:rPr lang="ko-KR" altLang="en-US" sz="1400" dirty="0" err="1" smtClean="0">
                <a:latin typeface="+mj-ea"/>
                <a:ea typeface="+mj-ea"/>
              </a:rPr>
              <a:t>보일것으로</a:t>
            </a:r>
            <a:r>
              <a:rPr lang="ko-KR" altLang="en-US" sz="1400" dirty="0" smtClean="0">
                <a:latin typeface="+mj-ea"/>
                <a:ea typeface="+mj-ea"/>
              </a:rPr>
              <a:t> 판단되며 오염의 경우 시</a:t>
            </a: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                    </a:t>
            </a:r>
            <a:r>
              <a:rPr lang="ko-KR" altLang="en-US" sz="1400" dirty="0" smtClean="0">
                <a:latin typeface="+mj-ea"/>
                <a:ea typeface="+mj-ea"/>
              </a:rPr>
              <a:t>산에 따라 변화가  </a:t>
            </a:r>
            <a:r>
              <a:rPr lang="ko-KR" altLang="en-US" sz="1400" dirty="0" err="1" smtClean="0">
                <a:latin typeface="+mj-ea"/>
                <a:ea typeface="+mj-ea"/>
              </a:rPr>
              <a:t>있을것으로</a:t>
            </a:r>
            <a:r>
              <a:rPr lang="ko-KR" altLang="en-US" sz="1400" dirty="0" smtClean="0">
                <a:latin typeface="+mj-ea"/>
                <a:ea typeface="+mj-ea"/>
              </a:rPr>
              <a:t> 판단되며 이를 이용한 진단 프로   </a:t>
            </a: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                    </a:t>
            </a:r>
            <a:r>
              <a:rPr lang="ko-KR" altLang="en-US" sz="1400" dirty="0" smtClean="0">
                <a:latin typeface="+mj-ea"/>
                <a:ea typeface="+mj-ea"/>
              </a:rPr>
              <a:t>그램의 개발이 </a:t>
            </a:r>
            <a:r>
              <a:rPr lang="ko-KR" altLang="en-US" sz="1400" dirty="0" err="1" smtClean="0">
                <a:latin typeface="+mj-ea"/>
                <a:ea typeface="+mj-ea"/>
              </a:rPr>
              <a:t>가능할것으로</a:t>
            </a:r>
            <a:r>
              <a:rPr lang="ko-KR" altLang="en-US" sz="1400" dirty="0" smtClean="0">
                <a:latin typeface="+mj-ea"/>
                <a:ea typeface="+mj-ea"/>
              </a:rPr>
              <a:t> 판단됨 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7544" y="3429000"/>
            <a:ext cx="748883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  </a:t>
            </a:r>
            <a:r>
              <a:rPr lang="en-US" altLang="ko-KR" sz="1400" dirty="0" smtClean="0">
                <a:latin typeface="+mj-ea"/>
                <a:ea typeface="+mj-ea"/>
              </a:rPr>
              <a:t>[</a:t>
            </a:r>
            <a:r>
              <a:rPr lang="ko-KR" altLang="en-US" sz="1400" dirty="0" smtClean="0">
                <a:latin typeface="+mj-ea"/>
                <a:ea typeface="+mj-ea"/>
              </a:rPr>
              <a:t>실험의 문제점</a:t>
            </a:r>
            <a:r>
              <a:rPr lang="en-US" altLang="ko-KR" sz="1400" dirty="0" smtClean="0">
                <a:latin typeface="+mj-ea"/>
                <a:ea typeface="+mj-ea"/>
              </a:rPr>
              <a:t>]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○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실시간으로 데이터를 </a:t>
            </a:r>
            <a:r>
              <a:rPr lang="ko-KR" altLang="en-US" sz="1400" dirty="0" err="1" smtClean="0">
                <a:latin typeface="+mj-ea"/>
                <a:ea typeface="+mj-ea"/>
              </a:rPr>
              <a:t>비교하는것이</a:t>
            </a:r>
            <a:r>
              <a:rPr lang="ko-KR" altLang="en-US" sz="1400" dirty="0" smtClean="0">
                <a:latin typeface="+mj-ea"/>
                <a:ea typeface="+mj-ea"/>
              </a:rPr>
              <a:t> 원칙이나 </a:t>
            </a:r>
            <a:r>
              <a:rPr lang="ko-KR" altLang="en-US" sz="1400" dirty="0" err="1" smtClean="0">
                <a:latin typeface="+mj-ea"/>
                <a:ea typeface="+mj-ea"/>
              </a:rPr>
              <a:t>장비등</a:t>
            </a:r>
            <a:r>
              <a:rPr lang="ko-KR" altLang="en-US" sz="1400" dirty="0" smtClean="0">
                <a:latin typeface="+mj-ea"/>
                <a:ea typeface="+mj-ea"/>
              </a:rPr>
              <a:t> 여건상 수작업으로 측정함으로써</a:t>
            </a: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    </a:t>
            </a:r>
            <a:r>
              <a:rPr lang="ko-KR" altLang="en-US" sz="1400" dirty="0" smtClean="0">
                <a:latin typeface="+mj-ea"/>
                <a:ea typeface="+mj-ea"/>
              </a:rPr>
              <a:t>실험의 한계가 있었음</a:t>
            </a: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○ </a:t>
            </a:r>
            <a:r>
              <a:rPr lang="ko-KR" altLang="en-US" sz="1400" dirty="0" smtClean="0">
                <a:latin typeface="+mj-ea"/>
                <a:ea typeface="+mj-ea"/>
              </a:rPr>
              <a:t>오염의 정도에 따른 세부적인 </a:t>
            </a:r>
            <a:r>
              <a:rPr lang="ko-KR" altLang="en-US" sz="1400" dirty="0" err="1" smtClean="0">
                <a:latin typeface="+mj-ea"/>
                <a:ea typeface="+mj-ea"/>
              </a:rPr>
              <a:t>모델개발과</a:t>
            </a:r>
            <a:r>
              <a:rPr lang="ko-KR" altLang="en-US" sz="1400" dirty="0" smtClean="0">
                <a:latin typeface="+mj-ea"/>
                <a:ea typeface="+mj-ea"/>
              </a:rPr>
              <a:t> 단선 및 누진율에 따른 차이를 측정하기위한 </a:t>
            </a: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    </a:t>
            </a:r>
            <a:r>
              <a:rPr lang="ko-KR" altLang="en-US" sz="1400" dirty="0" err="1" smtClean="0">
                <a:latin typeface="+mj-ea"/>
                <a:ea typeface="+mj-ea"/>
              </a:rPr>
              <a:t>실험모델의</a:t>
            </a:r>
            <a:r>
              <a:rPr lang="ko-KR" altLang="en-US" sz="1400" dirty="0" smtClean="0">
                <a:latin typeface="+mj-ea"/>
                <a:ea typeface="+mj-ea"/>
              </a:rPr>
              <a:t> 개발이 부족함 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887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험 목표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정상작동하는 태양광모듈과 에러가 발생한 태양광모듈의 전압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전류 특성 비교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논문으로서 가치 진단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실험 환경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종류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정상모델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단선모델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오염모델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누전모델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실험기간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2022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 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3)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실험환경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맑은날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~ 16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4)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결선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병렬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909660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[</a:t>
            </a:r>
            <a:r>
              <a:rPr lang="ko-KR" altLang="en-US" sz="2000" b="1" dirty="0" smtClean="0">
                <a:latin typeface="+mn-ea"/>
              </a:rPr>
              <a:t>단선 모델 </a:t>
            </a:r>
            <a:r>
              <a:rPr lang="ko-KR" altLang="en-US" sz="2000" b="1" dirty="0" err="1" smtClean="0">
                <a:latin typeface="+mn-ea"/>
              </a:rPr>
              <a:t>비교결과</a:t>
            </a:r>
            <a:r>
              <a:rPr lang="en-US" altLang="ko-KR" sz="2000" b="1" dirty="0" smtClean="0">
                <a:latin typeface="+mn-ea"/>
              </a:rPr>
              <a:t>]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25575" y="1340167"/>
            <a:ext cx="138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1) </a:t>
            </a:r>
            <a:r>
              <a:rPr lang="ko-KR" altLang="en-US" dirty="0" err="1" smtClean="0">
                <a:latin typeface="맑은 고딕" panose="020B0503020000020004" pitchFamily="50" charset="-127"/>
              </a:rPr>
              <a:t>전압비교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783685"/>
              </p:ext>
            </p:extLst>
          </p:nvPr>
        </p:nvGraphicFramePr>
        <p:xfrm>
          <a:off x="827584" y="1844599"/>
          <a:ext cx="2019300" cy="2461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107841158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76293442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283681617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전압비교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44919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단선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47469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21.46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21.66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63792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20.25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20.28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085699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20.28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20.35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2918613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20.32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20.37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642395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20.15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20.41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039363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21.57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21.21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552445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20.31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20.14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4857323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20.31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94102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19.59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19.98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1703049"/>
                  </a:ext>
                </a:extLst>
              </a:tr>
            </a:tbl>
          </a:graphicData>
        </a:graphic>
      </p:graphicFrame>
      <p:graphicFrame>
        <p:nvGraphicFramePr>
          <p:cNvPr id="29" name="차트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51127"/>
              </p:ext>
            </p:extLst>
          </p:nvPr>
        </p:nvGraphicFramePr>
        <p:xfrm>
          <a:off x="3275856" y="16790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직사각형 7"/>
          <p:cNvSpPr/>
          <p:nvPr/>
        </p:nvSpPr>
        <p:spPr>
          <a:xfrm>
            <a:off x="989856" y="4805297"/>
            <a:ext cx="6318448" cy="363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dirty="0" smtClean="0">
                <a:latin typeface="+mj-ea"/>
                <a:ea typeface="+mj-ea"/>
              </a:rPr>
              <a:t>  </a:t>
            </a:r>
            <a:r>
              <a:rPr lang="en-US" altLang="ko-KR" sz="1600" dirty="0" smtClean="0">
                <a:latin typeface="+mj-ea"/>
                <a:ea typeface="+mj-ea"/>
              </a:rPr>
              <a:t>- </a:t>
            </a:r>
            <a:r>
              <a:rPr lang="ko-KR" altLang="en-US" sz="1600" dirty="0" smtClean="0">
                <a:latin typeface="+mj-ea"/>
                <a:ea typeface="+mj-ea"/>
              </a:rPr>
              <a:t>전압차이에서 뚜렷한 차이를 보이지 않음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260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909660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[</a:t>
            </a:r>
            <a:r>
              <a:rPr lang="ko-KR" altLang="en-US" sz="2000" b="1" dirty="0" smtClean="0">
                <a:latin typeface="+mn-ea"/>
              </a:rPr>
              <a:t>단선 모델 </a:t>
            </a:r>
            <a:r>
              <a:rPr lang="ko-KR" altLang="en-US" sz="2000" b="1" dirty="0" err="1" smtClean="0">
                <a:latin typeface="+mn-ea"/>
              </a:rPr>
              <a:t>비교결과</a:t>
            </a:r>
            <a:r>
              <a:rPr lang="en-US" altLang="ko-KR" sz="2000" b="1" dirty="0" smtClean="0">
                <a:latin typeface="+mn-ea"/>
              </a:rPr>
              <a:t>]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25575" y="1340167"/>
            <a:ext cx="138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</a:rPr>
              <a:t>2) </a:t>
            </a:r>
            <a:r>
              <a:rPr lang="ko-KR" altLang="en-US" dirty="0" err="1" smtClean="0">
                <a:latin typeface="맑은 고딕" panose="020B0503020000020004" pitchFamily="50" charset="-127"/>
              </a:rPr>
              <a:t>전류비교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89856" y="4846034"/>
            <a:ext cx="4230216" cy="387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dirty="0" smtClean="0">
                <a:latin typeface="+mj-ea"/>
                <a:ea typeface="+mj-ea"/>
              </a:rPr>
              <a:t>  </a:t>
            </a:r>
            <a:r>
              <a:rPr lang="en-US" altLang="ko-KR" sz="1600" dirty="0" smtClean="0">
                <a:latin typeface="+mj-ea"/>
                <a:ea typeface="+mj-ea"/>
              </a:rPr>
              <a:t>- </a:t>
            </a:r>
            <a:r>
              <a:rPr lang="ko-KR" altLang="en-US" sz="1600" dirty="0" smtClean="0">
                <a:latin typeface="+mj-ea"/>
                <a:ea typeface="+mj-ea"/>
              </a:rPr>
              <a:t>일정하게 정상에 비하여 발전량이 적음</a:t>
            </a:r>
            <a:endParaRPr lang="en-US" altLang="ko-KR" sz="1600" dirty="0">
              <a:latin typeface="+mj-ea"/>
              <a:ea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80458"/>
              </p:ext>
            </p:extLst>
          </p:nvPr>
        </p:nvGraphicFramePr>
        <p:xfrm>
          <a:off x="902843" y="1966462"/>
          <a:ext cx="2019300" cy="2461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375131342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4838228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19446044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전류비교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105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단선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36256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4.10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578378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1.90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177655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2.70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6035262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1.80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054603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1.70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914348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4.20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3.10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66421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2.70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2.40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3190364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2.40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3156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1.90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1.70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410107"/>
                  </a:ext>
                </a:extLst>
              </a:tr>
            </a:tbl>
          </a:graphicData>
        </a:graphic>
      </p:graphicFrame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873799"/>
              </p:ext>
            </p:extLst>
          </p:nvPr>
        </p:nvGraphicFramePr>
        <p:xfrm>
          <a:off x="3419872" y="20620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56429" y="5283769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3</a:t>
            </a:r>
            <a:r>
              <a:rPr lang="en-US" altLang="ko-KR" dirty="0" smtClean="0">
                <a:latin typeface="맑은 고딕" panose="020B0503020000020004" pitchFamily="50" charset="-127"/>
              </a:rPr>
              <a:t>) </a:t>
            </a:r>
            <a:r>
              <a:rPr lang="ko-KR" altLang="en-US" dirty="0" smtClean="0">
                <a:latin typeface="맑은 고딕" panose="020B0503020000020004" pitchFamily="50" charset="-127"/>
              </a:rPr>
              <a:t>정리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89856" y="5661344"/>
            <a:ext cx="6318448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dirty="0" smtClean="0">
                <a:latin typeface="+mj-ea"/>
                <a:ea typeface="+mj-ea"/>
              </a:rPr>
              <a:t>  </a:t>
            </a:r>
            <a:r>
              <a:rPr lang="en-US" altLang="ko-KR" sz="1600" dirty="0" smtClean="0">
                <a:latin typeface="+mj-ea"/>
                <a:ea typeface="+mj-ea"/>
              </a:rPr>
              <a:t>- </a:t>
            </a:r>
            <a:r>
              <a:rPr lang="ko-KR" altLang="en-US" sz="1600" dirty="0" err="1" smtClean="0">
                <a:latin typeface="+mj-ea"/>
                <a:ea typeface="+mj-ea"/>
              </a:rPr>
              <a:t>전압차이는</a:t>
            </a:r>
            <a:r>
              <a:rPr lang="ko-KR" altLang="en-US" sz="1600" dirty="0" smtClean="0">
                <a:latin typeface="+mj-ea"/>
                <a:ea typeface="+mj-ea"/>
              </a:rPr>
              <a:t> 없으며 전류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ko-KR" altLang="en-US" sz="1600" dirty="0" smtClean="0">
                <a:latin typeface="+mj-ea"/>
                <a:ea typeface="+mj-ea"/>
              </a:rPr>
              <a:t>발전량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  <a:r>
              <a:rPr lang="ko-KR" altLang="en-US" sz="1600" dirty="0" smtClean="0">
                <a:latin typeface="+mj-ea"/>
                <a:ea typeface="+mj-ea"/>
              </a:rPr>
              <a:t>에서 정상과 같은 그래프를 그리며 발전량이 일정하게 적음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916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909660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[</a:t>
            </a:r>
            <a:r>
              <a:rPr lang="ko-KR" altLang="en-US" sz="2000" b="1" dirty="0" smtClean="0">
                <a:latin typeface="+mn-ea"/>
              </a:rPr>
              <a:t>오염 모델 </a:t>
            </a:r>
            <a:r>
              <a:rPr lang="ko-KR" altLang="en-US" sz="2000" b="1" dirty="0" err="1" smtClean="0">
                <a:latin typeface="+mn-ea"/>
              </a:rPr>
              <a:t>비교결과</a:t>
            </a:r>
            <a:r>
              <a:rPr lang="en-US" altLang="ko-KR" sz="2000" b="1" dirty="0" smtClean="0">
                <a:latin typeface="+mn-ea"/>
              </a:rPr>
              <a:t>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5575" y="1340167"/>
            <a:ext cx="138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1) </a:t>
            </a:r>
            <a:r>
              <a:rPr lang="ko-KR" altLang="en-US" dirty="0" err="1" smtClean="0">
                <a:latin typeface="맑은 고딕" panose="020B0503020000020004" pitchFamily="50" charset="-127"/>
              </a:rPr>
              <a:t>전압비교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89856" y="4805297"/>
            <a:ext cx="6318448" cy="363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dirty="0" smtClean="0">
                <a:latin typeface="+mj-ea"/>
                <a:ea typeface="+mj-ea"/>
              </a:rPr>
              <a:t>  </a:t>
            </a:r>
            <a:r>
              <a:rPr lang="en-US" altLang="ko-KR" sz="1600" dirty="0" smtClean="0">
                <a:latin typeface="+mj-ea"/>
                <a:ea typeface="+mj-ea"/>
              </a:rPr>
              <a:t>- </a:t>
            </a:r>
            <a:r>
              <a:rPr lang="ko-KR" altLang="en-US" sz="1600" dirty="0" smtClean="0">
                <a:latin typeface="+mj-ea"/>
                <a:ea typeface="+mj-ea"/>
              </a:rPr>
              <a:t>정상에 비하여 약간의 </a:t>
            </a:r>
            <a:r>
              <a:rPr lang="ko-KR" altLang="en-US" sz="1600" dirty="0" err="1" smtClean="0">
                <a:latin typeface="+mj-ea"/>
                <a:ea typeface="+mj-ea"/>
              </a:rPr>
              <a:t>전압차이를</a:t>
            </a:r>
            <a:r>
              <a:rPr lang="ko-KR" altLang="en-US" sz="1600" dirty="0" smtClean="0">
                <a:latin typeface="+mj-ea"/>
                <a:ea typeface="+mj-ea"/>
              </a:rPr>
              <a:t> 보임</a:t>
            </a:r>
            <a:endParaRPr lang="en-US" altLang="ko-KR" sz="1600" dirty="0">
              <a:latin typeface="+mj-ea"/>
              <a:ea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828787"/>
              </p:ext>
            </p:extLst>
          </p:nvPr>
        </p:nvGraphicFramePr>
        <p:xfrm>
          <a:off x="753418" y="1844599"/>
          <a:ext cx="2019300" cy="2461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9008894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5016927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16352084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전압비교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048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오염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18758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21.46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21.42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357222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20.25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20.19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090053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20.28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19.96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132148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20.32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20.07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319459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20.15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19.70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1055742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21.57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20.90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1051516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20.31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20.02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029258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19.74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665488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19.59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19.33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073564"/>
                  </a:ext>
                </a:extLst>
              </a:tr>
            </a:tbl>
          </a:graphicData>
        </a:graphic>
      </p:graphicFrame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336392"/>
              </p:ext>
            </p:extLst>
          </p:nvPr>
        </p:nvGraphicFramePr>
        <p:xfrm>
          <a:off x="3203848" y="18445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563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225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2766231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[</a:t>
            </a:r>
            <a:r>
              <a:rPr lang="ko-KR" altLang="en-US" sz="2000" b="1" dirty="0" smtClean="0">
                <a:latin typeface="+mn-ea"/>
              </a:rPr>
              <a:t>오염 모델 </a:t>
            </a:r>
            <a:r>
              <a:rPr lang="ko-KR" altLang="en-US" sz="2000" b="1" dirty="0" err="1" smtClean="0">
                <a:latin typeface="+mn-ea"/>
              </a:rPr>
              <a:t>비교결과</a:t>
            </a:r>
            <a:r>
              <a:rPr lang="en-US" altLang="ko-KR" sz="2000" b="1" dirty="0" smtClean="0">
                <a:latin typeface="+mn-ea"/>
              </a:rPr>
              <a:t>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5575" y="1340167"/>
            <a:ext cx="138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</a:rPr>
              <a:t>2) </a:t>
            </a:r>
            <a:r>
              <a:rPr lang="ko-KR" altLang="en-US" dirty="0" err="1" smtClean="0">
                <a:latin typeface="맑은 고딕" panose="020B0503020000020004" pitchFamily="50" charset="-127"/>
              </a:rPr>
              <a:t>전류비교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07035" y="4537841"/>
            <a:ext cx="4230216" cy="387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dirty="0" smtClean="0">
                <a:latin typeface="+mj-ea"/>
                <a:ea typeface="+mj-ea"/>
              </a:rPr>
              <a:t>  </a:t>
            </a:r>
            <a:r>
              <a:rPr lang="en-US" altLang="ko-KR" sz="1600" dirty="0" smtClean="0">
                <a:latin typeface="+mj-ea"/>
                <a:ea typeface="+mj-ea"/>
              </a:rPr>
              <a:t>- </a:t>
            </a:r>
            <a:r>
              <a:rPr lang="ko-KR" altLang="en-US" sz="1600" dirty="0" smtClean="0">
                <a:latin typeface="+mj-ea"/>
                <a:ea typeface="+mj-ea"/>
              </a:rPr>
              <a:t>일정하게 정상에 비하여 발전량이 적음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774" y="5094723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3</a:t>
            </a:r>
            <a:r>
              <a:rPr lang="en-US" altLang="ko-KR" dirty="0" smtClean="0">
                <a:latin typeface="맑은 고딕" panose="020B0503020000020004" pitchFamily="50" charset="-127"/>
              </a:rPr>
              <a:t>) </a:t>
            </a:r>
            <a:r>
              <a:rPr lang="ko-KR" altLang="en-US" dirty="0" smtClean="0">
                <a:latin typeface="맑은 고딕" panose="020B0503020000020004" pitchFamily="50" charset="-127"/>
              </a:rPr>
              <a:t>정리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71600" y="5499244"/>
            <a:ext cx="6318448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dirty="0" smtClean="0">
                <a:latin typeface="+mj-ea"/>
                <a:ea typeface="+mj-ea"/>
              </a:rPr>
              <a:t>  </a:t>
            </a:r>
            <a:r>
              <a:rPr lang="en-US" altLang="ko-KR" sz="1600" dirty="0" smtClean="0">
                <a:latin typeface="+mj-ea"/>
                <a:ea typeface="+mj-ea"/>
              </a:rPr>
              <a:t>- </a:t>
            </a:r>
            <a:r>
              <a:rPr lang="ko-KR" altLang="en-US" sz="1600" dirty="0" smtClean="0">
                <a:latin typeface="+mj-ea"/>
                <a:ea typeface="+mj-ea"/>
              </a:rPr>
              <a:t>전압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err="1" smtClean="0">
                <a:latin typeface="+mj-ea"/>
                <a:ea typeface="+mj-ea"/>
              </a:rPr>
              <a:t>전류모두</a:t>
            </a:r>
            <a:r>
              <a:rPr lang="ko-KR" altLang="en-US" sz="1600" dirty="0" smtClean="0">
                <a:latin typeface="+mj-ea"/>
                <a:ea typeface="+mj-ea"/>
              </a:rPr>
              <a:t> 적게 나타남</a:t>
            </a:r>
            <a:r>
              <a:rPr lang="en-US" altLang="ko-KR" sz="1600" dirty="0" smtClean="0">
                <a:latin typeface="+mj-ea"/>
                <a:ea typeface="+mj-ea"/>
              </a:rPr>
              <a:t>.  </a:t>
            </a:r>
            <a:r>
              <a:rPr lang="ko-KR" altLang="en-US" sz="1600" dirty="0" smtClean="0">
                <a:latin typeface="+mj-ea"/>
                <a:ea typeface="+mj-ea"/>
              </a:rPr>
              <a:t>전압의 경우 미세한 차이를 보이나  전류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ko-KR" altLang="en-US" sz="1600" dirty="0" smtClean="0">
                <a:latin typeface="+mj-ea"/>
                <a:ea typeface="+mj-ea"/>
              </a:rPr>
              <a:t>발전량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  <a:r>
              <a:rPr lang="ko-KR" altLang="en-US" sz="1600" dirty="0" smtClean="0">
                <a:latin typeface="+mj-ea"/>
                <a:ea typeface="+mj-ea"/>
              </a:rPr>
              <a:t>은 단선과 마찬가지로 뚜렷이 적게 나타남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375330"/>
              </p:ext>
            </p:extLst>
          </p:nvPr>
        </p:nvGraphicFramePr>
        <p:xfrm>
          <a:off x="902843" y="1844599"/>
          <a:ext cx="2019300" cy="2461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192634305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74817193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801131455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전류비교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927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오염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66334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4.10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3.70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736417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1.40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897295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2.70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2.10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79458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1.70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307198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1.70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1.20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864602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4.20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3.70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474939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2.70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2.10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932306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2.40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6460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1.90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1.40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6934705"/>
                  </a:ext>
                </a:extLst>
              </a:tr>
            </a:tbl>
          </a:graphicData>
        </a:graphic>
      </p:graphicFrame>
      <p:graphicFrame>
        <p:nvGraphicFramePr>
          <p:cNvPr id="21" name="차트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871261"/>
              </p:ext>
            </p:extLst>
          </p:nvPr>
        </p:nvGraphicFramePr>
        <p:xfrm>
          <a:off x="3491880" y="17599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182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909660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[</a:t>
            </a:r>
            <a:r>
              <a:rPr lang="ko-KR" altLang="en-US" sz="2000" b="1" dirty="0" smtClean="0">
                <a:latin typeface="+mn-ea"/>
              </a:rPr>
              <a:t>누전 모델 </a:t>
            </a:r>
            <a:r>
              <a:rPr lang="ko-KR" altLang="en-US" sz="2000" b="1" dirty="0" err="1" smtClean="0">
                <a:latin typeface="+mn-ea"/>
              </a:rPr>
              <a:t>비교결과</a:t>
            </a:r>
            <a:r>
              <a:rPr lang="en-US" altLang="ko-KR" sz="2000" b="1" dirty="0" smtClean="0">
                <a:latin typeface="+mn-ea"/>
              </a:rPr>
              <a:t>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5575" y="1340167"/>
            <a:ext cx="138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1) </a:t>
            </a:r>
            <a:r>
              <a:rPr lang="ko-KR" altLang="en-US" dirty="0" err="1" smtClean="0">
                <a:latin typeface="맑은 고딕" panose="020B0503020000020004" pitchFamily="50" charset="-127"/>
              </a:rPr>
              <a:t>전압비교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89856" y="4805297"/>
            <a:ext cx="6606480" cy="387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dirty="0" smtClean="0">
                <a:latin typeface="+mj-ea"/>
                <a:ea typeface="+mj-ea"/>
              </a:rPr>
              <a:t>  </a:t>
            </a:r>
            <a:r>
              <a:rPr lang="en-US" altLang="ko-KR" sz="1600" dirty="0" smtClean="0">
                <a:latin typeface="+mj-ea"/>
                <a:ea typeface="+mj-ea"/>
              </a:rPr>
              <a:t>- </a:t>
            </a:r>
            <a:r>
              <a:rPr lang="ko-KR" altLang="en-US" sz="1600" dirty="0" smtClean="0">
                <a:latin typeface="+mj-ea"/>
                <a:ea typeface="+mj-ea"/>
              </a:rPr>
              <a:t>정상에 비하여 높은 </a:t>
            </a:r>
            <a:r>
              <a:rPr lang="ko-KR" altLang="en-US" sz="1600" dirty="0" err="1" smtClean="0">
                <a:latin typeface="+mj-ea"/>
                <a:ea typeface="+mj-ea"/>
              </a:rPr>
              <a:t>전압차이를</a:t>
            </a:r>
            <a:r>
              <a:rPr lang="ko-KR" altLang="en-US" sz="1600" dirty="0" smtClean="0">
                <a:latin typeface="+mj-ea"/>
                <a:ea typeface="+mj-ea"/>
              </a:rPr>
              <a:t> 보이나 일정하지 않고 변화가 큼</a:t>
            </a:r>
            <a:endParaRPr lang="en-US" altLang="ko-KR" sz="1600" dirty="0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331683"/>
              </p:ext>
            </p:extLst>
          </p:nvPr>
        </p:nvGraphicFramePr>
        <p:xfrm>
          <a:off x="998678" y="1849960"/>
          <a:ext cx="2019300" cy="2461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43878743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7510855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102604746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전압비교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3016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누전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3869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21.46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20.50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359495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20.25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35.20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429854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20.28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35.50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786714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20.32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33.90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175864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20.15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17.20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123738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21.57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25.60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815337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20.31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25.52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202431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28.50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887995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19.59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27.70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4112223"/>
                  </a:ext>
                </a:extLst>
              </a:tr>
            </a:tbl>
          </a:graphicData>
        </a:graphic>
      </p:graphicFrame>
      <p:graphicFrame>
        <p:nvGraphicFramePr>
          <p:cNvPr id="13" name="차트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796960"/>
              </p:ext>
            </p:extLst>
          </p:nvPr>
        </p:nvGraphicFramePr>
        <p:xfrm>
          <a:off x="3563888" y="18150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823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225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2766231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[</a:t>
            </a:r>
            <a:r>
              <a:rPr lang="ko-KR" altLang="en-US" sz="2000" b="1" dirty="0" smtClean="0">
                <a:latin typeface="+mn-ea"/>
              </a:rPr>
              <a:t>누전 모델 </a:t>
            </a:r>
            <a:r>
              <a:rPr lang="ko-KR" altLang="en-US" sz="2000" b="1" dirty="0" err="1" smtClean="0">
                <a:latin typeface="+mn-ea"/>
              </a:rPr>
              <a:t>비교결과</a:t>
            </a:r>
            <a:r>
              <a:rPr lang="en-US" altLang="ko-KR" sz="2000" b="1" dirty="0" smtClean="0">
                <a:latin typeface="+mn-ea"/>
              </a:rPr>
              <a:t>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5575" y="1340167"/>
            <a:ext cx="138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</a:rPr>
              <a:t>2) </a:t>
            </a:r>
            <a:r>
              <a:rPr lang="ko-KR" altLang="en-US" dirty="0" err="1" smtClean="0">
                <a:latin typeface="맑은 고딕" panose="020B0503020000020004" pitchFamily="50" charset="-127"/>
              </a:rPr>
              <a:t>전류비교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07035" y="4537841"/>
            <a:ext cx="4230216" cy="363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dirty="0" smtClean="0">
                <a:latin typeface="+mj-ea"/>
                <a:ea typeface="+mj-ea"/>
              </a:rPr>
              <a:t>  </a:t>
            </a:r>
            <a:r>
              <a:rPr lang="en-US" altLang="ko-KR" sz="1600" dirty="0" smtClean="0">
                <a:latin typeface="+mj-ea"/>
                <a:ea typeface="+mj-ea"/>
              </a:rPr>
              <a:t>- </a:t>
            </a:r>
            <a:r>
              <a:rPr lang="ko-KR" altLang="en-US" sz="1600" dirty="0" smtClean="0">
                <a:latin typeface="+mj-ea"/>
                <a:ea typeface="+mj-ea"/>
              </a:rPr>
              <a:t>발전량이 없음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774" y="5094723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3</a:t>
            </a:r>
            <a:r>
              <a:rPr lang="en-US" altLang="ko-KR" dirty="0" smtClean="0">
                <a:latin typeface="맑은 고딕" panose="020B0503020000020004" pitchFamily="50" charset="-127"/>
              </a:rPr>
              <a:t>) </a:t>
            </a:r>
            <a:r>
              <a:rPr lang="ko-KR" altLang="en-US" dirty="0" smtClean="0">
                <a:latin typeface="맑은 고딕" panose="020B0503020000020004" pitchFamily="50" charset="-127"/>
              </a:rPr>
              <a:t>정리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71600" y="5499244"/>
            <a:ext cx="6318448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dirty="0" smtClean="0">
                <a:latin typeface="+mj-ea"/>
                <a:ea typeface="+mj-ea"/>
              </a:rPr>
              <a:t>  </a:t>
            </a:r>
            <a:r>
              <a:rPr lang="en-US" altLang="ko-KR" sz="1600" dirty="0" smtClean="0">
                <a:latin typeface="+mj-ea"/>
                <a:ea typeface="+mj-ea"/>
              </a:rPr>
              <a:t>- </a:t>
            </a:r>
            <a:r>
              <a:rPr lang="ko-KR" altLang="en-US" sz="1600" dirty="0" err="1" smtClean="0">
                <a:latin typeface="+mj-ea"/>
                <a:ea typeface="+mj-ea"/>
              </a:rPr>
              <a:t>정상모델에</a:t>
            </a:r>
            <a:r>
              <a:rPr lang="ko-KR" altLang="en-US" sz="1600" dirty="0" smtClean="0">
                <a:latin typeface="+mj-ea"/>
                <a:ea typeface="+mj-ea"/>
              </a:rPr>
              <a:t> 비하여 뚜렷한 차이가 나타남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latin typeface="+mj-ea"/>
                <a:ea typeface="+mj-ea"/>
              </a:rPr>
              <a:t>불규칙한 전압과 발전량이 없는 특징이 나타남</a:t>
            </a:r>
            <a:endParaRPr lang="en-US" altLang="ko-KR" sz="1600" dirty="0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27266"/>
              </p:ext>
            </p:extLst>
          </p:nvPr>
        </p:nvGraphicFramePr>
        <p:xfrm>
          <a:off x="1072720" y="1885688"/>
          <a:ext cx="2019300" cy="2461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386289442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17229681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172524580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전류비교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8045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누전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62966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4.10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4554975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5470181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2.70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474836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929120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1.70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496133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4.20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199975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2.70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602365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2.40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201975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r>
                        <a:rPr lang="ko-KR" altLang="en-US" sz="1100" u="none" strike="noStrike">
                          <a:effectLst/>
                        </a:rPr>
                        <a:t>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1.90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7792564"/>
                  </a:ext>
                </a:extLst>
              </a:tr>
            </a:tbl>
          </a:graphicData>
        </a:graphic>
      </p:graphicFrame>
      <p:graphicFrame>
        <p:nvGraphicFramePr>
          <p:cNvPr id="22" name="차트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6285190"/>
              </p:ext>
            </p:extLst>
          </p:nvPr>
        </p:nvGraphicFramePr>
        <p:xfrm>
          <a:off x="3707904" y="17588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1226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909660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[4</a:t>
            </a:r>
            <a:r>
              <a:rPr lang="ko-KR" altLang="en-US" sz="2000" b="1" dirty="0" smtClean="0">
                <a:latin typeface="+mn-ea"/>
              </a:rPr>
              <a:t>종 모델 </a:t>
            </a:r>
            <a:r>
              <a:rPr lang="ko-KR" altLang="en-US" sz="2000" b="1" dirty="0" err="1" smtClean="0">
                <a:latin typeface="+mn-ea"/>
              </a:rPr>
              <a:t>비교결과</a:t>
            </a:r>
            <a:r>
              <a:rPr lang="en-US" altLang="ko-KR" sz="2000" b="1" dirty="0" smtClean="0">
                <a:latin typeface="+mn-ea"/>
              </a:rPr>
              <a:t>]</a:t>
            </a:r>
          </a:p>
        </p:txBody>
      </p:sp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679766"/>
              </p:ext>
            </p:extLst>
          </p:nvPr>
        </p:nvGraphicFramePr>
        <p:xfrm>
          <a:off x="110274" y="1628800"/>
          <a:ext cx="3813654" cy="2276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5860879"/>
              </p:ext>
            </p:extLst>
          </p:nvPr>
        </p:nvGraphicFramePr>
        <p:xfrm>
          <a:off x="4788024" y="1628800"/>
          <a:ext cx="3957756" cy="2160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27584" y="4509120"/>
            <a:ext cx="7056784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dirty="0" smtClean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○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전압 </a:t>
            </a:r>
            <a:r>
              <a:rPr lang="en-US" altLang="ko-KR" sz="1600" dirty="0" smtClean="0">
                <a:latin typeface="+mj-ea"/>
                <a:ea typeface="+mj-ea"/>
              </a:rPr>
              <a:t>: </a:t>
            </a:r>
            <a:r>
              <a:rPr lang="ko-KR" altLang="en-US" sz="1600" dirty="0" smtClean="0">
                <a:latin typeface="+mj-ea"/>
                <a:ea typeface="+mj-ea"/>
              </a:rPr>
              <a:t>누전을 제외한 오염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단선의 모델은 뚜렷한 특징을 보이지 않음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○ </a:t>
            </a:r>
            <a:r>
              <a:rPr lang="ko-KR" altLang="en-US" sz="1600" dirty="0" smtClean="0">
                <a:latin typeface="+mj-ea"/>
                <a:ea typeface="+mj-ea"/>
              </a:rPr>
              <a:t>전류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 - </a:t>
            </a:r>
            <a:r>
              <a:rPr lang="ko-KR" altLang="en-US" sz="1600" dirty="0" smtClean="0">
                <a:latin typeface="+mj-ea"/>
                <a:ea typeface="+mj-ea"/>
              </a:rPr>
              <a:t>오염 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단선 모두 </a:t>
            </a:r>
            <a:r>
              <a:rPr lang="ko-KR" altLang="en-US" sz="1600" dirty="0" err="1" smtClean="0">
                <a:latin typeface="+mj-ea"/>
                <a:ea typeface="+mj-ea"/>
              </a:rPr>
              <a:t>정상모델과</a:t>
            </a:r>
            <a:r>
              <a:rPr lang="ko-KR" altLang="en-US" sz="1600" dirty="0" smtClean="0">
                <a:latin typeface="+mj-ea"/>
                <a:ea typeface="+mj-ea"/>
              </a:rPr>
              <a:t> 비슷한 패턴을 보임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- </a:t>
            </a:r>
            <a:r>
              <a:rPr lang="ko-KR" altLang="en-US" sz="1600" dirty="0" smtClean="0">
                <a:latin typeface="+mj-ea"/>
                <a:ea typeface="+mj-ea"/>
              </a:rPr>
              <a:t>누전 </a:t>
            </a:r>
            <a:r>
              <a:rPr lang="en-US" altLang="ko-KR" sz="1600" dirty="0" smtClean="0">
                <a:latin typeface="+mj-ea"/>
                <a:ea typeface="+mj-ea"/>
              </a:rPr>
              <a:t>: </a:t>
            </a:r>
            <a:r>
              <a:rPr lang="ko-KR" altLang="en-US" sz="1600" dirty="0" smtClean="0">
                <a:latin typeface="+mj-ea"/>
                <a:ea typeface="+mj-ea"/>
              </a:rPr>
              <a:t>전류 </a:t>
            </a:r>
            <a:r>
              <a:rPr lang="ko-KR" altLang="en-US" sz="1600" dirty="0" err="1" smtClean="0">
                <a:latin typeface="+mj-ea"/>
                <a:ea typeface="+mj-ea"/>
              </a:rPr>
              <a:t>발생이없음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42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purl.org/dc/dcmitype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df922d41-91bf-45f8-8b2c-e1591bc010d5"/>
    <ds:schemaRef ds:uri="http://schemas.microsoft.com/office/2006/documentManagement/types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20963</TotalTime>
  <Words>661</Words>
  <Application>Microsoft Office PowerPoint</Application>
  <PresentationFormat>화면 슬라이드 쇼(4:3)</PresentationFormat>
  <Paragraphs>277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HY견고딕</vt:lpstr>
      <vt:lpstr>HY헤드라인M</vt:lpstr>
      <vt:lpstr>맑은 고딕</vt:lpstr>
      <vt:lpstr>문체부 제목 돋음체</vt:lpstr>
      <vt:lpstr>바른돋움 3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LG</cp:lastModifiedBy>
  <cp:revision>419</cp:revision>
  <cp:lastPrinted>2022-05-02T02:28:29Z</cp:lastPrinted>
  <dcterms:created xsi:type="dcterms:W3CDTF">2017-03-29T07:13:25Z</dcterms:created>
  <dcterms:modified xsi:type="dcterms:W3CDTF">2022-05-12T02:06:43Z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