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hHGPgObwMj5yfOfR5meHNEcBFI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96D408-AE92-4E13-B638-4813EF9A5BE0}">
  <a:tblStyle styleId="{2996D408-AE92-4E13-B638-4813EF9A5BE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Parler des différentes stats des ennemis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géants lent + beaucoup pv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Ninja rapide + peu pv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Druide et Berserker stats moyennes,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Parler des différentes stats des ennemis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géants lent + beaucoup pv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Ninja rapide + peu pv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Druide et Berserker stats moyennes,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diagrammes des relations entre les différentes parties de l’application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1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3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7" name="Google Shape;267;p2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2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70" name="Google Shape;270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5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51" name="Google Shape;51;p15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52" name="Google Shape;52;p1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" name="Google Shape;56;p15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57" name="Google Shape;57;p1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62;p15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63" name="Google Shape;63;p1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15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68" name="Google Shape;68;p1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15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72" name="Google Shape;72;p15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" name="Google Shape;77;p15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78" name="Google Shape;78;p15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" name="Google Shape;82;p15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83" name="Google Shape;83;p1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15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87" name="Google Shape;87;p15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15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93" name="Google Shape;93;p1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7" name="Google Shape;97;p15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98" name="Google Shape;98;p15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102;p15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03" name="Google Shape;103;p1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5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07" name="Google Shape;107;p15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15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12" name="Google Shape;112;p15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17" name="Google Shape;117;p15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23" name="Google Shape;123;p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7" name="Google Shape;127;p15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28" name="Google Shape;128;p15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1" name="Google Shape;131;p15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32" name="Google Shape;132;p15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15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37" name="Google Shape;137;p15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142;p15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43" name="Google Shape;143;p1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15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48" name="Google Shape;148;p15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15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52" name="Google Shape;152;p15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15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58" name="Google Shape;158;p15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" name="Google Shape;162;p15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63" name="Google Shape;163;p1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15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68" name="Google Shape;168;p15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1" name="Google Shape;171;p15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72" name="Google Shape;172;p15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6" name="Google Shape;176;p15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81" name="Google Shape;181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82" name="Google Shape;182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85" name="Google Shape;185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89" name="Google Shape;189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3" name="Google Shape;193;p1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194" name="Google Shape;194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95" name="Google Shape;195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02" name="Google Shape;202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07" name="Google Shape;207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2" name="Google Shape;212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3" name="Google Shape;213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16" name="Google Shape;216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8" name="Google Shape;21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23" name="Google Shape;223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7" name="Google Shape;227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8" name="Google Shape;228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1" name="Google Shape;231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7" name="Google Shape;237;p2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1" name="Google Shape;24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1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244" name="Google Shape;244;p21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245" name="Google Shape;245;p2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21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249" name="Google Shape;249;p21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21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53" name="Google Shape;253;p2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5" name="Google Shape;255;p2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" name="Google Shape;262;p2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22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4" name="Google Shape;264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/>
        </p:nvSpPr>
        <p:spPr>
          <a:xfrm>
            <a:off x="894000" y="350600"/>
            <a:ext cx="73560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fr" sz="50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Itération </a:t>
            </a:r>
            <a:r>
              <a:rPr b="1" lang="fr" sz="50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6</a:t>
            </a:r>
            <a:r>
              <a:rPr b="1" i="0" lang="fr" sz="50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 </a:t>
            </a:r>
            <a:br>
              <a:rPr b="1" i="0" lang="fr" sz="50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b="1" i="0" lang="fr" sz="3044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Tower defense &amp; machine learning</a:t>
            </a:r>
            <a:endParaRPr b="1" i="0" sz="3044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78" name="Google Shape;278;p1"/>
          <p:cNvSpPr txBox="1"/>
          <p:nvPr/>
        </p:nvSpPr>
        <p:spPr>
          <a:xfrm>
            <a:off x="2444250" y="4041575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fr" sz="16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BOURDON-BORTOLOTTI-DUCHENE-ROTH</a:t>
            </a:r>
            <a:endParaRPr b="0" i="0" sz="16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1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"/>
          <p:cNvSpPr txBox="1"/>
          <p:nvPr/>
        </p:nvSpPr>
        <p:spPr>
          <a:xfrm>
            <a:off x="894000" y="2418800"/>
            <a:ext cx="73560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" sz="20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 Tuteur : THOMAS Vincent</a:t>
            </a:r>
            <a:endParaRPr b="1" i="0" sz="20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1" name="Google Shape;281;p1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/>
        </p:nvSpPr>
        <p:spPr>
          <a:xfrm>
            <a:off x="153850" y="197193"/>
            <a:ext cx="40566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Sommaire</a:t>
            </a:r>
            <a:endParaRPr b="1" i="0" sz="3600" u="none" cap="none" strike="noStrike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7" name="Google Shape;287;p2"/>
          <p:cNvSpPr txBox="1"/>
          <p:nvPr/>
        </p:nvSpPr>
        <p:spPr>
          <a:xfrm>
            <a:off x="733000" y="1142625"/>
            <a:ext cx="72714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❏"/>
            </a:pPr>
            <a:r>
              <a:rPr b="1" i="0" lang="fr" sz="17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Rappel</a:t>
            </a:r>
            <a:endParaRPr b="1" i="0" sz="17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❏"/>
            </a:pPr>
            <a:r>
              <a:rPr b="1" i="0" lang="fr" sz="17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Fonctionnalités</a:t>
            </a:r>
            <a:endParaRPr b="1" i="0" sz="17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❏"/>
            </a:pPr>
            <a:r>
              <a:rPr b="1" i="0" lang="fr" sz="17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Diagrammes </a:t>
            </a:r>
            <a:endParaRPr b="1" i="0" sz="17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Nunito"/>
              <a:buChar char="❏"/>
            </a:pPr>
            <a:r>
              <a:rPr b="1" i="0" lang="fr" sz="17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Planning</a:t>
            </a:r>
            <a:endParaRPr b="1" i="0" sz="17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"/>
          <p:cNvSpPr/>
          <p:nvPr/>
        </p:nvSpPr>
        <p:spPr>
          <a:xfrm>
            <a:off x="2757450" y="1160400"/>
            <a:ext cx="3629100" cy="282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3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5" name="Google Shape;295;p3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3"/>
          <p:cNvSpPr txBox="1"/>
          <p:nvPr/>
        </p:nvSpPr>
        <p:spPr>
          <a:xfrm>
            <a:off x="225675" y="197200"/>
            <a:ext cx="51231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3"/>
          <p:cNvSpPr txBox="1"/>
          <p:nvPr>
            <p:ph type="title"/>
          </p:nvPr>
        </p:nvSpPr>
        <p:spPr>
          <a:xfrm>
            <a:off x="0" y="0"/>
            <a:ext cx="91440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fr" sz="3600"/>
              <a:t>Rappel</a:t>
            </a:r>
            <a:endParaRPr sz="3600"/>
          </a:p>
        </p:txBody>
      </p:sp>
      <p:sp>
        <p:nvSpPr>
          <p:cNvPr id="298" name="Google Shape;298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299" name="Google Shape;299;p3"/>
          <p:cNvGrpSpPr/>
          <p:nvPr/>
        </p:nvGrpSpPr>
        <p:grpSpPr>
          <a:xfrm>
            <a:off x="2942263" y="1364901"/>
            <a:ext cx="3259481" cy="2413681"/>
            <a:chOff x="589188" y="2491683"/>
            <a:chExt cx="2041130" cy="1232917"/>
          </a:xfrm>
        </p:grpSpPr>
        <p:sp>
          <p:nvSpPr>
            <p:cNvPr id="300" name="Google Shape;300;p3"/>
            <p:cNvSpPr txBox="1"/>
            <p:nvPr/>
          </p:nvSpPr>
          <p:spPr>
            <a:xfrm>
              <a:off x="2108318" y="2556618"/>
              <a:ext cx="5220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" sz="1600" u="none" cap="none" strike="noStrike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Eau</a:t>
              </a:r>
              <a:endParaRPr b="1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1" name="Google Shape;301;p3"/>
            <p:cNvSpPr txBox="1"/>
            <p:nvPr/>
          </p:nvSpPr>
          <p:spPr>
            <a:xfrm>
              <a:off x="589188" y="2556625"/>
              <a:ext cx="5487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" sz="1600" u="none" cap="none" strike="noStrike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Feuille</a:t>
              </a:r>
              <a:endParaRPr b="1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Google Shape;302;p3"/>
            <p:cNvSpPr txBox="1"/>
            <p:nvPr/>
          </p:nvSpPr>
          <p:spPr>
            <a:xfrm>
              <a:off x="1458000" y="3417400"/>
              <a:ext cx="548700" cy="3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fr" sz="1600" u="none" cap="none" strike="noStrike">
                  <a:solidFill>
                    <a:schemeClr val="dk2"/>
                  </a:solidFill>
                  <a:latin typeface="Nunito"/>
                  <a:ea typeface="Nunito"/>
                  <a:cs typeface="Nunito"/>
                  <a:sym typeface="Nunito"/>
                </a:rPr>
                <a:t>Feu</a:t>
              </a:r>
              <a:endParaRPr b="1" i="0" sz="1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 rot="7674866">
              <a:off x="1574551" y="2946574"/>
              <a:ext cx="878786" cy="37836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1213318" y="2491683"/>
              <a:ext cx="878700" cy="3309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 rot="-7926474">
              <a:off x="762619" y="2921358"/>
              <a:ext cx="878709" cy="3783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1" name="Google Shape;311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2" name="Google Shape;312;p4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4"/>
          <p:cNvSpPr txBox="1"/>
          <p:nvPr/>
        </p:nvSpPr>
        <p:spPr>
          <a:xfrm>
            <a:off x="225675" y="197200"/>
            <a:ext cx="51231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4" name="Google Shape;314;p4"/>
          <p:cNvSpPr txBox="1"/>
          <p:nvPr>
            <p:ph type="title"/>
          </p:nvPr>
        </p:nvSpPr>
        <p:spPr>
          <a:xfrm>
            <a:off x="0" y="0"/>
            <a:ext cx="91440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fr" sz="3600"/>
              <a:t>Rappel</a:t>
            </a:r>
            <a:endParaRPr sz="3600"/>
          </a:p>
        </p:txBody>
      </p:sp>
      <p:sp>
        <p:nvSpPr>
          <p:cNvPr id="315" name="Google Shape;315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16" name="Google Shape;316;p4"/>
          <p:cNvGraphicFramePr/>
          <p:nvPr/>
        </p:nvGraphicFramePr>
        <p:xfrm>
          <a:off x="764650" y="88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{2996D408-AE92-4E13-B638-4813EF9A5BE0}</a:tableStyleId>
              </a:tblPr>
              <a:tblGrid>
                <a:gridCol w="1191750"/>
                <a:gridCol w="1647700"/>
                <a:gridCol w="2844425"/>
                <a:gridCol w="2427725"/>
              </a:tblGrid>
              <a:tr h="646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" sz="1600" u="none" cap="none" strike="noStrike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Genre 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" sz="1600" u="none" cap="none" strike="noStrike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Comportement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" sz="1600" u="none" cap="none" strike="noStrike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Sprite en mode “normal”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" sz="1600" u="none" cap="none" strike="noStrike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Sprite en mode “simple”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646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" sz="1600" u="none" cap="none" strike="noStrike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Géant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" sz="1600" u="none" cap="none" strike="noStrike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Normal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646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" sz="1600" u="none" cap="none" strike="noStrike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Ninja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" sz="1600" u="none" cap="none" strike="noStrike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Fuyard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646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" sz="1600" u="none" cap="none" strike="noStrike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Druide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" sz="1600" u="none" cap="none" strike="noStrike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Healer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646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" sz="1600" u="none" cap="none" strike="noStrike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Berserker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fr" sz="1600" u="none" cap="none" strike="noStrike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Kamikaze</a:t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7" name="Google Shape;3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488675"/>
            <a:ext cx="826427" cy="6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5570" y="1536400"/>
            <a:ext cx="624482" cy="64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08788" y="2173075"/>
            <a:ext cx="698050" cy="66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5989" y="2829696"/>
            <a:ext cx="463667" cy="63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15550" y="2194138"/>
            <a:ext cx="624475" cy="6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15548" y="1547487"/>
            <a:ext cx="624475" cy="6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315550" y="3475100"/>
            <a:ext cx="624475" cy="6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15550" y="2834625"/>
            <a:ext cx="624475" cy="6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1" name="Google Shape;331;p5"/>
          <p:cNvSpPr txBox="1"/>
          <p:nvPr>
            <p:ph type="title"/>
          </p:nvPr>
        </p:nvSpPr>
        <p:spPr>
          <a:xfrm>
            <a:off x="0" y="0"/>
            <a:ext cx="91440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fr" sz="3600"/>
              <a:t>Fonctionnalités</a:t>
            </a:r>
            <a:endParaRPr sz="3600"/>
          </a:p>
        </p:txBody>
      </p:sp>
      <p:sp>
        <p:nvSpPr>
          <p:cNvPr id="332" name="Google Shape;332;p5"/>
          <p:cNvSpPr txBox="1"/>
          <p:nvPr/>
        </p:nvSpPr>
        <p:spPr>
          <a:xfrm>
            <a:off x="814875" y="772475"/>
            <a:ext cx="79539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fr" sz="17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Itération </a:t>
            </a:r>
            <a:r>
              <a:rPr b="1" lang="f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b="1" i="0" lang="fr" sz="17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:</a:t>
            </a:r>
            <a:endParaRPr b="0" i="0" sz="17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❏"/>
            </a:pPr>
            <a:r>
              <a:rPr lang="f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Refonte graphique du menu de démarrage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❏"/>
            </a:pPr>
            <a:r>
              <a:rPr lang="f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Ajout de configurations de test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❏"/>
            </a:pPr>
            <a:r>
              <a:rPr lang="f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Création d’un bouton "aide" qui donne des informations sur le jeu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❏"/>
            </a:pPr>
            <a:r>
              <a:rPr lang="f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Ajout d’une fenêtre séparée pour afficher les graphiques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❏"/>
            </a:pPr>
            <a:r>
              <a:rPr lang="f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Ajout d’une fenêtre de chargement lors de l’évolution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Nunito"/>
              <a:buChar char="❏"/>
            </a:pPr>
            <a:r>
              <a:rPr lang="fr" sz="1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Première version de l’évolution de steering behaviors</a:t>
            </a:r>
            <a:endParaRPr sz="17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9" name="Google Shape;339;p6"/>
          <p:cNvSpPr txBox="1"/>
          <p:nvPr/>
        </p:nvSpPr>
        <p:spPr>
          <a:xfrm>
            <a:off x="-370875" y="1928800"/>
            <a:ext cx="48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" sz="3600" u="none" cap="none" strike="noStrik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Diagrammes</a:t>
            </a:r>
            <a:endParaRPr b="1" i="0" sz="3600" u="none" cap="none" strike="noStrike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40" name="Google Shape;3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5175" y="0"/>
            <a:ext cx="545398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"/>
          <p:cNvSpPr txBox="1"/>
          <p:nvPr/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fr" sz="900" u="none" cap="none" strike="noStrike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b="0" i="0" sz="900" u="none" cap="none" strike="noStrike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7" name="Google Shape;347;p12"/>
          <p:cNvSpPr txBox="1"/>
          <p:nvPr/>
        </p:nvSpPr>
        <p:spPr>
          <a:xfrm>
            <a:off x="712425" y="910800"/>
            <a:ext cx="79539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Fonctionnalités prévues pour l’itération 7 :</a:t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❏"/>
            </a:pPr>
            <a:r>
              <a:rPr lang="f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Terminer </a:t>
            </a:r>
            <a:r>
              <a:rPr b="0" i="0" lang="fr" sz="1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l’évolution avec steering behaviors</a:t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❏"/>
            </a:pPr>
            <a:r>
              <a:rPr lang="fr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Intégrer l’évolution de steering behaviors à l’interface graphique</a:t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12"/>
          <p:cNvSpPr txBox="1"/>
          <p:nvPr>
            <p:ph type="title"/>
          </p:nvPr>
        </p:nvSpPr>
        <p:spPr>
          <a:xfrm>
            <a:off x="0" y="0"/>
            <a:ext cx="9144000" cy="109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fr" sz="3600"/>
              <a:t>Planning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