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Dynapuff" charset="0"/>
      <p:regular r:id="rId13"/>
    </p:embeddedFont>
    <p:embeddedFont>
      <p:font typeface="標楷體" pitchFamily="65" charset="-120"/>
      <p:regular r:id="rId14"/>
    </p:embeddedFont>
    <p:embeddedFont>
      <p:font typeface="微軟正黑體" pitchFamily="34" charset="-120"/>
      <p:regular r:id="rId15"/>
      <p:bold r:id="rId16"/>
    </p:embeddedFont>
    <p:embeddedFont>
      <p:font typeface="Calibri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AF8F8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110" d="100"/>
          <a:sy n="110" d="100"/>
        </p:scale>
        <p:origin x="-1644" y="-660"/>
      </p:cViewPr>
      <p:guideLst>
        <p:guide orient="horz" pos="1080"/>
        <p:guide pos="1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065212"/>
            <a:ext cx="3886200" cy="735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" y="137319"/>
            <a:ext cx="1028700" cy="292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37319"/>
            <a:ext cx="3009900" cy="2925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7" y="2203450"/>
            <a:ext cx="3886200" cy="681038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7" y="1453357"/>
            <a:ext cx="3886200" cy="750094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86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00100"/>
            <a:ext cx="2019300" cy="2262982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" y="800100"/>
            <a:ext cx="2019300" cy="2262982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087438"/>
            <a:ext cx="2020094" cy="1975644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3" y="767556"/>
            <a:ext cx="2020888" cy="319881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3" y="1087438"/>
            <a:ext cx="2020888" cy="1975644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6525"/>
            <a:ext cx="1504157" cy="581025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136525"/>
            <a:ext cx="2555875" cy="292655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717550"/>
            <a:ext cx="1504157" cy="2345532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306388"/>
            <a:ext cx="2743200" cy="2057400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2683669"/>
            <a:ext cx="2743200" cy="402431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.png"/><Relationship Id="rId12" Type="http://schemas.openxmlformats.org/officeDocument/2006/relationships/image" Target="../media/image3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0.svg"/><Relationship Id="rId15" Type="http://schemas.openxmlformats.org/officeDocument/2006/relationships/image" Target="../media/image14.svg"/><Relationship Id="rId10" Type="http://schemas.openxmlformats.org/officeDocument/2006/relationships/image" Target="../media/image2.png"/><Relationship Id="rId19" Type="http://schemas.openxmlformats.org/officeDocument/2006/relationships/image" Target="../media/image6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8.svg"/><Relationship Id="rId3" Type="http://schemas.openxmlformats.org/officeDocument/2006/relationships/image" Target="../media/image40.svg"/><Relationship Id="rId7" Type="http://schemas.openxmlformats.org/officeDocument/2006/relationships/image" Target="../media/image8.svg"/><Relationship Id="rId12" Type="http://schemas.openxmlformats.org/officeDocument/2006/relationships/image" Target="../media/image15.png"/><Relationship Id="rId17" Type="http://schemas.openxmlformats.org/officeDocument/2006/relationships/image" Target="../media/image83.svg"/><Relationship Id="rId2" Type="http://schemas.openxmlformats.org/officeDocument/2006/relationships/image" Target="../media/image34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81.svg"/><Relationship Id="rId15" Type="http://schemas.openxmlformats.org/officeDocument/2006/relationships/image" Target="../media/image50.svg"/><Relationship Id="rId10" Type="http://schemas.openxmlformats.org/officeDocument/2006/relationships/image" Target="../media/image35.png"/><Relationship Id="rId4" Type="http://schemas.openxmlformats.org/officeDocument/2006/relationships/image" Target="../media/image1.png"/><Relationship Id="rId9" Type="http://schemas.openxmlformats.org/officeDocument/2006/relationships/image" Target="../media/image44.sv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6.svg"/><Relationship Id="rId7" Type="http://schemas.openxmlformats.org/officeDocument/2006/relationships/image" Target="../media/image34.svg"/><Relationship Id="rId12" Type="http://schemas.openxmlformats.org/officeDocument/2006/relationships/image" Target="../media/image23.png"/><Relationship Id="rId17" Type="http://schemas.openxmlformats.org/officeDocument/2006/relationships/image" Target="../media/image18.svg"/><Relationship Id="rId2" Type="http://schemas.openxmlformats.org/officeDocument/2006/relationships/image" Target="../media/image1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54.svg"/><Relationship Id="rId5" Type="http://schemas.openxmlformats.org/officeDocument/2006/relationships/image" Target="../media/image32.svg"/><Relationship Id="rId15" Type="http://schemas.openxmlformats.org/officeDocument/2006/relationships/image" Target="../media/image2.svg"/><Relationship Id="rId10" Type="http://schemas.openxmlformats.org/officeDocument/2006/relationships/image" Target="../media/image20.png"/><Relationship Id="rId9" Type="http://schemas.openxmlformats.org/officeDocument/2006/relationships/image" Target="../media/image36.sv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image" Target="../media/image2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4.svg"/><Relationship Id="rId7" Type="http://schemas.openxmlformats.org/officeDocument/2006/relationships/image" Target="../media/image18.svg"/><Relationship Id="rId12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2.svg"/><Relationship Id="rId15" Type="http://schemas.openxmlformats.org/officeDocument/2006/relationships/image" Target="../media/image36.svg"/><Relationship Id="rId10" Type="http://schemas.openxmlformats.org/officeDocument/2006/relationships/image" Target="../media/image11.png"/><Relationship Id="rId9" Type="http://schemas.openxmlformats.org/officeDocument/2006/relationships/image" Target="../media/image2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6.svg"/><Relationship Id="rId7" Type="http://schemas.openxmlformats.org/officeDocument/2006/relationships/image" Target="../media/image42.svg"/><Relationship Id="rId12" Type="http://schemas.openxmlformats.org/officeDocument/2006/relationships/image" Target="../media/image17.png"/><Relationship Id="rId17" Type="http://schemas.openxmlformats.org/officeDocument/2006/relationships/image" Target="../media/image50.svg"/><Relationship Id="rId2" Type="http://schemas.openxmlformats.org/officeDocument/2006/relationships/image" Target="../media/image14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4.svg"/><Relationship Id="rId15" Type="http://schemas.openxmlformats.org/officeDocument/2006/relationships/image" Target="../media/image48.svg"/><Relationship Id="rId10" Type="http://schemas.openxmlformats.org/officeDocument/2006/relationships/image" Target="../media/image16.png"/><Relationship Id="rId9" Type="http://schemas.openxmlformats.org/officeDocument/2006/relationships/image" Target="../media/image28.sv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56.svg"/><Relationship Id="rId7" Type="http://schemas.openxmlformats.org/officeDocument/2006/relationships/image" Target="../media/image12.svg"/><Relationship Id="rId12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18.svg"/><Relationship Id="rId5" Type="http://schemas.openxmlformats.org/officeDocument/2006/relationships/image" Target="../media/image54.svg"/><Relationship Id="rId15" Type="http://schemas.openxmlformats.org/officeDocument/2006/relationships/image" Target="../media/image6.svg"/><Relationship Id="rId10" Type="http://schemas.openxmlformats.org/officeDocument/2006/relationships/image" Target="../media/image9.png"/><Relationship Id="rId9" Type="http://schemas.openxmlformats.org/officeDocument/2006/relationships/image" Target="../media/image2.sv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50.svg"/><Relationship Id="rId7" Type="http://schemas.openxmlformats.org/officeDocument/2006/relationships/image" Target="../media/image10.svg"/><Relationship Id="rId12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8.svg"/><Relationship Id="rId5" Type="http://schemas.openxmlformats.org/officeDocument/2006/relationships/image" Target="../media/image58.svg"/><Relationship Id="rId15" Type="http://schemas.openxmlformats.org/officeDocument/2006/relationships/image" Target="../media/image28.svg"/><Relationship Id="rId10" Type="http://schemas.openxmlformats.org/officeDocument/2006/relationships/image" Target="../media/image1.png"/><Relationship Id="rId9" Type="http://schemas.openxmlformats.org/officeDocument/2006/relationships/image" Target="../media/image60.sv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3.png"/><Relationship Id="rId7" Type="http://schemas.openxmlformats.org/officeDocument/2006/relationships/image" Target="../media/image66.svg"/><Relationship Id="rId12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18.svg"/><Relationship Id="rId5" Type="http://schemas.openxmlformats.org/officeDocument/2006/relationships/image" Target="../media/image64.svg"/><Relationship Id="rId9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3" Type="http://schemas.openxmlformats.org/officeDocument/2006/relationships/image" Target="../media/image46.svg"/><Relationship Id="rId12" Type="http://schemas.openxmlformats.org/officeDocument/2006/relationships/image" Target="../media/image2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15.png"/><Relationship Id="rId5" Type="http://schemas.openxmlformats.org/officeDocument/2006/relationships/image" Target="../media/image68.svg"/><Relationship Id="rId10" Type="http://schemas.openxmlformats.org/officeDocument/2006/relationships/image" Target="../media/image73.svg"/><Relationship Id="rId4" Type="http://schemas.openxmlformats.org/officeDocument/2006/relationships/image" Target="../media/image29.png"/><Relationship Id="rId14" Type="http://schemas.openxmlformats.org/officeDocument/2006/relationships/image" Target="../media/image5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8.svg"/><Relationship Id="rId7" Type="http://schemas.openxmlformats.org/officeDocument/2006/relationships/image" Target="../media/image77.svg"/><Relationship Id="rId12" Type="http://schemas.openxmlformats.org/officeDocument/2006/relationships/image" Target="../media/image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4.svg"/><Relationship Id="rId10" Type="http://schemas.openxmlformats.org/officeDocument/2006/relationships/image" Target="../media/image12.png"/><Relationship Id="rId9" Type="http://schemas.openxmlformats.org/officeDocument/2006/relationships/image" Target="../media/image79.sv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/>
          <p:nvPr/>
        </p:nvSpPr>
        <p:spPr>
          <a:xfrm rot="1260000">
            <a:off x="-570278" y="3435698"/>
            <a:ext cx="2462488" cy="1631398"/>
          </a:xfrm>
          <a:custGeom>
            <a:avLst/>
            <a:gdLst/>
            <a:ahLst/>
            <a:cxnLst/>
            <a:rect l="l" t="t" r="r" b="b"/>
            <a:pathLst>
              <a:path w="4924975" h="3262796">
                <a:moveTo>
                  <a:pt x="0" y="0"/>
                </a:moveTo>
                <a:lnTo>
                  <a:pt x="4924976" y="0"/>
                </a:lnTo>
                <a:lnTo>
                  <a:pt x="4924976" y="3262796"/>
                </a:lnTo>
                <a:lnTo>
                  <a:pt x="0" y="32627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780000">
            <a:off x="7772400" y="3252968"/>
            <a:ext cx="2151236" cy="1683342"/>
          </a:xfrm>
          <a:custGeom>
            <a:avLst/>
            <a:gdLst/>
            <a:ahLst/>
            <a:cxnLst/>
            <a:rect l="l" t="t" r="r" b="b"/>
            <a:pathLst>
              <a:path w="4302472" h="3366684">
                <a:moveTo>
                  <a:pt x="0" y="0"/>
                </a:moveTo>
                <a:lnTo>
                  <a:pt x="4302472" y="0"/>
                </a:lnTo>
                <a:lnTo>
                  <a:pt x="4302472" y="3366684"/>
                </a:lnTo>
                <a:lnTo>
                  <a:pt x="0" y="336668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16680000">
            <a:off x="2317826" y="3736437"/>
            <a:ext cx="1295400" cy="1344250"/>
          </a:xfrm>
          <a:custGeom>
            <a:avLst/>
            <a:gdLst/>
            <a:ahLst/>
            <a:cxnLst/>
            <a:rect l="l" t="t" r="r" b="b"/>
            <a:pathLst>
              <a:path w="2850856" h="2441045">
                <a:moveTo>
                  <a:pt x="0" y="0"/>
                </a:moveTo>
                <a:lnTo>
                  <a:pt x="2850856" y="0"/>
                </a:lnTo>
                <a:lnTo>
                  <a:pt x="2850856" y="2441045"/>
                </a:lnTo>
                <a:lnTo>
                  <a:pt x="0" y="24410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5825905" y="3980900"/>
            <a:ext cx="1658466" cy="1003372"/>
          </a:xfrm>
          <a:custGeom>
            <a:avLst/>
            <a:gdLst/>
            <a:ahLst/>
            <a:cxnLst/>
            <a:rect l="l" t="t" r="r" b="b"/>
            <a:pathLst>
              <a:path w="3316932" h="2006744">
                <a:moveTo>
                  <a:pt x="0" y="0"/>
                </a:moveTo>
                <a:lnTo>
                  <a:pt x="3316932" y="0"/>
                </a:lnTo>
                <a:lnTo>
                  <a:pt x="3316932" y="2006744"/>
                </a:lnTo>
                <a:lnTo>
                  <a:pt x="0" y="200674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a:blipFill>
        </p:spPr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514350"/>
            <a:ext cx="1790700" cy="17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187" y="0"/>
            <a:ext cx="1907890" cy="1560447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3094672" y="1352550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Noto Sans T Chinese Bold"/>
                <a:sym typeface="Noto Sans T Chinese Bold"/>
              </a:rPr>
              <a:t>旅遊計劃與評價管理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  <a:p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959201" y="1793264"/>
            <a:ext cx="1053494" cy="311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540"/>
              </a:lnSpc>
            </a:pPr>
            <a:r>
              <a:rPr lang="zh-TW" altLang="en-US" sz="1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Noto Sans T Chinese"/>
                <a:sym typeface="Noto Sans T Chinese"/>
              </a:rPr>
              <a:t>組長</a:t>
            </a:r>
            <a:r>
              <a:rPr lang="en-US" altLang="zh-TW" sz="1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Noto Sans T Chinese"/>
                <a:sym typeface="Noto Sans T Chinese"/>
              </a:rPr>
              <a:t>:</a:t>
            </a:r>
            <a:r>
              <a:rPr lang="en-US" altLang="zh-TW" sz="1200" dirty="0" err="1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Noto Sans T Chinese"/>
                <a:sym typeface="Noto Sans T Chinese"/>
              </a:rPr>
              <a:t>蕭智中</a:t>
            </a:r>
            <a:endParaRPr lang="en-US" altLang="zh-TW" sz="1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Noto Sans T Chinese"/>
              <a:sym typeface="Noto Sans T Chinese"/>
            </a:endParaRPr>
          </a:p>
          <a:p>
            <a:pPr algn="ctr">
              <a:lnSpc>
                <a:spcPts val="4540"/>
              </a:lnSpc>
            </a:pPr>
            <a:r>
              <a:rPr lang="zh-TW" altLang="en-US" sz="1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Noto Sans T Chinese"/>
                <a:sym typeface="Noto Sans T Chinese"/>
              </a:rPr>
              <a:t>組員</a:t>
            </a:r>
            <a:r>
              <a:rPr lang="en-US" altLang="zh-TW" sz="1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Noto Sans T Chinese"/>
                <a:sym typeface="Noto Sans T Chinese"/>
              </a:rPr>
              <a:t>:</a:t>
            </a:r>
            <a:r>
              <a:rPr lang="en-US" altLang="zh-TW" sz="1200" dirty="0" err="1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Noto Sans T Chinese"/>
                <a:sym typeface="Noto Sans T Chinese"/>
              </a:rPr>
              <a:t>許正祐</a:t>
            </a:r>
            <a:endParaRPr lang="en-US" altLang="zh-TW" sz="1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Noto Sans T Chinese"/>
              <a:sym typeface="Noto Sans T Chinese"/>
            </a:endParaRPr>
          </a:p>
          <a:p>
            <a:pPr algn="ctr">
              <a:lnSpc>
                <a:spcPts val="4540"/>
              </a:lnSpc>
            </a:pPr>
            <a:r>
              <a:rPr lang="zh-TW" altLang="en-US" sz="1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Noto Sans T Chinese"/>
                <a:sym typeface="Noto Sans T Chinese"/>
              </a:rPr>
              <a:t>組員</a:t>
            </a:r>
            <a:r>
              <a:rPr lang="en-US" altLang="zh-TW" sz="1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Noto Sans T Chinese"/>
                <a:sym typeface="Noto Sans T Chinese"/>
              </a:rPr>
              <a:t>: </a:t>
            </a:r>
            <a:r>
              <a:rPr lang="en-US" altLang="zh-TW" sz="1200" dirty="0" err="1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Noto Sans T Chinese"/>
                <a:sym typeface="Noto Sans T Chinese"/>
              </a:rPr>
              <a:t>林延璋</a:t>
            </a:r>
            <a:endParaRPr lang="en-US" altLang="zh-TW" sz="1200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Noto Sans T Chinese"/>
              <a:sym typeface="Noto Sans T Chinese"/>
            </a:endParaRPr>
          </a:p>
          <a:p>
            <a:pPr algn="ctr">
              <a:lnSpc>
                <a:spcPts val="4540"/>
              </a:lnSpc>
            </a:pPr>
            <a:r>
              <a:rPr lang="zh-TW" altLang="en-US" sz="1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Noto Sans T Chinese"/>
                <a:sym typeface="Noto Sans T Chinese"/>
              </a:rPr>
              <a:t>組員</a:t>
            </a:r>
            <a:r>
              <a:rPr lang="en-US" altLang="zh-TW" sz="1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Noto Sans T Chinese"/>
                <a:sym typeface="Noto Sans T Chinese"/>
              </a:rPr>
              <a:t>: </a:t>
            </a:r>
            <a:r>
              <a:rPr lang="en-US" altLang="zh-TW" sz="1200" dirty="0" err="1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Noto Sans T Chinese"/>
                <a:sym typeface="Noto Sans T Chinese"/>
              </a:rPr>
              <a:t>范言詮</a:t>
            </a:r>
            <a:endParaRPr lang="en-US" altLang="zh-TW" sz="1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Noto Sans T Chinese"/>
              <a:sym typeface="Noto Sans T Chinese"/>
            </a:endParaRPr>
          </a:p>
          <a:p>
            <a:pPr algn="ctr">
              <a:lnSpc>
                <a:spcPts val="4540"/>
              </a:lnSpc>
            </a:pPr>
            <a:r>
              <a:rPr lang="zh-TW" altLang="en-US" sz="1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Noto Sans T Chinese"/>
                <a:sym typeface="Noto Sans T Chinese"/>
              </a:rPr>
              <a:t>組員</a:t>
            </a:r>
            <a:r>
              <a:rPr lang="en-US" altLang="zh-TW" sz="1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Noto Sans T Chinese"/>
                <a:sym typeface="Noto Sans T Chinese"/>
              </a:rPr>
              <a:t>: </a:t>
            </a:r>
            <a:r>
              <a:rPr lang="en-US" altLang="zh-TW" sz="1200" dirty="0" err="1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Noto Sans T Chinese"/>
                <a:sym typeface="Noto Sans T Chinese"/>
              </a:rPr>
              <a:t>陳冠羽</a:t>
            </a:r>
            <a:endParaRPr lang="en-US" altLang="zh-TW" sz="1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Noto Sans T Chinese"/>
              <a:sym typeface="Noto Sans T Chinese"/>
            </a:endParaRP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11 0.06685 C -0.06719 0.06468 -0.0704 0.06005 -0.07448 0.05805 C -0.07691 0.05558 -0.07934 0.0545 -0.08212 0.05311 C -0.08281 0.0528 -0.08333 0.05172 -0.08403 0.05125 C -0.08611 0.04987 -0.08871 0.0494 -0.09088 0.04848 C -0.09401 0.04693 -0.09722 0.04446 -0.10043 0.04354 C -0.10512 0.04199 -0.1112 0.04014 -0.11554 0.03674 C -0.11849 0.03458 -0.12144 0.03381 -0.12439 0.03196 C -0.13507 0.02517 -0.14661 0.01961 -0.15781 0.01467 C -0.15972 0.01374 -0.1618 0.01343 -0.16345 0.01174 C -0.16415 0.01112 -0.16467 0.01004 -0.16545 0.00958 C -0.16658 0.00911 -0.16797 0.00927 -0.1691 0.0088 C -0.17526 0.00633 -0.18116 0.00294 -0.18741 0.00108 C -0.19583 -0.00185 -0.20399 -0.00617 -0.21259 -0.00771 C -0.21736 -0.00957 -0.22101 -0.0108 -0.22587 -0.01157 C -0.23047 -0.01373 -0.23498 -0.01466 -0.23976 -0.01543 C -0.24436 -0.01682 -0.24835 -0.01837 -0.25295 -0.01929 C -0.25859 -0.02145 -0.26424 -0.02315 -0.26996 -0.02408 C -0.27838 -0.02732 -0.2868 -0.02933 -0.29522 -0.0318 C -0.29696 -0.03226 -0.29861 -0.03288 -0.30026 -0.0338 C -0.30095 -0.03411 -0.30156 -0.03442 -0.30217 -0.03473 C -0.31588 -0.03905 -0.32995 -0.04198 -0.34384 -0.04337 C -0.34974 -0.04476 -0.35547 -0.04631 -0.36146 -0.04723 C -0.39262 -0.05927 -0.42439 -0.06514 -0.45668 -0.06653 C -0.46528 -0.06761 -0.47387 -0.06854 -0.48246 -0.06946 C -0.51805 -0.069 -0.53646 -0.07023 -0.5651 -0.06653 C -0.5908 -0.06715 -0.61658 -0.06653 -0.6421 -0.07054 C -0.64627 -0.07178 -0.64983 -0.07348 -0.65408 -0.07425 C -0.66337 -0.07795 -0.67292 -0.08058 -0.68246 -0.08212 C -0.68698 -0.08366 -0.69088 -0.08521 -0.69566 -0.08582 C -0.70555 -0.08536 -0.71406 -0.08876 -0.72213 -0.08119 C -0.72404 -0.07687 -0.72491 -0.07764 -0.72786 -0.07625 C -0.72986 -0.07409 -0.7309 -0.07162 -0.7329 -0.06946 C -0.73385 -0.06514 -0.73533 -0.06143 -0.73793 -0.05881 C -0.73958 -0.05109 -0.73715 -0.06051 -0.74045 -0.05402 C -0.74141 -0.05217 -0.74193 -0.04661 -0.74227 -0.04445 C -0.74193 -0.02562 -0.74193 -0.01837 -0.74106 -0.00185 C -0.7408 0.00325 -0.73924 0.00942 -0.73924 0.01467 " pathEditMode="relative" rAng="0" ptsTypes="fffffffffffffffffffffffffffffffffffff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58" y="-778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ED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577685" y="990543"/>
            <a:ext cx="2765835" cy="4309375"/>
          </a:xfrm>
          <a:custGeom>
            <a:avLst/>
            <a:gdLst/>
            <a:ahLst/>
            <a:cxnLst/>
            <a:rect l="l" t="t" r="r" b="b"/>
            <a:pathLst>
              <a:path w="5531670" h="8618749">
                <a:moveTo>
                  <a:pt x="0" y="0"/>
                </a:moveTo>
                <a:lnTo>
                  <a:pt x="5531670" y="0"/>
                </a:lnTo>
                <a:lnTo>
                  <a:pt x="5531670" y="8618749"/>
                </a:lnTo>
                <a:lnTo>
                  <a:pt x="0" y="86187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78490" y="1574197"/>
            <a:ext cx="3065510" cy="2030901"/>
          </a:xfrm>
          <a:custGeom>
            <a:avLst/>
            <a:gdLst/>
            <a:ahLst/>
            <a:cxnLst/>
            <a:rect l="l" t="t" r="r" b="b"/>
            <a:pathLst>
              <a:path w="6131020" h="4061801">
                <a:moveTo>
                  <a:pt x="0" y="0"/>
                </a:moveTo>
                <a:lnTo>
                  <a:pt x="6131020" y="0"/>
                </a:lnTo>
                <a:lnTo>
                  <a:pt x="6131020" y="4061801"/>
                </a:lnTo>
                <a:lnTo>
                  <a:pt x="0" y="40618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171952">
            <a:off x="7333596" y="432481"/>
            <a:ext cx="1578780" cy="674929"/>
          </a:xfrm>
          <a:custGeom>
            <a:avLst/>
            <a:gdLst/>
            <a:ahLst/>
            <a:cxnLst/>
            <a:rect l="l" t="t" r="r" b="b"/>
            <a:pathLst>
              <a:path w="3157559" h="1349857">
                <a:moveTo>
                  <a:pt x="0" y="0"/>
                </a:moveTo>
                <a:lnTo>
                  <a:pt x="3157559" y="0"/>
                </a:lnTo>
                <a:lnTo>
                  <a:pt x="3157559" y="1349857"/>
                </a:lnTo>
                <a:lnTo>
                  <a:pt x="0" y="13498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5856477" y="3828935"/>
            <a:ext cx="1754768" cy="1191049"/>
          </a:xfrm>
          <a:custGeom>
            <a:avLst/>
            <a:gdLst/>
            <a:ahLst/>
            <a:cxnLst/>
            <a:rect l="l" t="t" r="r" b="b"/>
            <a:pathLst>
              <a:path w="3509536" h="2382098">
                <a:moveTo>
                  <a:pt x="3509536" y="0"/>
                </a:moveTo>
                <a:lnTo>
                  <a:pt x="0" y="0"/>
                </a:lnTo>
                <a:lnTo>
                  <a:pt x="0" y="2382097"/>
                </a:lnTo>
                <a:lnTo>
                  <a:pt x="3509536" y="2382097"/>
                </a:lnTo>
                <a:lnTo>
                  <a:pt x="350953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14350" y="452438"/>
            <a:ext cx="4892505" cy="858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5"/>
              </a:lnSpc>
            </a:pPr>
            <a:r>
              <a:rPr lang="zh-TW" altLang="en-US" sz="5500" dirty="0" smtClean="0">
                <a:solidFill>
                  <a:srgbClr val="32535A"/>
                </a:solidFill>
                <a:latin typeface="Dynapuff"/>
                <a:ea typeface="Dynapuff"/>
                <a:cs typeface="Dynapuff"/>
                <a:sym typeface="Dynapuff"/>
              </a:rPr>
              <a:t>結論</a:t>
            </a:r>
            <a:endParaRPr lang="en-US" sz="5500" dirty="0">
              <a:solidFill>
                <a:srgbClr val="32535A"/>
              </a:solidFill>
              <a:latin typeface="Dynapuff"/>
              <a:ea typeface="Dynapuff"/>
              <a:cs typeface="Dynapuff"/>
              <a:sym typeface="Dynapuff"/>
            </a:endParaRPr>
          </a:p>
        </p:txBody>
      </p:sp>
      <p:sp>
        <p:nvSpPr>
          <p:cNvPr id="9" name="Freeform 9"/>
          <p:cNvSpPr/>
          <p:nvPr/>
        </p:nvSpPr>
        <p:spPr>
          <a:xfrm rot="5321836">
            <a:off x="-400588" y="2539127"/>
            <a:ext cx="2767922" cy="2898348"/>
          </a:xfrm>
          <a:custGeom>
            <a:avLst/>
            <a:gdLst/>
            <a:ahLst/>
            <a:cxnLst/>
            <a:rect l="l" t="t" r="r" b="b"/>
            <a:pathLst>
              <a:path w="5535843" h="5796695">
                <a:moveTo>
                  <a:pt x="0" y="0"/>
                </a:moveTo>
                <a:lnTo>
                  <a:pt x="5535843" y="0"/>
                </a:lnTo>
                <a:lnTo>
                  <a:pt x="5535843" y="5796694"/>
                </a:lnTo>
                <a:lnTo>
                  <a:pt x="0" y="579669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6921245" y="2571750"/>
            <a:ext cx="2767922" cy="2898348"/>
          </a:xfrm>
          <a:custGeom>
            <a:avLst/>
            <a:gdLst/>
            <a:ahLst/>
            <a:cxnLst/>
            <a:rect l="l" t="t" r="r" b="b"/>
            <a:pathLst>
              <a:path w="5535843" h="5796695">
                <a:moveTo>
                  <a:pt x="0" y="0"/>
                </a:moveTo>
                <a:lnTo>
                  <a:pt x="5535843" y="0"/>
                </a:lnTo>
                <a:lnTo>
                  <a:pt x="5535843" y="5796695"/>
                </a:lnTo>
                <a:lnTo>
                  <a:pt x="0" y="579669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514350" y="1574197"/>
            <a:ext cx="608521" cy="621733"/>
          </a:xfrm>
          <a:custGeom>
            <a:avLst/>
            <a:gdLst/>
            <a:ahLst/>
            <a:cxnLst/>
            <a:rect l="l" t="t" r="r" b="b"/>
            <a:pathLst>
              <a:path w="1217042" h="1243465">
                <a:moveTo>
                  <a:pt x="0" y="0"/>
                </a:moveTo>
                <a:lnTo>
                  <a:pt x="1217042" y="0"/>
                </a:lnTo>
                <a:lnTo>
                  <a:pt x="1217042" y="1243465"/>
                </a:lnTo>
                <a:lnTo>
                  <a:pt x="0" y="124346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5856477" y="459079"/>
            <a:ext cx="608521" cy="621733"/>
          </a:xfrm>
          <a:custGeom>
            <a:avLst/>
            <a:gdLst/>
            <a:ahLst/>
            <a:cxnLst/>
            <a:rect l="l" t="t" r="r" b="b"/>
            <a:pathLst>
              <a:path w="1217042" h="1243465">
                <a:moveTo>
                  <a:pt x="0" y="0"/>
                </a:moveTo>
                <a:lnTo>
                  <a:pt x="1217041" y="0"/>
                </a:lnTo>
                <a:lnTo>
                  <a:pt x="1217041" y="1243465"/>
                </a:lnTo>
                <a:lnTo>
                  <a:pt x="0" y="124346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843052" y="1253295"/>
            <a:ext cx="3657600" cy="631768"/>
          </a:xfrm>
          <a:custGeom>
            <a:avLst/>
            <a:gdLst/>
            <a:ahLst/>
            <a:cxnLst/>
            <a:rect l="l" t="t" r="r" b="b"/>
            <a:pathLst>
              <a:path w="7315200" h="1263535">
                <a:moveTo>
                  <a:pt x="0" y="0"/>
                </a:moveTo>
                <a:lnTo>
                  <a:pt x="7315200" y="0"/>
                </a:lnTo>
                <a:lnTo>
                  <a:pt x="7315200" y="1263534"/>
                </a:lnTo>
                <a:lnTo>
                  <a:pt x="0" y="126353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3" name="文字方塊 2"/>
          <p:cNvSpPr txBox="1"/>
          <p:nvPr/>
        </p:nvSpPr>
        <p:spPr>
          <a:xfrm>
            <a:off x="1202403" y="2266950"/>
            <a:ext cx="3516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旅遊評價</a:t>
            </a:r>
            <a:r>
              <a:rPr lang="zh-TW" altLang="en-US" sz="1800" dirty="0" smtClean="0"/>
              <a:t>系統有評價、查詢、點贊、刪除、回覆及圖片上傳等功能，能夠有效</a:t>
            </a:r>
            <a:r>
              <a:rPr lang="zh-TW" altLang="en-US" sz="1800" dirty="0"/>
              <a:t>提升用戶的互動體驗</a:t>
            </a:r>
            <a:r>
              <a:rPr lang="zh-TW" altLang="en-US" sz="1800" dirty="0" smtClean="0"/>
              <a:t>。</a:t>
            </a:r>
            <a:endParaRPr lang="zh-TW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1.52825E-6 C -0.01319 0.00525 -0.00555 0.0037 -0.02273 0.00185 C -0.05485 -0.01081 -0.11319 -0.00463 -0.13211 -0.00494 C -0.15208 -0.01142 -0.17239 -0.01544 -0.19253 -0.02007 C -0.22968 -0.01945 -0.26371 -0.01822 -0.29999 -0.01513 C -0.34253 -0.01636 -0.37933 -0.01822 -0.42169 -0.01667 C -0.44669 -0.00988 -0.47013 -0.01235 -0.49635 -0.01173 C -0.5052 -0.0071 -0.5144 -0.00247 -0.5236 1.52825E-6 C -0.5453 -0.00062 -0.56336 -0.00309 -0.58402 1.52825E-6 C -0.58958 0.00093 -0.59444 0.00617 -0.59999 0.00679 C -0.6085 0.00772 -0.61701 0.00772 -0.62551 0.00834 C -0.63263 0.01173 -0.62794 0.01019 -0.63958 0.01019 " pathEditMode="relative" ptsTypes="fffffffffff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-572110">
            <a:off x="7422617" y="2833111"/>
            <a:ext cx="1859976" cy="2642950"/>
          </a:xfrm>
          <a:custGeom>
            <a:avLst/>
            <a:gdLst/>
            <a:ahLst/>
            <a:cxnLst/>
            <a:rect l="l" t="t" r="r" b="b"/>
            <a:pathLst>
              <a:path w="3719952" h="5285900">
                <a:moveTo>
                  <a:pt x="0" y="0"/>
                </a:moveTo>
                <a:lnTo>
                  <a:pt x="3719952" y="0"/>
                </a:lnTo>
                <a:lnTo>
                  <a:pt x="3719952" y="5285900"/>
                </a:lnTo>
                <a:lnTo>
                  <a:pt x="0" y="5285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684118">
            <a:off x="2198081" y="3924305"/>
            <a:ext cx="1371719" cy="1931999"/>
          </a:xfrm>
          <a:custGeom>
            <a:avLst/>
            <a:gdLst/>
            <a:ahLst/>
            <a:cxnLst/>
            <a:rect l="l" t="t" r="r" b="b"/>
            <a:pathLst>
              <a:path w="2743438" h="3863997">
                <a:moveTo>
                  <a:pt x="0" y="0"/>
                </a:moveTo>
                <a:lnTo>
                  <a:pt x="2743438" y="0"/>
                </a:lnTo>
                <a:lnTo>
                  <a:pt x="2743438" y="3863997"/>
                </a:lnTo>
                <a:lnTo>
                  <a:pt x="0" y="3863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2959047"/>
            <a:ext cx="1574073" cy="1670104"/>
          </a:xfrm>
          <a:custGeom>
            <a:avLst/>
            <a:gdLst/>
            <a:ahLst/>
            <a:cxnLst/>
            <a:rect l="l" t="t" r="r" b="b"/>
            <a:pathLst>
              <a:path w="3148145" h="3340207">
                <a:moveTo>
                  <a:pt x="0" y="0"/>
                </a:moveTo>
                <a:lnTo>
                  <a:pt x="3148145" y="0"/>
                </a:lnTo>
                <a:lnTo>
                  <a:pt x="3148145" y="3340207"/>
                </a:lnTo>
                <a:lnTo>
                  <a:pt x="0" y="33402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715213" y="1810768"/>
            <a:ext cx="5713574" cy="703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67"/>
              </a:lnSpc>
            </a:pPr>
            <a:r>
              <a:rPr lang="zh-TW" altLang="en-US" sz="4500" dirty="0" smtClean="0">
                <a:solidFill>
                  <a:srgbClr val="A62A2A"/>
                </a:solidFill>
                <a:latin typeface="Dynapuff"/>
                <a:ea typeface="Dynapuff"/>
                <a:cs typeface="Dynapuff"/>
                <a:sym typeface="Dynapuff"/>
              </a:rPr>
              <a:t>報告結束</a:t>
            </a:r>
            <a:endParaRPr lang="en-US" sz="4500" dirty="0">
              <a:solidFill>
                <a:srgbClr val="A62A2A"/>
              </a:solidFill>
              <a:latin typeface="Dynapuff"/>
              <a:ea typeface="Dynapuff"/>
              <a:cs typeface="Dynapuff"/>
              <a:sym typeface="Dynapuff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4759610" y="3864150"/>
            <a:ext cx="1642563" cy="1747709"/>
          </a:xfrm>
          <a:custGeom>
            <a:avLst/>
            <a:gdLst/>
            <a:ahLst/>
            <a:cxnLst/>
            <a:rect l="l" t="t" r="r" b="b"/>
            <a:pathLst>
              <a:path w="3285125" h="3495418">
                <a:moveTo>
                  <a:pt x="0" y="0"/>
                </a:moveTo>
                <a:lnTo>
                  <a:pt x="3285125" y="0"/>
                </a:lnTo>
                <a:lnTo>
                  <a:pt x="3285125" y="3495418"/>
                </a:lnTo>
                <a:lnTo>
                  <a:pt x="0" y="34954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743200" y="937875"/>
            <a:ext cx="3657600" cy="631768"/>
          </a:xfrm>
          <a:custGeom>
            <a:avLst/>
            <a:gdLst/>
            <a:ahLst/>
            <a:cxnLst/>
            <a:rect l="l" t="t" r="r" b="b"/>
            <a:pathLst>
              <a:path w="7315200" h="1263535">
                <a:moveTo>
                  <a:pt x="0" y="0"/>
                </a:moveTo>
                <a:lnTo>
                  <a:pt x="7315200" y="0"/>
                </a:lnTo>
                <a:lnTo>
                  <a:pt x="7315200" y="1263534"/>
                </a:lnTo>
                <a:lnTo>
                  <a:pt x="0" y="126353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-445980" y="-741773"/>
            <a:ext cx="3208126" cy="3359294"/>
          </a:xfrm>
          <a:custGeom>
            <a:avLst/>
            <a:gdLst/>
            <a:ahLst/>
            <a:cxnLst/>
            <a:rect l="l" t="t" r="r" b="b"/>
            <a:pathLst>
              <a:path w="6416252" h="6718588">
                <a:moveTo>
                  <a:pt x="0" y="0"/>
                </a:moveTo>
                <a:lnTo>
                  <a:pt x="6416252" y="0"/>
                </a:lnTo>
                <a:lnTo>
                  <a:pt x="6416252" y="6718589"/>
                </a:lnTo>
                <a:lnTo>
                  <a:pt x="0" y="671858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5400000">
            <a:off x="6337254" y="-666189"/>
            <a:ext cx="3208126" cy="3359294"/>
          </a:xfrm>
          <a:custGeom>
            <a:avLst/>
            <a:gdLst/>
            <a:ahLst/>
            <a:cxnLst/>
            <a:rect l="l" t="t" r="r" b="b"/>
            <a:pathLst>
              <a:path w="6416252" h="6718588">
                <a:moveTo>
                  <a:pt x="0" y="0"/>
                </a:moveTo>
                <a:lnTo>
                  <a:pt x="6416252" y="0"/>
                </a:lnTo>
                <a:lnTo>
                  <a:pt x="6416252" y="6718588"/>
                </a:lnTo>
                <a:lnTo>
                  <a:pt x="0" y="671858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305043" y="241596"/>
            <a:ext cx="533916" cy="545508"/>
          </a:xfrm>
          <a:custGeom>
            <a:avLst/>
            <a:gdLst/>
            <a:ahLst/>
            <a:cxnLst/>
            <a:rect l="l" t="t" r="r" b="b"/>
            <a:pathLst>
              <a:path w="1067831" h="1091015">
                <a:moveTo>
                  <a:pt x="0" y="0"/>
                </a:moveTo>
                <a:lnTo>
                  <a:pt x="1067830" y="0"/>
                </a:lnTo>
                <a:lnTo>
                  <a:pt x="1067830" y="1091014"/>
                </a:lnTo>
                <a:lnTo>
                  <a:pt x="0" y="109101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787036" y="2072014"/>
            <a:ext cx="533916" cy="545508"/>
          </a:xfrm>
          <a:custGeom>
            <a:avLst/>
            <a:gdLst/>
            <a:ahLst/>
            <a:cxnLst/>
            <a:rect l="l" t="t" r="r" b="b"/>
            <a:pathLst>
              <a:path w="1067831" h="1091015">
                <a:moveTo>
                  <a:pt x="0" y="0"/>
                </a:moveTo>
                <a:lnTo>
                  <a:pt x="1067831" y="0"/>
                </a:lnTo>
                <a:lnTo>
                  <a:pt x="1067831" y="1091015"/>
                </a:lnTo>
                <a:lnTo>
                  <a:pt x="0" y="109101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8352605" y="1858393"/>
            <a:ext cx="533916" cy="545508"/>
          </a:xfrm>
          <a:custGeom>
            <a:avLst/>
            <a:gdLst/>
            <a:ahLst/>
            <a:cxnLst/>
            <a:rect l="l" t="t" r="r" b="b"/>
            <a:pathLst>
              <a:path w="1067831" h="1091015">
                <a:moveTo>
                  <a:pt x="0" y="0"/>
                </a:moveTo>
                <a:lnTo>
                  <a:pt x="1067830" y="0"/>
                </a:lnTo>
                <a:lnTo>
                  <a:pt x="1067830" y="1091015"/>
                </a:lnTo>
                <a:lnTo>
                  <a:pt x="0" y="109101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ED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14350" y="452438"/>
            <a:ext cx="6518453" cy="858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5"/>
              </a:lnSpc>
            </a:pPr>
            <a:r>
              <a:rPr lang="zh-TW" altLang="en-US" sz="5500" dirty="0" smtClean="0">
                <a:solidFill>
                  <a:srgbClr val="32535A"/>
                </a:solidFill>
                <a:latin typeface="Dynapuff"/>
                <a:ea typeface="Dynapuff"/>
                <a:cs typeface="Dynapuff"/>
                <a:sym typeface="Dynapuff"/>
              </a:rPr>
              <a:t>目錄</a:t>
            </a:r>
            <a:endParaRPr lang="en-US" sz="5500" dirty="0">
              <a:solidFill>
                <a:srgbClr val="32535A"/>
              </a:solidFill>
              <a:latin typeface="Dynapuff"/>
              <a:ea typeface="Dynapuff"/>
              <a:cs typeface="Dynapuff"/>
              <a:sym typeface="Dynapuff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6793227" y="80704"/>
            <a:ext cx="2350774" cy="1707250"/>
          </a:xfrm>
          <a:custGeom>
            <a:avLst/>
            <a:gdLst/>
            <a:ahLst/>
            <a:cxnLst/>
            <a:rect l="l" t="t" r="r" b="b"/>
            <a:pathLst>
              <a:path w="4701547" h="3414499">
                <a:moveTo>
                  <a:pt x="0" y="0"/>
                </a:moveTo>
                <a:lnTo>
                  <a:pt x="4701547" y="0"/>
                </a:lnTo>
                <a:lnTo>
                  <a:pt x="4701547" y="3414498"/>
                </a:lnTo>
                <a:lnTo>
                  <a:pt x="0" y="34144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3474289"/>
            <a:ext cx="4883181" cy="1804132"/>
          </a:xfrm>
          <a:custGeom>
            <a:avLst/>
            <a:gdLst/>
            <a:ahLst/>
            <a:cxnLst/>
            <a:rect l="l" t="t" r="r" b="b"/>
            <a:pathLst>
              <a:path w="5936718" h="2539692">
                <a:moveTo>
                  <a:pt x="0" y="0"/>
                </a:moveTo>
                <a:lnTo>
                  <a:pt x="5936719" y="0"/>
                </a:lnTo>
                <a:lnTo>
                  <a:pt x="5936719" y="2539691"/>
                </a:lnTo>
                <a:lnTo>
                  <a:pt x="0" y="25396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7" name="AutoShape 7"/>
          <p:cNvSpPr/>
          <p:nvPr/>
        </p:nvSpPr>
        <p:spPr>
          <a:xfrm>
            <a:off x="457200" y="1338722"/>
            <a:ext cx="3246120" cy="0"/>
          </a:xfrm>
          <a:prstGeom prst="line">
            <a:avLst/>
          </a:prstGeom>
          <a:ln w="38100" cap="flat">
            <a:solidFill>
              <a:srgbClr val="28435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文字方塊 8"/>
          <p:cNvSpPr txBox="1"/>
          <p:nvPr/>
        </p:nvSpPr>
        <p:spPr>
          <a:xfrm>
            <a:off x="638355" y="1503693"/>
            <a:ext cx="1925527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系統</a:t>
            </a: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簡介</a:t>
            </a:r>
          </a:p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30940" y="2087165"/>
            <a:ext cx="1925527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2.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系統</a:t>
            </a: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功能</a:t>
            </a:r>
          </a:p>
          <a:p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38355" y="2607168"/>
            <a:ext cx="5000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3.</a:t>
            </a:r>
            <a:r>
              <a:rPr lang="zh-TW" altLang="zh-TW" sz="2800" b="1" dirty="0">
                <a:latin typeface="微軟正黑體" pitchFamily="34" charset="-120"/>
                <a:ea typeface="微軟正黑體" pitchFamily="34" charset="-120"/>
              </a:rPr>
              <a:t>研究</a:t>
            </a:r>
            <a:r>
              <a:rPr lang="zh-TW" altLang="zh-TW" sz="2800" b="1" dirty="0" smtClean="0">
                <a:latin typeface="微軟正黑體" pitchFamily="34" charset="-120"/>
                <a:ea typeface="微軟正黑體" pitchFamily="34" charset="-120"/>
              </a:rPr>
              <a:t>問題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TW" altLang="zh-TW" sz="2800" b="1" dirty="0">
                <a:latin typeface="微軟正黑體" pitchFamily="34" charset="-120"/>
                <a:ea typeface="微軟正黑體" pitchFamily="34" charset="-120"/>
              </a:rPr>
              <a:t>研究目的</a:t>
            </a:r>
            <a:endParaRPr lang="zh-TW" altLang="en-US" sz="28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495800" y="1425445"/>
            <a:ext cx="2284600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4.</a:t>
            </a:r>
            <a:r>
              <a:rPr lang="zh-TW" altLang="zh-TW" sz="2800" b="1" dirty="0" smtClean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zh-TW" altLang="zh-TW" sz="2800" b="1" dirty="0">
                <a:latin typeface="微軟正黑體" pitchFamily="34" charset="-120"/>
                <a:ea typeface="微軟正黑體" pitchFamily="34" charset="-120"/>
              </a:rPr>
              <a:t>情境圖</a:t>
            </a:r>
            <a:endParaRPr lang="zh-TW" altLang="en-US" sz="2800" b="1" dirty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491487" y="1945448"/>
            <a:ext cx="2643672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5.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功能</a:t>
            </a: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展示範例</a:t>
            </a:r>
          </a:p>
          <a:p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495800" y="2537918"/>
            <a:ext cx="1207382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6.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結論</a:t>
            </a:r>
            <a:endParaRPr lang="zh-TW" altLang="en-US" sz="2800" b="1" dirty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36153E-6 C 0.02535 0.01297 0.04011 0.00617 0.07414 0.0071 C 0.08872 0.01019 0.10278 0.01266 0.11719 0.01389 C 0.13177 0.01729 0.14653 0.01976 0.16129 0.0213 C 0.19063 0.02809 0.22014 0.03365 0.24966 0.03736 C 0.28247 0.04569 0.31407 0.05619 0.34757 0.06051 C 0.41945 0.05958 0.48872 0.06236 0.55955 0.05341 C 0.57153 0.04909 0.55764 0.05372 0.57691 0.04971 C 0.58438 0.04816 0.59167 0.04415 0.59948 0.0426 C 0.68143 0.04477 0.6474 0.04168 0.68559 0.05125 C 0.68855 0.05279 0.69219 0.05588 0.69514 0.05681 C 0.70087 0.05866 0.71233 0.06051 0.71233 0.06082 C 0.71927 0.06391 0.7257 0.06391 0.73282 0.06391 " pathEditMode="relative" rAng="0" ptsTypes="ffffffffffff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49" y="318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2278342" y="1225527"/>
            <a:ext cx="608521" cy="621733"/>
          </a:xfrm>
          <a:custGeom>
            <a:avLst/>
            <a:gdLst/>
            <a:ahLst/>
            <a:cxnLst/>
            <a:rect l="l" t="t" r="r" b="b"/>
            <a:pathLst>
              <a:path w="1217042" h="1243465">
                <a:moveTo>
                  <a:pt x="0" y="0"/>
                </a:moveTo>
                <a:lnTo>
                  <a:pt x="1217041" y="0"/>
                </a:lnTo>
                <a:lnTo>
                  <a:pt x="1217041" y="1243466"/>
                </a:lnTo>
                <a:lnTo>
                  <a:pt x="0" y="12434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1471359">
            <a:off x="5987679" y="2949503"/>
            <a:ext cx="3208126" cy="3359294"/>
          </a:xfrm>
          <a:custGeom>
            <a:avLst/>
            <a:gdLst/>
            <a:ahLst/>
            <a:cxnLst/>
            <a:rect l="l" t="t" r="r" b="b"/>
            <a:pathLst>
              <a:path w="6416252" h="6718588">
                <a:moveTo>
                  <a:pt x="0" y="0"/>
                </a:moveTo>
                <a:lnTo>
                  <a:pt x="6416252" y="0"/>
                </a:lnTo>
                <a:lnTo>
                  <a:pt x="6416252" y="6718588"/>
                </a:lnTo>
                <a:lnTo>
                  <a:pt x="0" y="67185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572110">
            <a:off x="942450" y="2013741"/>
            <a:ext cx="2280231" cy="3240116"/>
          </a:xfrm>
          <a:custGeom>
            <a:avLst/>
            <a:gdLst/>
            <a:ahLst/>
            <a:cxnLst/>
            <a:rect l="l" t="t" r="r" b="b"/>
            <a:pathLst>
              <a:path w="4560462" h="6480231">
                <a:moveTo>
                  <a:pt x="0" y="0"/>
                </a:moveTo>
                <a:lnTo>
                  <a:pt x="4560462" y="0"/>
                </a:lnTo>
                <a:lnTo>
                  <a:pt x="4560462" y="6480231"/>
                </a:lnTo>
                <a:lnTo>
                  <a:pt x="0" y="648023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10541178">
            <a:off x="-352918" y="-903439"/>
            <a:ext cx="3208126" cy="3359294"/>
          </a:xfrm>
          <a:custGeom>
            <a:avLst/>
            <a:gdLst/>
            <a:ahLst/>
            <a:cxnLst/>
            <a:rect l="l" t="t" r="r" b="b"/>
            <a:pathLst>
              <a:path w="6416252" h="6718588">
                <a:moveTo>
                  <a:pt x="0" y="0"/>
                </a:moveTo>
                <a:lnTo>
                  <a:pt x="6416252" y="0"/>
                </a:lnTo>
                <a:lnTo>
                  <a:pt x="6416252" y="6718589"/>
                </a:lnTo>
                <a:lnTo>
                  <a:pt x="0" y="671858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1684118">
            <a:off x="565287" y="125216"/>
            <a:ext cx="1371719" cy="1931999"/>
          </a:xfrm>
          <a:custGeom>
            <a:avLst/>
            <a:gdLst/>
            <a:ahLst/>
            <a:cxnLst/>
            <a:rect l="l" t="t" r="r" b="b"/>
            <a:pathLst>
              <a:path w="2743438" h="3863997">
                <a:moveTo>
                  <a:pt x="0" y="0"/>
                </a:moveTo>
                <a:lnTo>
                  <a:pt x="2743437" y="0"/>
                </a:lnTo>
                <a:lnTo>
                  <a:pt x="2743437" y="3863997"/>
                </a:lnTo>
                <a:lnTo>
                  <a:pt x="0" y="386399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87465" y="2868798"/>
            <a:ext cx="1442025" cy="1530000"/>
          </a:xfrm>
          <a:custGeom>
            <a:avLst/>
            <a:gdLst/>
            <a:ahLst/>
            <a:cxnLst/>
            <a:rect l="l" t="t" r="r" b="b"/>
            <a:pathLst>
              <a:path w="2884050" h="3060000">
                <a:moveTo>
                  <a:pt x="0" y="0"/>
                </a:moveTo>
                <a:lnTo>
                  <a:pt x="2884049" y="0"/>
                </a:lnTo>
                <a:lnTo>
                  <a:pt x="2884049" y="3060000"/>
                </a:lnTo>
                <a:lnTo>
                  <a:pt x="0" y="3060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3963479" y="4087932"/>
            <a:ext cx="608521" cy="621733"/>
          </a:xfrm>
          <a:custGeom>
            <a:avLst/>
            <a:gdLst/>
            <a:ahLst/>
            <a:cxnLst/>
            <a:rect l="l" t="t" r="r" b="b"/>
            <a:pathLst>
              <a:path w="1217042" h="1243465">
                <a:moveTo>
                  <a:pt x="0" y="0"/>
                </a:moveTo>
                <a:lnTo>
                  <a:pt x="1217042" y="0"/>
                </a:lnTo>
                <a:lnTo>
                  <a:pt x="1217042" y="1243466"/>
                </a:lnTo>
                <a:lnTo>
                  <a:pt x="0" y="12434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文字方塊 16"/>
          <p:cNvSpPr txBox="1"/>
          <p:nvPr/>
        </p:nvSpPr>
        <p:spPr>
          <a:xfrm>
            <a:off x="4267739" y="5715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dirty="0" smtClean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系統簡介</a:t>
            </a:r>
            <a:endParaRPr lang="zh-TW" altLang="en-US" sz="5400" dirty="0">
              <a:solidFill>
                <a:schemeClr val="accent6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352800" y="1276350"/>
            <a:ext cx="548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旅遊評價系統是</a:t>
            </a:r>
            <a:r>
              <a:rPr lang="zh-TW" altLang="en-US" sz="2400" dirty="0" smtClean="0"/>
              <a:t>一個，</a:t>
            </a:r>
            <a:r>
              <a:rPr lang="zh-TW" altLang="en-US" sz="2400" dirty="0"/>
              <a:t>提供用戶新增、查詢、刪除</a:t>
            </a:r>
            <a:r>
              <a:rPr lang="zh-TW" altLang="en-US" sz="2400" dirty="0" smtClean="0"/>
              <a:t>評價及</a:t>
            </a:r>
            <a:r>
              <a:rPr lang="zh-TW" altLang="en-US" sz="2400" dirty="0"/>
              <a:t>互動功能，如點贊與回覆。系統還支持圖片上傳，讓評價更加生動。</a:t>
            </a:r>
          </a:p>
          <a:p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6"/>
          <p:cNvSpPr/>
          <p:nvPr/>
        </p:nvSpPr>
        <p:spPr>
          <a:xfrm>
            <a:off x="6156922" y="2622792"/>
            <a:ext cx="1933670" cy="355116"/>
          </a:xfrm>
          <a:custGeom>
            <a:avLst/>
            <a:gdLst/>
            <a:ahLst/>
            <a:cxnLst/>
            <a:rect l="l" t="t" r="r" b="b"/>
            <a:pathLst>
              <a:path w="4546780" h="826687">
                <a:moveTo>
                  <a:pt x="0" y="0"/>
                </a:moveTo>
                <a:lnTo>
                  <a:pt x="4546780" y="0"/>
                </a:lnTo>
                <a:lnTo>
                  <a:pt x="4546780" y="826687"/>
                </a:lnTo>
                <a:lnTo>
                  <a:pt x="0" y="8266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6"/>
          <p:cNvSpPr/>
          <p:nvPr/>
        </p:nvSpPr>
        <p:spPr>
          <a:xfrm>
            <a:off x="3962400" y="2622792"/>
            <a:ext cx="1933670" cy="355116"/>
          </a:xfrm>
          <a:custGeom>
            <a:avLst/>
            <a:gdLst/>
            <a:ahLst/>
            <a:cxnLst/>
            <a:rect l="l" t="t" r="r" b="b"/>
            <a:pathLst>
              <a:path w="4546780" h="826687">
                <a:moveTo>
                  <a:pt x="0" y="0"/>
                </a:moveTo>
                <a:lnTo>
                  <a:pt x="4546780" y="0"/>
                </a:lnTo>
                <a:lnTo>
                  <a:pt x="4546780" y="826687"/>
                </a:lnTo>
                <a:lnTo>
                  <a:pt x="0" y="8266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6"/>
          <p:cNvSpPr/>
          <p:nvPr/>
        </p:nvSpPr>
        <p:spPr>
          <a:xfrm>
            <a:off x="1735788" y="2622792"/>
            <a:ext cx="1933670" cy="355116"/>
          </a:xfrm>
          <a:custGeom>
            <a:avLst/>
            <a:gdLst/>
            <a:ahLst/>
            <a:cxnLst/>
            <a:rect l="l" t="t" r="r" b="b"/>
            <a:pathLst>
              <a:path w="4546780" h="826687">
                <a:moveTo>
                  <a:pt x="0" y="0"/>
                </a:moveTo>
                <a:lnTo>
                  <a:pt x="4546780" y="0"/>
                </a:lnTo>
                <a:lnTo>
                  <a:pt x="4546780" y="826687"/>
                </a:lnTo>
                <a:lnTo>
                  <a:pt x="0" y="8266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6"/>
          <p:cNvSpPr/>
          <p:nvPr/>
        </p:nvSpPr>
        <p:spPr>
          <a:xfrm>
            <a:off x="6156924" y="1912537"/>
            <a:ext cx="1933670" cy="355116"/>
          </a:xfrm>
          <a:custGeom>
            <a:avLst/>
            <a:gdLst/>
            <a:ahLst/>
            <a:cxnLst/>
            <a:rect l="l" t="t" r="r" b="b"/>
            <a:pathLst>
              <a:path w="4546780" h="826687">
                <a:moveTo>
                  <a:pt x="0" y="0"/>
                </a:moveTo>
                <a:lnTo>
                  <a:pt x="4546780" y="0"/>
                </a:lnTo>
                <a:lnTo>
                  <a:pt x="4546780" y="826687"/>
                </a:lnTo>
                <a:lnTo>
                  <a:pt x="0" y="8266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6"/>
          <p:cNvSpPr/>
          <p:nvPr/>
        </p:nvSpPr>
        <p:spPr>
          <a:xfrm>
            <a:off x="3886200" y="1912537"/>
            <a:ext cx="1933670" cy="355116"/>
          </a:xfrm>
          <a:custGeom>
            <a:avLst/>
            <a:gdLst/>
            <a:ahLst/>
            <a:cxnLst/>
            <a:rect l="l" t="t" r="r" b="b"/>
            <a:pathLst>
              <a:path w="4546780" h="826687">
                <a:moveTo>
                  <a:pt x="0" y="0"/>
                </a:moveTo>
                <a:lnTo>
                  <a:pt x="4546780" y="0"/>
                </a:lnTo>
                <a:lnTo>
                  <a:pt x="4546780" y="826687"/>
                </a:lnTo>
                <a:lnTo>
                  <a:pt x="0" y="8266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56415" y="1941575"/>
            <a:ext cx="1933670" cy="355116"/>
          </a:xfrm>
          <a:custGeom>
            <a:avLst/>
            <a:gdLst/>
            <a:ahLst/>
            <a:cxnLst/>
            <a:rect l="l" t="t" r="r" b="b"/>
            <a:pathLst>
              <a:path w="4546780" h="826687">
                <a:moveTo>
                  <a:pt x="0" y="0"/>
                </a:moveTo>
                <a:lnTo>
                  <a:pt x="4546780" y="0"/>
                </a:lnTo>
                <a:lnTo>
                  <a:pt x="4546780" y="826687"/>
                </a:lnTo>
                <a:lnTo>
                  <a:pt x="0" y="8266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2700000">
            <a:off x="2967936" y="2679311"/>
            <a:ext cx="3208126" cy="3359294"/>
          </a:xfrm>
          <a:custGeom>
            <a:avLst/>
            <a:gdLst/>
            <a:ahLst/>
            <a:cxnLst/>
            <a:rect l="l" t="t" r="r" b="b"/>
            <a:pathLst>
              <a:path w="6416252" h="6718588">
                <a:moveTo>
                  <a:pt x="0" y="0"/>
                </a:moveTo>
                <a:lnTo>
                  <a:pt x="6416252" y="0"/>
                </a:lnTo>
                <a:lnTo>
                  <a:pt x="6416252" y="6718589"/>
                </a:lnTo>
                <a:lnTo>
                  <a:pt x="0" y="671858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3519536" y="3901072"/>
            <a:ext cx="1836076" cy="784923"/>
          </a:xfrm>
          <a:custGeom>
            <a:avLst/>
            <a:gdLst/>
            <a:ahLst/>
            <a:cxnLst/>
            <a:rect l="l" t="t" r="r" b="b"/>
            <a:pathLst>
              <a:path w="3672151" h="1569845">
                <a:moveTo>
                  <a:pt x="0" y="0"/>
                </a:moveTo>
                <a:lnTo>
                  <a:pt x="3672151" y="0"/>
                </a:lnTo>
                <a:lnTo>
                  <a:pt x="3672151" y="1569845"/>
                </a:lnTo>
                <a:lnTo>
                  <a:pt x="0" y="15698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960000">
            <a:off x="287641" y="3779868"/>
            <a:ext cx="1670460" cy="1027333"/>
          </a:xfrm>
          <a:custGeom>
            <a:avLst/>
            <a:gdLst/>
            <a:ahLst/>
            <a:cxnLst/>
            <a:rect l="l" t="t" r="r" b="b"/>
            <a:pathLst>
              <a:path w="3340920" h="2054666">
                <a:moveTo>
                  <a:pt x="0" y="0"/>
                </a:moveTo>
                <a:lnTo>
                  <a:pt x="3340920" y="0"/>
                </a:lnTo>
                <a:lnTo>
                  <a:pt x="3340920" y="2054666"/>
                </a:lnTo>
                <a:lnTo>
                  <a:pt x="0" y="205466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780000">
            <a:off x="3717258" y="-494066"/>
            <a:ext cx="1440631" cy="945578"/>
          </a:xfrm>
          <a:custGeom>
            <a:avLst/>
            <a:gdLst/>
            <a:ahLst/>
            <a:cxnLst/>
            <a:rect l="l" t="t" r="r" b="b"/>
            <a:pathLst>
              <a:path w="2881261" h="1891155">
                <a:moveTo>
                  <a:pt x="0" y="0"/>
                </a:moveTo>
                <a:lnTo>
                  <a:pt x="2881261" y="0"/>
                </a:lnTo>
                <a:lnTo>
                  <a:pt x="2881261" y="1891155"/>
                </a:lnTo>
                <a:lnTo>
                  <a:pt x="0" y="189115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514350" y="261989"/>
            <a:ext cx="608521" cy="621733"/>
          </a:xfrm>
          <a:custGeom>
            <a:avLst/>
            <a:gdLst/>
            <a:ahLst/>
            <a:cxnLst/>
            <a:rect l="l" t="t" r="r" b="b"/>
            <a:pathLst>
              <a:path w="1217042" h="1243465">
                <a:moveTo>
                  <a:pt x="0" y="0"/>
                </a:moveTo>
                <a:lnTo>
                  <a:pt x="1217042" y="0"/>
                </a:lnTo>
                <a:lnTo>
                  <a:pt x="1217042" y="1243465"/>
                </a:lnTo>
                <a:lnTo>
                  <a:pt x="0" y="124346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8182994" y="290564"/>
            <a:ext cx="608521" cy="621733"/>
          </a:xfrm>
          <a:custGeom>
            <a:avLst/>
            <a:gdLst/>
            <a:ahLst/>
            <a:cxnLst/>
            <a:rect l="l" t="t" r="r" b="b"/>
            <a:pathLst>
              <a:path w="1217042" h="1243465">
                <a:moveTo>
                  <a:pt x="0" y="0"/>
                </a:moveTo>
                <a:lnTo>
                  <a:pt x="1217042" y="0"/>
                </a:lnTo>
                <a:lnTo>
                  <a:pt x="1217042" y="1243465"/>
                </a:lnTo>
                <a:lnTo>
                  <a:pt x="0" y="124346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21" name="文字方塊 20"/>
          <p:cNvSpPr txBox="1"/>
          <p:nvPr/>
        </p:nvSpPr>
        <p:spPr>
          <a:xfrm>
            <a:off x="3423830" y="491307"/>
            <a:ext cx="203132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標楷體" pitchFamily="65" charset="-120"/>
                <a:ea typeface="標楷體" pitchFamily="65" charset="-120"/>
              </a:rPr>
              <a:t>系統功能</a:t>
            </a:r>
          </a:p>
          <a:p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148625" y="1915200"/>
            <a:ext cx="11079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/>
              <a:t>新增評價</a:t>
            </a:r>
          </a:p>
          <a:p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299037" y="1904694"/>
            <a:ext cx="11079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/>
              <a:t>查詢評價</a:t>
            </a:r>
          </a:p>
          <a:p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603028" y="1880770"/>
            <a:ext cx="11079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/>
              <a:t>刪除評價</a:t>
            </a:r>
          </a:p>
          <a:p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2169252" y="2632662"/>
            <a:ext cx="11079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/>
              <a:t>點贊功能</a:t>
            </a:r>
          </a:p>
          <a:p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299037" y="2599735"/>
            <a:ext cx="11079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/>
              <a:t>回覆功能</a:t>
            </a:r>
          </a:p>
          <a:p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290099" y="2622792"/>
            <a:ext cx="180049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/>
              <a:t>圖片上傳與展示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1066800" y="1981248"/>
            <a:ext cx="7802136" cy="16158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>
            <a:off x="-304800" y="3060316"/>
            <a:ext cx="2316760" cy="2465064"/>
          </a:xfrm>
          <a:custGeom>
            <a:avLst/>
            <a:gdLst/>
            <a:ahLst/>
            <a:cxnLst/>
            <a:rect l="l" t="t" r="r" b="b"/>
            <a:pathLst>
              <a:path w="4633519" h="4930128">
                <a:moveTo>
                  <a:pt x="0" y="0"/>
                </a:moveTo>
                <a:lnTo>
                  <a:pt x="4633519" y="0"/>
                </a:lnTo>
                <a:lnTo>
                  <a:pt x="4633519" y="4930128"/>
                </a:lnTo>
                <a:lnTo>
                  <a:pt x="0" y="493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818498" y="-704850"/>
            <a:ext cx="2628086" cy="2424409"/>
          </a:xfrm>
          <a:custGeom>
            <a:avLst/>
            <a:gdLst/>
            <a:ahLst/>
            <a:cxnLst/>
            <a:rect l="l" t="t" r="r" b="b"/>
            <a:pathLst>
              <a:path w="5256172" h="4848818">
                <a:moveTo>
                  <a:pt x="0" y="0"/>
                </a:moveTo>
                <a:lnTo>
                  <a:pt x="5256172" y="0"/>
                </a:lnTo>
                <a:lnTo>
                  <a:pt x="5256172" y="4848818"/>
                </a:lnTo>
                <a:lnTo>
                  <a:pt x="0" y="48488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95506" y="548726"/>
            <a:ext cx="5952989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zh-TW" altLang="zh-TW" sz="6000" b="1" dirty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研究</a:t>
            </a:r>
            <a:r>
              <a:rPr lang="zh-TW" altLang="zh-TW" sz="60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問題</a:t>
            </a:r>
            <a:endParaRPr lang="zh-TW" altLang="en-US" sz="6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Freeform 7"/>
          <p:cNvSpPr/>
          <p:nvPr/>
        </p:nvSpPr>
        <p:spPr>
          <a:xfrm rot="444913">
            <a:off x="6081484" y="2912063"/>
            <a:ext cx="3208126" cy="3359294"/>
          </a:xfrm>
          <a:custGeom>
            <a:avLst/>
            <a:gdLst/>
            <a:ahLst/>
            <a:cxnLst/>
            <a:rect l="l" t="t" r="r" b="b"/>
            <a:pathLst>
              <a:path w="6416252" h="6718588">
                <a:moveTo>
                  <a:pt x="0" y="0"/>
                </a:moveTo>
                <a:lnTo>
                  <a:pt x="6416252" y="0"/>
                </a:lnTo>
                <a:lnTo>
                  <a:pt x="6416252" y="6718589"/>
                </a:lnTo>
                <a:lnTo>
                  <a:pt x="0" y="671858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10541178">
            <a:off x="-106805" y="-867833"/>
            <a:ext cx="3208126" cy="3359294"/>
          </a:xfrm>
          <a:custGeom>
            <a:avLst/>
            <a:gdLst/>
            <a:ahLst/>
            <a:cxnLst/>
            <a:rect l="l" t="t" r="r" b="b"/>
            <a:pathLst>
              <a:path w="6416252" h="6718588">
                <a:moveTo>
                  <a:pt x="0" y="0"/>
                </a:moveTo>
                <a:lnTo>
                  <a:pt x="6416252" y="0"/>
                </a:lnTo>
                <a:lnTo>
                  <a:pt x="6416252" y="6718589"/>
                </a:lnTo>
                <a:lnTo>
                  <a:pt x="0" y="671858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443088" y="4318956"/>
            <a:ext cx="533916" cy="545508"/>
          </a:xfrm>
          <a:custGeom>
            <a:avLst/>
            <a:gdLst/>
            <a:ahLst/>
            <a:cxnLst/>
            <a:rect l="l" t="t" r="r" b="b"/>
            <a:pathLst>
              <a:path w="1067831" h="1091015">
                <a:moveTo>
                  <a:pt x="0" y="0"/>
                </a:moveTo>
                <a:lnTo>
                  <a:pt x="1067830" y="0"/>
                </a:lnTo>
                <a:lnTo>
                  <a:pt x="1067830" y="1091015"/>
                </a:lnTo>
                <a:lnTo>
                  <a:pt x="0" y="109101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088417" y="1708494"/>
            <a:ext cx="533916" cy="545508"/>
          </a:xfrm>
          <a:custGeom>
            <a:avLst/>
            <a:gdLst/>
            <a:ahLst/>
            <a:cxnLst/>
            <a:rect l="l" t="t" r="r" b="b"/>
            <a:pathLst>
              <a:path w="1067831" h="1091015">
                <a:moveTo>
                  <a:pt x="0" y="0"/>
                </a:moveTo>
                <a:lnTo>
                  <a:pt x="1067830" y="0"/>
                </a:lnTo>
                <a:lnTo>
                  <a:pt x="1067830" y="1091014"/>
                </a:lnTo>
                <a:lnTo>
                  <a:pt x="0" y="109101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7355375" y="4041700"/>
            <a:ext cx="1073754" cy="822764"/>
          </a:xfrm>
          <a:custGeom>
            <a:avLst/>
            <a:gdLst/>
            <a:ahLst/>
            <a:cxnLst/>
            <a:rect l="l" t="t" r="r" b="b"/>
            <a:pathLst>
              <a:path w="2147508" h="1645528">
                <a:moveTo>
                  <a:pt x="0" y="0"/>
                </a:moveTo>
                <a:lnTo>
                  <a:pt x="2147508" y="0"/>
                </a:lnTo>
                <a:lnTo>
                  <a:pt x="2147508" y="1645528"/>
                </a:lnTo>
                <a:lnTo>
                  <a:pt x="0" y="164552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219200" y="1349480"/>
            <a:ext cx="3657600" cy="631768"/>
          </a:xfrm>
          <a:custGeom>
            <a:avLst/>
            <a:gdLst/>
            <a:ahLst/>
            <a:cxnLst/>
            <a:rect l="l" t="t" r="r" b="b"/>
            <a:pathLst>
              <a:path w="7315200" h="1263535">
                <a:moveTo>
                  <a:pt x="0" y="0"/>
                </a:moveTo>
                <a:lnTo>
                  <a:pt x="7315200" y="0"/>
                </a:lnTo>
                <a:lnTo>
                  <a:pt x="7315200" y="1263534"/>
                </a:lnTo>
                <a:lnTo>
                  <a:pt x="0" y="126353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2" name="文字方塊 1"/>
          <p:cNvSpPr txBox="1"/>
          <p:nvPr/>
        </p:nvSpPr>
        <p:spPr>
          <a:xfrm>
            <a:off x="1066800" y="1981248"/>
            <a:ext cx="7802136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系統的開發目標是解決以下問題：</a:t>
            </a:r>
          </a:p>
          <a:p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如何為用戶提供方便的旅遊評價管理工具，包含新增、查詢、刪除等功能？</a:t>
            </a:r>
          </a:p>
          <a:p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如何設計圖片上傳功能，提升評價的可視化效果？</a:t>
            </a:r>
          </a:p>
          <a:p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如何實現用戶互動功能，例如點贊和回覆，以提升用戶參與度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？</a:t>
            </a:r>
            <a:endParaRPr lang="zh-TW" altLang="en-US" sz="1800" b="1" dirty="0">
              <a:latin typeface="細明體" pitchFamily="49" charset="-120"/>
              <a:ea typeface="細明體" pitchFamily="49" charset="-120"/>
            </a:endParaRP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ED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14350" y="1283274"/>
            <a:ext cx="4892505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5"/>
              </a:lnSpc>
            </a:pPr>
            <a:r>
              <a:rPr lang="zh-TW" altLang="en-US" sz="6000" b="1" dirty="0">
                <a:solidFill>
                  <a:schemeClr val="accent1"/>
                </a:solidFill>
              </a:rPr>
              <a:t>研究目的</a:t>
            </a:r>
          </a:p>
          <a:p>
            <a:pPr>
              <a:lnSpc>
                <a:spcPts val="7205"/>
              </a:lnSpc>
            </a:pPr>
            <a:endParaRPr lang="en-US" sz="5500" dirty="0">
              <a:solidFill>
                <a:srgbClr val="32535A"/>
              </a:solidFill>
              <a:latin typeface="Dynapuff"/>
              <a:ea typeface="Dynapuff"/>
              <a:cs typeface="Dynapuff"/>
              <a:sym typeface="Dynapuff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3733800" y="1543672"/>
            <a:ext cx="5257800" cy="677498"/>
          </a:xfrm>
          <a:custGeom>
            <a:avLst/>
            <a:gdLst/>
            <a:ahLst/>
            <a:cxnLst/>
            <a:rect l="l" t="t" r="r" b="b"/>
            <a:pathLst>
              <a:path w="7452473" h="1354995">
                <a:moveTo>
                  <a:pt x="0" y="0"/>
                </a:moveTo>
                <a:lnTo>
                  <a:pt x="7452473" y="0"/>
                </a:lnTo>
                <a:lnTo>
                  <a:pt x="7452473" y="1354995"/>
                </a:lnTo>
                <a:lnTo>
                  <a:pt x="0" y="13549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733800" y="2484994"/>
            <a:ext cx="5257800" cy="677498"/>
          </a:xfrm>
          <a:custGeom>
            <a:avLst/>
            <a:gdLst/>
            <a:ahLst/>
            <a:cxnLst/>
            <a:rect l="l" t="t" r="r" b="b"/>
            <a:pathLst>
              <a:path w="7452473" h="1354995">
                <a:moveTo>
                  <a:pt x="0" y="0"/>
                </a:moveTo>
                <a:lnTo>
                  <a:pt x="7452473" y="0"/>
                </a:lnTo>
                <a:lnTo>
                  <a:pt x="7452473" y="1354995"/>
                </a:lnTo>
                <a:lnTo>
                  <a:pt x="0" y="13549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733801" y="3424428"/>
            <a:ext cx="5114728" cy="677498"/>
          </a:xfrm>
          <a:custGeom>
            <a:avLst/>
            <a:gdLst/>
            <a:ahLst/>
            <a:cxnLst/>
            <a:rect l="l" t="t" r="r" b="b"/>
            <a:pathLst>
              <a:path w="7452473" h="1354995">
                <a:moveTo>
                  <a:pt x="0" y="0"/>
                </a:moveTo>
                <a:lnTo>
                  <a:pt x="7452473" y="0"/>
                </a:lnTo>
                <a:lnTo>
                  <a:pt x="7452473" y="1354995"/>
                </a:lnTo>
                <a:lnTo>
                  <a:pt x="0" y="13549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17324">
            <a:off x="968560" y="3331048"/>
            <a:ext cx="2389636" cy="1869890"/>
          </a:xfrm>
          <a:custGeom>
            <a:avLst/>
            <a:gdLst/>
            <a:ahLst/>
            <a:cxnLst/>
            <a:rect l="l" t="t" r="r" b="b"/>
            <a:pathLst>
              <a:path w="4779272" h="3739780">
                <a:moveTo>
                  <a:pt x="0" y="0"/>
                </a:moveTo>
                <a:lnTo>
                  <a:pt x="4779272" y="0"/>
                </a:lnTo>
                <a:lnTo>
                  <a:pt x="4779272" y="3739780"/>
                </a:lnTo>
                <a:lnTo>
                  <a:pt x="0" y="37397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129596">
            <a:off x="2999792" y="-469718"/>
            <a:ext cx="1289129" cy="1968135"/>
          </a:xfrm>
          <a:custGeom>
            <a:avLst/>
            <a:gdLst/>
            <a:ahLst/>
            <a:cxnLst/>
            <a:rect l="l" t="t" r="r" b="b"/>
            <a:pathLst>
              <a:path w="2578257" h="3936270">
                <a:moveTo>
                  <a:pt x="0" y="0"/>
                </a:moveTo>
                <a:lnTo>
                  <a:pt x="2578257" y="0"/>
                </a:lnTo>
                <a:lnTo>
                  <a:pt x="2578257" y="3936270"/>
                </a:lnTo>
                <a:lnTo>
                  <a:pt x="0" y="39362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694705">
            <a:off x="7211222" y="269261"/>
            <a:ext cx="1550024" cy="1026891"/>
          </a:xfrm>
          <a:custGeom>
            <a:avLst/>
            <a:gdLst/>
            <a:ahLst/>
            <a:cxnLst/>
            <a:rect l="l" t="t" r="r" b="b"/>
            <a:pathLst>
              <a:path w="3100047" h="2053781">
                <a:moveTo>
                  <a:pt x="0" y="0"/>
                </a:moveTo>
                <a:lnTo>
                  <a:pt x="3100046" y="0"/>
                </a:lnTo>
                <a:lnTo>
                  <a:pt x="3100046" y="2053781"/>
                </a:lnTo>
                <a:lnTo>
                  <a:pt x="0" y="205378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038600" y="1594216"/>
            <a:ext cx="45720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1600" dirty="0"/>
              <a:t>提供用戶友好的旅遊評價管理界面，簡化評價新增與檢索的流程。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723694" y="2459484"/>
            <a:ext cx="5181600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03"/>
              </a:lnSpc>
            </a:pPr>
            <a:r>
              <a:rPr lang="zh-TW" altLang="en-US" sz="1800" dirty="0" smtClean="0"/>
              <a:t>     </a:t>
            </a:r>
            <a:r>
              <a:rPr lang="zh-TW" altLang="en-US" sz="1600" dirty="0" smtClean="0"/>
              <a:t>透過</a:t>
            </a:r>
            <a:r>
              <a:rPr lang="zh-TW" altLang="en-US" sz="1600" dirty="0"/>
              <a:t>圖片上傳功能，提升評價</a:t>
            </a:r>
            <a:r>
              <a:rPr lang="zh-TW" altLang="en-US" sz="1600" dirty="0" smtClean="0"/>
              <a:t>的真實</a:t>
            </a:r>
            <a:r>
              <a:rPr lang="zh-TW" altLang="en-US" sz="1600" dirty="0"/>
              <a:t>感與吸引力。</a:t>
            </a:r>
          </a:p>
          <a:p>
            <a:pPr algn="ctr">
              <a:lnSpc>
                <a:spcPts val="4303"/>
              </a:lnSpc>
            </a:pPr>
            <a:endParaRPr lang="en-US" sz="3300" dirty="0">
              <a:solidFill>
                <a:srgbClr val="32535A"/>
              </a:solidFill>
              <a:latin typeface="Dynapuff"/>
              <a:ea typeface="Dynapuff"/>
              <a:cs typeface="Dynapuff"/>
              <a:sym typeface="Dynapuff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390901" y="3424428"/>
            <a:ext cx="5867398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03"/>
              </a:lnSpc>
            </a:pPr>
            <a:r>
              <a:rPr lang="zh-TW" altLang="en-US" sz="1600" dirty="0" smtClean="0"/>
              <a:t>加入點</a:t>
            </a:r>
            <a:r>
              <a:rPr lang="zh-TW" altLang="en-US" sz="1600" dirty="0"/>
              <a:t>贊與</a:t>
            </a:r>
            <a:r>
              <a:rPr lang="zh-TW" altLang="en-US" sz="1600" dirty="0" smtClean="0"/>
              <a:t>回覆，促進</a:t>
            </a:r>
            <a:r>
              <a:rPr lang="zh-TW" altLang="en-US" sz="1600" dirty="0"/>
              <a:t>評價系統的活躍性。</a:t>
            </a:r>
          </a:p>
          <a:p>
            <a:pPr algn="ctr">
              <a:lnSpc>
                <a:spcPts val="4303"/>
              </a:lnSpc>
            </a:pPr>
            <a:endParaRPr lang="en-US" sz="3300" dirty="0">
              <a:solidFill>
                <a:srgbClr val="32535A"/>
              </a:solidFill>
              <a:latin typeface="Dynapuff"/>
              <a:ea typeface="Dynapuff"/>
              <a:cs typeface="Dynapuff"/>
              <a:sym typeface="Dynapuff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2860521" y="3718303"/>
            <a:ext cx="608521" cy="621733"/>
          </a:xfrm>
          <a:custGeom>
            <a:avLst/>
            <a:gdLst/>
            <a:ahLst/>
            <a:cxnLst/>
            <a:rect l="l" t="t" r="r" b="b"/>
            <a:pathLst>
              <a:path w="1217042" h="1243465">
                <a:moveTo>
                  <a:pt x="0" y="0"/>
                </a:moveTo>
                <a:lnTo>
                  <a:pt x="1217042" y="0"/>
                </a:lnTo>
                <a:lnTo>
                  <a:pt x="1217042" y="1243465"/>
                </a:lnTo>
                <a:lnTo>
                  <a:pt x="0" y="124346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372876" y="471840"/>
            <a:ext cx="608521" cy="621733"/>
          </a:xfrm>
          <a:custGeom>
            <a:avLst/>
            <a:gdLst/>
            <a:ahLst/>
            <a:cxnLst/>
            <a:rect l="l" t="t" r="r" b="b"/>
            <a:pathLst>
              <a:path w="1217042" h="1243465">
                <a:moveTo>
                  <a:pt x="0" y="0"/>
                </a:moveTo>
                <a:lnTo>
                  <a:pt x="1217042" y="0"/>
                </a:lnTo>
                <a:lnTo>
                  <a:pt x="1217042" y="1243466"/>
                </a:lnTo>
                <a:lnTo>
                  <a:pt x="0" y="124346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8763000" y="3562350"/>
            <a:ext cx="2767922" cy="2898348"/>
          </a:xfrm>
          <a:custGeom>
            <a:avLst/>
            <a:gdLst/>
            <a:ahLst/>
            <a:cxnLst/>
            <a:rect l="l" t="t" r="r" b="b"/>
            <a:pathLst>
              <a:path w="5535843" h="5796695">
                <a:moveTo>
                  <a:pt x="0" y="0"/>
                </a:moveTo>
                <a:lnTo>
                  <a:pt x="5535843" y="0"/>
                </a:lnTo>
                <a:lnTo>
                  <a:pt x="5535843" y="5796695"/>
                </a:lnTo>
                <a:lnTo>
                  <a:pt x="0" y="579669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271303" y="0"/>
            <a:ext cx="1231703" cy="1284697"/>
          </a:xfrm>
          <a:custGeom>
            <a:avLst/>
            <a:gdLst/>
            <a:ahLst/>
            <a:cxnLst/>
            <a:rect l="l" t="t" r="r" b="b"/>
            <a:pathLst>
              <a:path w="2463406" h="2569393">
                <a:moveTo>
                  <a:pt x="0" y="0"/>
                </a:moveTo>
                <a:lnTo>
                  <a:pt x="2463406" y="0"/>
                </a:lnTo>
                <a:lnTo>
                  <a:pt x="2463406" y="2569393"/>
                </a:lnTo>
                <a:lnTo>
                  <a:pt x="0" y="25693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984434">
            <a:off x="16273" y="3111486"/>
            <a:ext cx="838889" cy="995713"/>
          </a:xfrm>
          <a:custGeom>
            <a:avLst/>
            <a:gdLst/>
            <a:ahLst/>
            <a:cxnLst/>
            <a:rect l="l" t="t" r="r" b="b"/>
            <a:pathLst>
              <a:path w="1677777" h="1991426">
                <a:moveTo>
                  <a:pt x="0" y="0"/>
                </a:moveTo>
                <a:lnTo>
                  <a:pt x="1677777" y="0"/>
                </a:lnTo>
                <a:lnTo>
                  <a:pt x="1677777" y="1991426"/>
                </a:lnTo>
                <a:lnTo>
                  <a:pt x="0" y="19914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038141" y="461963"/>
            <a:ext cx="6400938" cy="743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64"/>
              </a:lnSpc>
            </a:pPr>
            <a:r>
              <a:rPr lang="zh-TW" altLang="en-US" sz="4400" dirty="0" smtClean="0">
                <a:solidFill>
                  <a:srgbClr val="A62A2A"/>
                </a:solidFill>
                <a:latin typeface="Dynapuff"/>
                <a:ea typeface="Dynapuff"/>
                <a:cs typeface="Dynapuff"/>
                <a:sym typeface="Dynapuff"/>
              </a:rPr>
              <a:t>使用情境圖</a:t>
            </a:r>
            <a:endParaRPr lang="en-US" sz="4400" dirty="0">
              <a:solidFill>
                <a:srgbClr val="A62A2A"/>
              </a:solidFill>
              <a:latin typeface="Dynapuff"/>
              <a:ea typeface="Dynapuff"/>
              <a:cs typeface="Dynapuff"/>
              <a:sym typeface="Dynapuff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1676400" y="68198"/>
            <a:ext cx="533916" cy="545508"/>
          </a:xfrm>
          <a:custGeom>
            <a:avLst/>
            <a:gdLst/>
            <a:ahLst/>
            <a:cxnLst/>
            <a:rect l="l" t="t" r="r" b="b"/>
            <a:pathLst>
              <a:path w="1067831" h="1091015">
                <a:moveTo>
                  <a:pt x="0" y="0"/>
                </a:moveTo>
                <a:lnTo>
                  <a:pt x="1067830" y="0"/>
                </a:lnTo>
                <a:lnTo>
                  <a:pt x="1067830" y="1091014"/>
                </a:lnTo>
                <a:lnTo>
                  <a:pt x="0" y="10910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472681" y="4400550"/>
            <a:ext cx="533916" cy="545508"/>
          </a:xfrm>
          <a:custGeom>
            <a:avLst/>
            <a:gdLst/>
            <a:ahLst/>
            <a:cxnLst/>
            <a:rect l="l" t="t" r="r" b="b"/>
            <a:pathLst>
              <a:path w="1067831" h="1091015">
                <a:moveTo>
                  <a:pt x="0" y="0"/>
                </a:moveTo>
                <a:lnTo>
                  <a:pt x="1067830" y="0"/>
                </a:lnTo>
                <a:lnTo>
                  <a:pt x="1067830" y="1091015"/>
                </a:lnTo>
                <a:lnTo>
                  <a:pt x="0" y="10910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25655" y="1504816"/>
            <a:ext cx="533916" cy="545508"/>
          </a:xfrm>
          <a:custGeom>
            <a:avLst/>
            <a:gdLst/>
            <a:ahLst/>
            <a:cxnLst/>
            <a:rect l="l" t="t" r="r" b="b"/>
            <a:pathLst>
              <a:path w="1067831" h="1091015">
                <a:moveTo>
                  <a:pt x="0" y="0"/>
                </a:moveTo>
                <a:lnTo>
                  <a:pt x="1067831" y="0"/>
                </a:lnTo>
                <a:lnTo>
                  <a:pt x="1067831" y="1091015"/>
                </a:lnTo>
                <a:lnTo>
                  <a:pt x="0" y="10910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006" y="1172324"/>
            <a:ext cx="6397616" cy="3171942"/>
          </a:xfrm>
          <a:prstGeom prst="rect">
            <a:avLst/>
          </a:prstGeom>
        </p:spPr>
      </p:pic>
      <p:sp>
        <p:nvSpPr>
          <p:cNvPr id="8" name="Freeform 8"/>
          <p:cNvSpPr/>
          <p:nvPr/>
        </p:nvSpPr>
        <p:spPr>
          <a:xfrm>
            <a:off x="3886200" y="4028382"/>
            <a:ext cx="3657600" cy="631768"/>
          </a:xfrm>
          <a:custGeom>
            <a:avLst/>
            <a:gdLst/>
            <a:ahLst/>
            <a:cxnLst/>
            <a:rect l="l" t="t" r="r" b="b"/>
            <a:pathLst>
              <a:path w="7315200" h="1263535">
                <a:moveTo>
                  <a:pt x="0" y="0"/>
                </a:moveTo>
                <a:lnTo>
                  <a:pt x="7315200" y="0"/>
                </a:lnTo>
                <a:lnTo>
                  <a:pt x="7315200" y="1263535"/>
                </a:lnTo>
                <a:lnTo>
                  <a:pt x="0" y="12635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ED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129602">
            <a:off x="615862" y="1036419"/>
            <a:ext cx="1400515" cy="861317"/>
          </a:xfrm>
          <a:custGeom>
            <a:avLst/>
            <a:gdLst/>
            <a:ahLst/>
            <a:cxnLst/>
            <a:rect l="l" t="t" r="r" b="b"/>
            <a:pathLst>
              <a:path w="2801029" h="1722633">
                <a:moveTo>
                  <a:pt x="0" y="0"/>
                </a:moveTo>
                <a:lnTo>
                  <a:pt x="2801029" y="0"/>
                </a:lnTo>
                <a:lnTo>
                  <a:pt x="2801029" y="1722633"/>
                </a:lnTo>
                <a:lnTo>
                  <a:pt x="0" y="1722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360850" y="-744640"/>
            <a:ext cx="1425142" cy="1773115"/>
          </a:xfrm>
          <a:custGeom>
            <a:avLst/>
            <a:gdLst/>
            <a:ahLst/>
            <a:cxnLst/>
            <a:rect l="l" t="t" r="r" b="b"/>
            <a:pathLst>
              <a:path w="2850283" h="3546230">
                <a:moveTo>
                  <a:pt x="0" y="0"/>
                </a:moveTo>
                <a:lnTo>
                  <a:pt x="2850282" y="0"/>
                </a:lnTo>
                <a:lnTo>
                  <a:pt x="2850282" y="3546231"/>
                </a:lnTo>
                <a:lnTo>
                  <a:pt x="0" y="35462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455731" y="1118963"/>
            <a:ext cx="5173919" cy="858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05"/>
              </a:lnSpc>
            </a:pPr>
            <a:r>
              <a:rPr lang="zh-TW" altLang="en-US" sz="5500" dirty="0" smtClean="0">
                <a:solidFill>
                  <a:srgbClr val="32535A"/>
                </a:solidFill>
                <a:latin typeface="Dynapuff"/>
                <a:ea typeface="Dynapuff"/>
                <a:cs typeface="Dynapuff"/>
                <a:sym typeface="Dynapuff"/>
              </a:rPr>
              <a:t>功能展示範例</a:t>
            </a:r>
            <a:endParaRPr lang="en-US" sz="5500" dirty="0">
              <a:solidFill>
                <a:srgbClr val="32535A"/>
              </a:solidFill>
              <a:latin typeface="Dynapuff"/>
              <a:ea typeface="Dynapuff"/>
              <a:cs typeface="Dynapuff"/>
              <a:sym typeface="Dynapuff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5396987" y="3086100"/>
            <a:ext cx="1820799" cy="2057400"/>
          </a:xfrm>
          <a:custGeom>
            <a:avLst/>
            <a:gdLst/>
            <a:ahLst/>
            <a:cxnLst/>
            <a:rect l="l" t="t" r="r" b="b"/>
            <a:pathLst>
              <a:path w="3641598" h="4114800">
                <a:moveTo>
                  <a:pt x="0" y="0"/>
                </a:moveTo>
                <a:lnTo>
                  <a:pt x="3641598" y="0"/>
                </a:lnTo>
                <a:lnTo>
                  <a:pt x="364159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6921245" y="2571750"/>
            <a:ext cx="2767922" cy="2898348"/>
          </a:xfrm>
          <a:custGeom>
            <a:avLst/>
            <a:gdLst/>
            <a:ahLst/>
            <a:cxnLst/>
            <a:rect l="l" t="t" r="r" b="b"/>
            <a:pathLst>
              <a:path w="5535843" h="5796695">
                <a:moveTo>
                  <a:pt x="0" y="0"/>
                </a:moveTo>
                <a:lnTo>
                  <a:pt x="5535843" y="0"/>
                </a:lnTo>
                <a:lnTo>
                  <a:pt x="5535843" y="5796695"/>
                </a:lnTo>
                <a:lnTo>
                  <a:pt x="0" y="579669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321836">
            <a:off x="77612" y="2289300"/>
            <a:ext cx="2767922" cy="2898348"/>
          </a:xfrm>
          <a:custGeom>
            <a:avLst/>
            <a:gdLst/>
            <a:ahLst/>
            <a:cxnLst/>
            <a:rect l="l" t="t" r="r" b="b"/>
            <a:pathLst>
              <a:path w="5535843" h="5796695">
                <a:moveTo>
                  <a:pt x="0" y="0"/>
                </a:moveTo>
                <a:lnTo>
                  <a:pt x="5535844" y="0"/>
                </a:lnTo>
                <a:lnTo>
                  <a:pt x="5535844" y="5796694"/>
                </a:lnTo>
                <a:lnTo>
                  <a:pt x="0" y="579669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4572000" y="514350"/>
            <a:ext cx="608521" cy="621733"/>
          </a:xfrm>
          <a:custGeom>
            <a:avLst/>
            <a:gdLst/>
            <a:ahLst/>
            <a:cxnLst/>
            <a:rect l="l" t="t" r="r" b="b"/>
            <a:pathLst>
              <a:path w="1217042" h="1243465">
                <a:moveTo>
                  <a:pt x="0" y="0"/>
                </a:moveTo>
                <a:lnTo>
                  <a:pt x="1217042" y="0"/>
                </a:lnTo>
                <a:lnTo>
                  <a:pt x="1217042" y="1243465"/>
                </a:lnTo>
                <a:lnTo>
                  <a:pt x="0" y="124346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6400800" y="-856848"/>
            <a:ext cx="3657600" cy="1979676"/>
          </a:xfrm>
          <a:custGeom>
            <a:avLst/>
            <a:gdLst/>
            <a:ahLst/>
            <a:cxnLst/>
            <a:rect l="l" t="t" r="r" b="b"/>
            <a:pathLst>
              <a:path w="7315200" h="3959352">
                <a:moveTo>
                  <a:pt x="0" y="0"/>
                </a:moveTo>
                <a:lnTo>
                  <a:pt x="7315200" y="0"/>
                </a:lnTo>
                <a:lnTo>
                  <a:pt x="7315200" y="3959352"/>
                </a:lnTo>
                <a:lnTo>
                  <a:pt x="0" y="39593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09159" y="4327436"/>
            <a:ext cx="939189" cy="603429"/>
          </a:xfrm>
          <a:custGeom>
            <a:avLst/>
            <a:gdLst/>
            <a:ahLst/>
            <a:cxnLst/>
            <a:rect l="l" t="t" r="r" b="b"/>
            <a:pathLst>
              <a:path w="1878377" h="1206857">
                <a:moveTo>
                  <a:pt x="0" y="0"/>
                </a:moveTo>
                <a:lnTo>
                  <a:pt x="1878377" y="0"/>
                </a:lnTo>
                <a:lnTo>
                  <a:pt x="1878377" y="1206858"/>
                </a:lnTo>
                <a:lnTo>
                  <a:pt x="0" y="12068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14350" y="452438"/>
            <a:ext cx="7016109" cy="858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5"/>
              </a:lnSpc>
            </a:pPr>
            <a:r>
              <a:rPr lang="zh-TW" altLang="en-US" sz="5500" dirty="0" smtClean="0">
                <a:solidFill>
                  <a:srgbClr val="A62A2A"/>
                </a:solidFill>
                <a:latin typeface="Dynapuff"/>
                <a:ea typeface="Dynapuff"/>
                <a:cs typeface="Dynapuff"/>
                <a:sym typeface="Dynapuff"/>
              </a:rPr>
              <a:t>範例圖</a:t>
            </a:r>
            <a:endParaRPr lang="en-US" sz="5500" dirty="0">
              <a:solidFill>
                <a:srgbClr val="A62A2A"/>
              </a:solidFill>
              <a:latin typeface="Dynapuff"/>
              <a:ea typeface="Dynapuff"/>
              <a:cs typeface="Dynapuff"/>
              <a:sym typeface="Dynapuff"/>
            </a:endParaRPr>
          </a:p>
        </p:txBody>
      </p:sp>
      <p:sp>
        <p:nvSpPr>
          <p:cNvPr id="10" name="Freeform 10"/>
          <p:cNvSpPr/>
          <p:nvPr/>
        </p:nvSpPr>
        <p:spPr>
          <a:xfrm rot="1684118">
            <a:off x="8137115" y="4054032"/>
            <a:ext cx="561753" cy="791201"/>
          </a:xfrm>
          <a:custGeom>
            <a:avLst/>
            <a:gdLst/>
            <a:ahLst/>
            <a:cxnLst/>
            <a:rect l="l" t="t" r="r" b="b"/>
            <a:pathLst>
              <a:path w="1123505" h="1582401">
                <a:moveTo>
                  <a:pt x="0" y="0"/>
                </a:moveTo>
                <a:lnTo>
                  <a:pt x="1123504" y="0"/>
                </a:lnTo>
                <a:lnTo>
                  <a:pt x="1123504" y="1582401"/>
                </a:lnTo>
                <a:lnTo>
                  <a:pt x="0" y="15824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8575579" y="3286588"/>
            <a:ext cx="533916" cy="545508"/>
          </a:xfrm>
          <a:custGeom>
            <a:avLst/>
            <a:gdLst/>
            <a:ahLst/>
            <a:cxnLst/>
            <a:rect l="l" t="t" r="r" b="b"/>
            <a:pathLst>
              <a:path w="1067831" h="1091015">
                <a:moveTo>
                  <a:pt x="0" y="0"/>
                </a:moveTo>
                <a:lnTo>
                  <a:pt x="1067830" y="0"/>
                </a:lnTo>
                <a:lnTo>
                  <a:pt x="1067830" y="1091014"/>
                </a:lnTo>
                <a:lnTo>
                  <a:pt x="0" y="109101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5738521" y="132990"/>
            <a:ext cx="533916" cy="545508"/>
          </a:xfrm>
          <a:custGeom>
            <a:avLst/>
            <a:gdLst/>
            <a:ahLst/>
            <a:cxnLst/>
            <a:rect l="l" t="t" r="r" b="b"/>
            <a:pathLst>
              <a:path w="1067831" h="1091015">
                <a:moveTo>
                  <a:pt x="0" y="0"/>
                </a:moveTo>
                <a:lnTo>
                  <a:pt x="1067830" y="0"/>
                </a:lnTo>
                <a:lnTo>
                  <a:pt x="1067830" y="1091015"/>
                </a:lnTo>
                <a:lnTo>
                  <a:pt x="0" y="109101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7412711" y="4449632"/>
            <a:ext cx="533916" cy="545508"/>
          </a:xfrm>
          <a:custGeom>
            <a:avLst/>
            <a:gdLst/>
            <a:ahLst/>
            <a:cxnLst/>
            <a:rect l="l" t="t" r="r" b="b"/>
            <a:pathLst>
              <a:path w="1067831" h="1091015">
                <a:moveTo>
                  <a:pt x="0" y="0"/>
                </a:moveTo>
                <a:lnTo>
                  <a:pt x="1067830" y="0"/>
                </a:lnTo>
                <a:lnTo>
                  <a:pt x="1067830" y="1091015"/>
                </a:lnTo>
                <a:lnTo>
                  <a:pt x="0" y="109101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348" y="1464334"/>
            <a:ext cx="6101231" cy="2748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72924E-6 C 0.04201 -0.00093 0.08177 -0.00494 0.12343 -0.00988 C 0.1625 -0.00896 0.1901 -0.01143 0.22639 -0.01513 C 0.24843 -0.0139 0.26718 -0.00958 0.28854 -0.00649 C 0.32534 -0.00711 0.36215 -0.00711 0.39895 -0.00834 C 0.40885 -0.00865 0.42517 -0.02038 0.43576 -0.02347 C 0.43836 -0.02316 0.47048 -0.02223 0.4809 -0.02007 C 0.48941 -0.01822 0.49635 -0.01452 0.50538 -0.01328 C 0.54062 -0.01482 0.56458 -0.01637 0.6 -0.01513 C 0.6302 -0.01637 0.62934 -0.01174 0.64705 -0.02162 C 0.65989 -0.01915 0.65243 -0.02131 0.66024 -0.01174 C 0.66093 -0.00988 0.66128 -0.00803 0.66215 -0.00649 C 0.66302 -0.00494 0.66441 -0.00494 0.6651 -0.0034 C 0.66649 -0.00062 0.66666 0.0037 0.66788 0.00679 C 0.67309 0.03581 0.67118 0.05619 0.65468 0.06545 C 0.65243 0.06792 0.64635 0.07749 0.6434 0.07903 C 0.6375 0.08212 0.63142 0.08737 0.62534 0.08891 C 0.61944 0.09046 0.61336 0.09107 0.60746 0.09231 C 0.55156 0.09046 0.496 0.08984 0.44027 0.08737 C 0.3875 0.06637 0.28489 0.08552 0.27066 0.08552 C 0.26336 0.08891 0.25625 0.09262 0.24895 0.0957 C 0.21389 0.09385 0.1802 0.09169 0.14514 0.09076 C 0.125 0.08829 0.10607 0.08366 0.08576 0.08243 C 0.06979 0.07841 0.07639 0.08058 0.06597 0.07718 C 0.02014 0.07996 0.04652 0.07903 -0.0132 0.07903 " pathEditMode="relative" ptsTypes="ffffffffffffffffffffffffA">
                                      <p:cBhvr>
                                        <p:cTn id="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253</Words>
  <Application>Microsoft Office PowerPoint</Application>
  <PresentationFormat>如螢幕大小 (16:9)</PresentationFormat>
  <Paragraphs>37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Arial</vt:lpstr>
      <vt:lpstr>新細明體</vt:lpstr>
      <vt:lpstr>Noto Sans T Chinese</vt:lpstr>
      <vt:lpstr>細明體</vt:lpstr>
      <vt:lpstr>Dynapuff</vt:lpstr>
      <vt:lpstr>標楷體</vt:lpstr>
      <vt:lpstr>微軟正黑體</vt:lpstr>
      <vt:lpstr>Noto Sans T Chinese Bold</vt:lpstr>
      <vt:lpstr>Calibri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Orange Travel Journal Illustrative Presentation</dc:title>
  <dc:creator>user</dc:creator>
  <cp:lastModifiedBy>user</cp:lastModifiedBy>
  <cp:revision>33</cp:revision>
  <dcterms:created xsi:type="dcterms:W3CDTF">2006-08-16T00:00:00Z</dcterms:created>
  <dcterms:modified xsi:type="dcterms:W3CDTF">2024-12-29T12:31:00Z</dcterms:modified>
  <dc:identifier>DAGaiVMsLPA</dc:identifier>
</cp:coreProperties>
</file>