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0" r:id="rId4"/>
    <p:sldId id="261" r:id="rId5"/>
    <p:sldId id="258" r:id="rId6"/>
    <p:sldId id="259" r:id="rId7"/>
    <p:sldId id="262" r:id="rId8"/>
    <p:sldId id="263"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734EF-96D3-4B12-A4A0-7489EDB34875}" type="datetimeFigureOut">
              <a:rPr lang="en-US" smtClean="0"/>
              <a:t>2/26/2023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A45351F-1CDF-46EF-8BB8-72590A1594B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053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734EF-96D3-4B12-A4A0-7489EDB3487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5351F-1CDF-46EF-8BB8-72590A1594B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716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734EF-96D3-4B12-A4A0-7489EDB3487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5351F-1CDF-46EF-8BB8-72590A1594B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548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734EF-96D3-4B12-A4A0-7489EDB3487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5351F-1CDF-46EF-8BB8-72590A1594B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91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734EF-96D3-4B12-A4A0-7489EDB3487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5351F-1CDF-46EF-8BB8-72590A1594B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44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734EF-96D3-4B12-A4A0-7489EDB3487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5351F-1CDF-46EF-8BB8-72590A1594B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63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734EF-96D3-4B12-A4A0-7489EDB34875}"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5351F-1CDF-46EF-8BB8-72590A1594B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8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734EF-96D3-4B12-A4A0-7489EDB34875}"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5351F-1CDF-46EF-8BB8-72590A1594B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0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734EF-96D3-4B12-A4A0-7489EDB34875}"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5351F-1CDF-46EF-8BB8-72590A1594B0}" type="slidenum">
              <a:rPr lang="en-US" smtClean="0"/>
              <a:t>‹#›</a:t>
            </a:fld>
            <a:endParaRPr lang="en-US"/>
          </a:p>
        </p:txBody>
      </p:sp>
    </p:spTree>
    <p:extLst>
      <p:ext uri="{BB962C8B-B14F-4D97-AF65-F5344CB8AC3E}">
        <p14:creationId xmlns:p14="http://schemas.microsoft.com/office/powerpoint/2010/main" val="49351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734EF-96D3-4B12-A4A0-7489EDB3487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5351F-1CDF-46EF-8BB8-72590A1594B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84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5734EF-96D3-4B12-A4A0-7489EDB34875}" type="datetimeFigureOut">
              <a:rPr lang="en-US" smtClean="0"/>
              <a:t>2/26/2023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A45351F-1CDF-46EF-8BB8-72590A1594B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108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5734EF-96D3-4B12-A4A0-7489EDB34875}" type="datetimeFigureOut">
              <a:rPr lang="en-US" smtClean="0"/>
              <a:t>2/26/2023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45351F-1CDF-46EF-8BB8-72590A1594B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5640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holmjason2/videogamedata" TargetMode="External"/><Relationship Id="rId2" Type="http://schemas.openxmlformats.org/officeDocument/2006/relationships/hyperlink" Target="https://www.mordorintelligence.com/industry-reports/global-gaming-mark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3AF3-71CE-99CE-5AF8-5C4CF054629E}"/>
              </a:ext>
            </a:extLst>
          </p:cNvPr>
          <p:cNvSpPr>
            <a:spLocks noGrp="1"/>
          </p:cNvSpPr>
          <p:nvPr>
            <p:ph type="ctrTitle"/>
          </p:nvPr>
        </p:nvSpPr>
        <p:spPr>
          <a:xfrm>
            <a:off x="4657345" y="-66261"/>
            <a:ext cx="6251110" cy="3566160"/>
          </a:xfrm>
        </p:spPr>
        <p:txBody>
          <a:bodyPr anchor="b">
            <a:normAutofit fontScale="90000"/>
          </a:bodyPr>
          <a:lstStyle/>
          <a:p>
            <a:pPr algn="l"/>
            <a:r>
              <a:rPr lang="en-US" sz="4400">
                <a:latin typeface="Century Gothic" panose="020B0502020202020204" pitchFamily="34" charset="0"/>
              </a:rPr>
              <a:t>SQL Data Exploration</a:t>
            </a:r>
            <a:br>
              <a:rPr lang="en-US" sz="4400">
                <a:latin typeface="Century Gothic" panose="020B0502020202020204" pitchFamily="34" charset="0"/>
              </a:rPr>
            </a:br>
            <a:br>
              <a:rPr lang="en-US" sz="4400">
                <a:latin typeface="Century Gothic" panose="020B0502020202020204" pitchFamily="34" charset="0"/>
              </a:rPr>
            </a:br>
            <a:r>
              <a:rPr lang="en-US" sz="4400">
                <a:latin typeface="Century Gothic" panose="020B0502020202020204" pitchFamily="34" charset="0"/>
              </a:rPr>
              <a:t>When was the golden age of Video Games</a:t>
            </a:r>
            <a:endParaRPr lang="en-US" sz="4400" dirty="0">
              <a:latin typeface="Century Gothic" panose="020B050202020202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AEC0399C-8E07-5D93-1EEC-BBC529085411}"/>
              </a:ext>
            </a:extLst>
          </p:cNvPr>
          <p:cNvPicPr>
            <a:picLocks noChangeAspect="1"/>
          </p:cNvPicPr>
          <p:nvPr/>
        </p:nvPicPr>
        <p:blipFill rotWithShape="1">
          <a:blip r:embed="rId2">
            <a:extLst>
              <a:ext uri="{28A0092B-C50C-407E-A947-70E740481C1C}">
                <a14:useLocalDpi xmlns:a14="http://schemas.microsoft.com/office/drawing/2010/main" val="0"/>
              </a:ext>
            </a:extLst>
          </a:blip>
          <a:srcRect l="1817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8560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536023"/>
          </a:xfrm>
        </p:spPr>
        <p:txBody>
          <a:bodyPr>
            <a:normAutofit/>
          </a:bodyPr>
          <a:lstStyle/>
          <a:p>
            <a:r>
              <a:rPr lang="en-US" sz="2400" b="1" dirty="0">
                <a:latin typeface="Century Gothic" panose="020B0502020202020204" pitchFamily="34" charset="0"/>
              </a:rPr>
              <a:t>SQL Queries – YEARS THAT VIDEO GAME CRITICS LOVED</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2141537"/>
            <a:ext cx="10515600" cy="4351338"/>
          </a:xfrm>
        </p:spPr>
        <p:txBody>
          <a:bodyPr>
            <a:normAutofit fontScale="25000" lnSpcReduction="20000"/>
          </a:bodyPr>
          <a:lstStyle/>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8000" i="0" u="none" strike="noStrike" cap="none" normalizeH="0" baseline="0" dirty="0">
                <a:ln>
                  <a:noFill/>
                </a:ln>
                <a:solidFill>
                  <a:srgbClr val="000000"/>
                </a:solidFill>
                <a:effectLst/>
                <a:latin typeface="Century Gothic" panose="020B0502020202020204" pitchFamily="34" charset="0"/>
              </a:rPr>
              <a:t>Select release year and average critic score for each year, rounded and aliased</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8000" i="0" u="none" strike="noStrike" cap="none" normalizeH="0" baseline="0" dirty="0">
                <a:ln>
                  <a:noFill/>
                </a:ln>
                <a:solidFill>
                  <a:srgbClr val="000000"/>
                </a:solidFill>
                <a:effectLst/>
                <a:latin typeface="Century Gothic" panose="020B0502020202020204" pitchFamily="34" charset="0"/>
              </a:rPr>
              <a:t>Join the game_sales and reviews tables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8000" i="0" u="none" strike="noStrike" cap="none" normalizeH="0" baseline="0" dirty="0">
                <a:ln>
                  <a:noFill/>
                </a:ln>
                <a:solidFill>
                  <a:srgbClr val="000000"/>
                </a:solidFill>
                <a:effectLst/>
                <a:latin typeface="Century Gothic" panose="020B0502020202020204" pitchFamily="34" charset="0"/>
              </a:rPr>
              <a:t>Group by release year</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kumimoji="0" lang="en-US" altLang="en-US" sz="8000" i="0" u="none" strike="noStrike" cap="none" normalizeH="0" baseline="0" dirty="0">
              <a:ln>
                <a:noFill/>
              </a:ln>
              <a:solidFill>
                <a:srgbClr val="000000"/>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8000" i="0" u="none" strike="noStrike" cap="none" normalizeH="0" baseline="0" dirty="0">
                <a:ln>
                  <a:noFill/>
                </a:ln>
                <a:solidFill>
                  <a:srgbClr val="000000"/>
                </a:solidFill>
                <a:effectLst/>
                <a:latin typeface="Century Gothic" panose="020B0502020202020204" pitchFamily="34" charset="0"/>
              </a:rPr>
              <a:t>Order the data from highest to lowest avg_critic_score and limit to 10 results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kumimoji="0" lang="en-US" altLang="en-US" sz="80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SELECT year, ROUND(AVG(critic_score),2) AS avg_critic_score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FROM game_sales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INNER JOIN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ON reviews.game=game_sales.game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GROUP BY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ORDER BY avg_critic_score DESC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Century Gothic" panose="020B0502020202020204" pitchFamily="34" charset="0"/>
              </a:rPr>
              <a:t>LIMIT 10;</a:t>
            </a:r>
            <a:endParaRPr lang="en-US" dirty="0">
              <a:latin typeface="Century Gothic" panose="020B0502020202020204" pitchFamily="34" charset="0"/>
            </a:endParaRPr>
          </a:p>
        </p:txBody>
      </p:sp>
    </p:spTree>
    <p:extLst>
      <p:ext uri="{BB962C8B-B14F-4D97-AF65-F5344CB8AC3E}">
        <p14:creationId xmlns:p14="http://schemas.microsoft.com/office/powerpoint/2010/main" val="157874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713048"/>
          </a:xfrm>
        </p:spPr>
        <p:txBody>
          <a:bodyPr>
            <a:normAutofit/>
          </a:bodyPr>
          <a:lstStyle/>
          <a:p>
            <a:r>
              <a:rPr lang="en-US" sz="2400" b="1" dirty="0">
                <a:latin typeface="Century Gothic" panose="020B0502020202020204" pitchFamily="34" charset="0"/>
              </a:rPr>
              <a:t>SQL Queries – YEARS THAT VIDEO GAME CRITICS LOVED</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000000"/>
                </a:solidFill>
                <a:effectLst/>
                <a:latin typeface="Helvetica Neue"/>
              </a:rPr>
              <a:t> </a:t>
            </a:r>
            <a:endParaRPr lang="en-US" dirty="0"/>
          </a:p>
        </p:txBody>
      </p:sp>
      <p:sp>
        <p:nvSpPr>
          <p:cNvPr id="5" name="Rectangle 1">
            <a:extLst>
              <a:ext uri="{FF2B5EF4-FFF2-40B4-BE49-F238E27FC236}">
                <a16:creationId xmlns:a16="http://schemas.microsoft.com/office/drawing/2014/main" id="{B44F98B5-8F8E-A3CB-CC2E-09FBEDE0DD35}"/>
              </a:ext>
            </a:extLst>
          </p:cNvPr>
          <p:cNvSpPr>
            <a:spLocks noChangeArrowheads="1"/>
          </p:cNvSpPr>
          <p:nvPr/>
        </p:nvSpPr>
        <p:spPr bwMode="auto">
          <a:xfrm>
            <a:off x="1820839" y="662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EE0EDB9-3833-820B-04D1-EC55202D3628}"/>
              </a:ext>
            </a:extLst>
          </p:cNvPr>
          <p:cNvSpPr>
            <a:spLocks noChangeArrowheads="1"/>
          </p:cNvSpPr>
          <p:nvPr/>
        </p:nvSpPr>
        <p:spPr bwMode="auto">
          <a:xfrm>
            <a:off x="1820839" y="6629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sql​</a:t>
            </a:r>
            <a:r>
              <a:rPr kumimoji="0" lang="en-US" altLang="en-US" sz="10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Select release year </a:t>
            </a:r>
            <a:r>
              <a:rPr kumimoji="0" lang="en-US" altLang="en-US" sz="1000" b="1" i="0" u="none" strike="noStrike" cap="none" normalizeH="0" baseline="0">
                <a:ln>
                  <a:noFill/>
                </a:ln>
                <a:solidFill>
                  <a:srgbClr val="008000"/>
                </a:solidFill>
                <a:effectLst/>
                <a:latin typeface="inherit"/>
                <a:cs typeface="Courier New" panose="02070309020205020404" pitchFamily="49" charset="0"/>
              </a:rPr>
              <a:t>and</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average critic score </a:t>
            </a:r>
            <a:r>
              <a:rPr kumimoji="0" lang="en-US" altLang="en-US" sz="1000" b="1" i="0" u="none" strike="noStrike" cap="none" normalizeH="0" baseline="0">
                <a:ln>
                  <a:noFill/>
                </a:ln>
                <a:solidFill>
                  <a:srgbClr val="008000"/>
                </a:solidFill>
                <a:effectLst/>
                <a:latin typeface="inherit"/>
                <a:cs typeface="Courier New" panose="02070309020205020404" pitchFamily="49" charset="0"/>
              </a:rPr>
              <a:t>for</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each year, rounded </a:t>
            </a:r>
            <a:r>
              <a:rPr kumimoji="0" lang="en-US" altLang="en-US" sz="1000" b="1" i="0" u="none" strike="noStrike" cap="none" normalizeH="0" baseline="0">
                <a:ln>
                  <a:noFill/>
                </a:ln>
                <a:solidFill>
                  <a:srgbClr val="008000"/>
                </a:solidFill>
                <a:effectLst/>
                <a:latin typeface="inherit"/>
                <a:cs typeface="Courier New" panose="02070309020205020404" pitchFamily="49" charset="0"/>
              </a:rPr>
              <a:t>and</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aliased</a:t>
            </a:r>
            <a:r>
              <a:rPr kumimoji="0" lang="en-US" altLang="en-US" sz="10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Join the game_sales </a:t>
            </a:r>
            <a:r>
              <a:rPr kumimoji="0" lang="en-US" altLang="en-US" sz="1000" b="1" i="0" u="none" strike="noStrike" cap="none" normalizeH="0" baseline="0">
                <a:ln>
                  <a:noFill/>
                </a:ln>
                <a:solidFill>
                  <a:srgbClr val="008000"/>
                </a:solidFill>
                <a:effectLst/>
                <a:latin typeface="inherit"/>
                <a:cs typeface="Courier New" panose="02070309020205020404" pitchFamily="49" charset="0"/>
              </a:rPr>
              <a:t>and</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reviews tables</a:t>
            </a:r>
            <a:r>
              <a:rPr kumimoji="0" lang="en-US" altLang="en-US" sz="10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Group by release year</a:t>
            </a:r>
            <a:r>
              <a:rPr kumimoji="0" lang="en-US" altLang="en-US" sz="10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Order the data </a:t>
            </a:r>
            <a:r>
              <a:rPr kumimoji="0" lang="en-US" altLang="en-US" sz="1000" b="1" i="0" u="none" strike="noStrike" cap="none" normalizeH="0" baseline="0">
                <a:ln>
                  <a:noFill/>
                </a:ln>
                <a:solidFill>
                  <a:srgbClr val="008000"/>
                </a:solidFill>
                <a:effectLst/>
                <a:latin typeface="inherit"/>
                <a:cs typeface="Courier New" panose="02070309020205020404" pitchFamily="49" charset="0"/>
              </a:rPr>
              <a:t>from</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highest to lowest avg_critic_score </a:t>
            </a:r>
            <a:r>
              <a:rPr kumimoji="0" lang="en-US" altLang="en-US" sz="1000" b="1" i="0" u="none" strike="noStrike" cap="none" normalizeH="0" baseline="0">
                <a:ln>
                  <a:noFill/>
                </a:ln>
                <a:solidFill>
                  <a:srgbClr val="008000"/>
                </a:solidFill>
                <a:effectLst/>
                <a:latin typeface="inherit"/>
                <a:cs typeface="Courier New" panose="02070309020205020404" pitchFamily="49" charset="0"/>
              </a:rPr>
              <a:t>and</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limit to </a:t>
            </a:r>
            <a:r>
              <a:rPr kumimoji="0" lang="en-US" altLang="en-US" sz="1000" b="0" i="0" u="none" strike="noStrike" cap="none" normalizeH="0" baseline="0">
                <a:ln>
                  <a:noFill/>
                </a:ln>
                <a:solidFill>
                  <a:srgbClr val="008800"/>
                </a:solidFill>
                <a:effectLst/>
                <a:latin typeface="inherit"/>
                <a:cs typeface="Courier New" panose="02070309020205020404" pitchFamily="49" charset="0"/>
              </a:rPr>
              <a:t>10</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resultsSELECT year, ROUND(AVG(critic_score),</a:t>
            </a:r>
            <a:r>
              <a:rPr kumimoji="0" lang="en-US" altLang="en-US" sz="1000" b="0" i="0" u="none" strike="noStrike" cap="none" normalizeH="0" baseline="0">
                <a:ln>
                  <a:noFill/>
                </a:ln>
                <a:solidFill>
                  <a:srgbClr val="008800"/>
                </a:solidFill>
                <a:effectLst/>
                <a:latin typeface="inherit"/>
                <a:cs typeface="Courier New" panose="02070309020205020404" pitchFamily="49" charset="0"/>
              </a:rPr>
              <a:t>2</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 AS avg_critic_scoreFROM game_salesINNER JOIN reviewsON reviews.game=game_sales.gameGROUP BY yearORDER BY avg_critic_score DESCLIMIT </a:t>
            </a:r>
            <a:r>
              <a:rPr kumimoji="0" lang="en-US" altLang="en-US" sz="1000" b="0" i="0" u="none" strike="noStrike" cap="none" normalizeH="0" baseline="0">
                <a:ln>
                  <a:noFill/>
                </a:ln>
                <a:solidFill>
                  <a:srgbClr val="008800"/>
                </a:solidFill>
                <a:effectLst/>
                <a:latin typeface="inherit"/>
                <a:cs typeface="Courier New" panose="02070309020205020404" pitchFamily="49" charset="0"/>
              </a:rPr>
              <a:t>10</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6B23925B-F6F5-FA42-0A37-00682B80B5AC}"/>
              </a:ext>
            </a:extLst>
          </p:cNvPr>
          <p:cNvGraphicFramePr>
            <a:graphicFrameLocks noGrp="1"/>
          </p:cNvGraphicFramePr>
          <p:nvPr>
            <p:extLst>
              <p:ext uri="{D42A27DB-BD31-4B8C-83A1-F6EECF244321}">
                <p14:modId xmlns:p14="http://schemas.microsoft.com/office/powerpoint/2010/main" val="378884751"/>
              </p:ext>
            </p:extLst>
          </p:nvPr>
        </p:nvGraphicFramePr>
        <p:xfrm>
          <a:off x="1282890" y="1825624"/>
          <a:ext cx="7109346" cy="4023360"/>
        </p:xfrm>
        <a:graphic>
          <a:graphicData uri="http://schemas.openxmlformats.org/drawingml/2006/table">
            <a:tbl>
              <a:tblPr/>
              <a:tblGrid>
                <a:gridCol w="3554673">
                  <a:extLst>
                    <a:ext uri="{9D8B030D-6E8A-4147-A177-3AD203B41FA5}">
                      <a16:colId xmlns:a16="http://schemas.microsoft.com/office/drawing/2014/main" val="1495553040"/>
                    </a:ext>
                  </a:extLst>
                </a:gridCol>
                <a:gridCol w="3554673">
                  <a:extLst>
                    <a:ext uri="{9D8B030D-6E8A-4147-A177-3AD203B41FA5}">
                      <a16:colId xmlns:a16="http://schemas.microsoft.com/office/drawing/2014/main" val="3538759552"/>
                    </a:ext>
                  </a:extLst>
                </a:gridCol>
              </a:tblGrid>
              <a:tr h="0">
                <a:tc>
                  <a:txBody>
                    <a:bodyPr/>
                    <a:lstStyle/>
                    <a:p>
                      <a:pPr algn="r" fontAlgn="ctr"/>
                      <a:r>
                        <a:rPr lang="en-US" b="1">
                          <a:effectLst/>
                        </a:rPr>
                        <a:t>year</a:t>
                      </a:r>
                    </a:p>
                  </a:txBody>
                  <a:tcPr anchor="ctr">
                    <a:lnL>
                      <a:noFill/>
                    </a:lnL>
                    <a:lnR>
                      <a:noFill/>
                    </a:lnR>
                    <a:lnT>
                      <a:noFill/>
                    </a:lnT>
                    <a:lnB>
                      <a:noFill/>
                    </a:lnB>
                  </a:tcPr>
                </a:tc>
                <a:tc>
                  <a:txBody>
                    <a:bodyPr/>
                    <a:lstStyle/>
                    <a:p>
                      <a:pPr algn="r" fontAlgn="ctr"/>
                      <a:r>
                        <a:rPr lang="en-US" b="1">
                          <a:effectLst/>
                        </a:rPr>
                        <a:t>avg_critic_score</a:t>
                      </a:r>
                    </a:p>
                  </a:txBody>
                  <a:tcPr anchor="ctr">
                    <a:lnL>
                      <a:noFill/>
                    </a:lnL>
                    <a:lnR>
                      <a:noFill/>
                    </a:lnR>
                    <a:lnT>
                      <a:noFill/>
                    </a:lnT>
                    <a:lnB>
                      <a:noFill/>
                    </a:lnB>
                  </a:tcPr>
                </a:tc>
                <a:extLst>
                  <a:ext uri="{0D108BD9-81ED-4DB2-BD59-A6C34878D82A}">
                    <a16:rowId xmlns:a16="http://schemas.microsoft.com/office/drawing/2014/main" val="2188658767"/>
                  </a:ext>
                </a:extLst>
              </a:tr>
              <a:tr h="0">
                <a:tc>
                  <a:txBody>
                    <a:bodyPr/>
                    <a:lstStyle/>
                    <a:p>
                      <a:pPr algn="r" fontAlgn="ctr"/>
                      <a:r>
                        <a:rPr lang="en-US">
                          <a:effectLst/>
                        </a:rPr>
                        <a:t>1990</a:t>
                      </a:r>
                    </a:p>
                  </a:txBody>
                  <a:tcPr anchor="ctr">
                    <a:lnL>
                      <a:noFill/>
                    </a:lnL>
                    <a:lnR>
                      <a:noFill/>
                    </a:lnR>
                    <a:lnT>
                      <a:noFill/>
                    </a:lnT>
                    <a:lnB>
                      <a:noFill/>
                    </a:lnB>
                    <a:solidFill>
                      <a:srgbClr val="F5F5F5"/>
                    </a:solidFill>
                  </a:tcPr>
                </a:tc>
                <a:tc>
                  <a:txBody>
                    <a:bodyPr/>
                    <a:lstStyle/>
                    <a:p>
                      <a:pPr algn="r" fontAlgn="ctr"/>
                      <a:r>
                        <a:rPr lang="en-US" dirty="0">
                          <a:effectLst/>
                        </a:rPr>
                        <a:t>9.80</a:t>
                      </a:r>
                    </a:p>
                  </a:txBody>
                  <a:tcPr anchor="ctr">
                    <a:lnL>
                      <a:noFill/>
                    </a:lnL>
                    <a:lnR>
                      <a:noFill/>
                    </a:lnR>
                    <a:lnT>
                      <a:noFill/>
                    </a:lnT>
                    <a:lnB>
                      <a:noFill/>
                    </a:lnB>
                    <a:solidFill>
                      <a:srgbClr val="F5F5F5"/>
                    </a:solidFill>
                  </a:tcPr>
                </a:tc>
                <a:extLst>
                  <a:ext uri="{0D108BD9-81ED-4DB2-BD59-A6C34878D82A}">
                    <a16:rowId xmlns:a16="http://schemas.microsoft.com/office/drawing/2014/main" val="3097365896"/>
                  </a:ext>
                </a:extLst>
              </a:tr>
              <a:tr h="0">
                <a:tc>
                  <a:txBody>
                    <a:bodyPr/>
                    <a:lstStyle/>
                    <a:p>
                      <a:pPr algn="r" fontAlgn="ctr"/>
                      <a:r>
                        <a:rPr lang="en-US">
                          <a:effectLst/>
                        </a:rPr>
                        <a:t>1992</a:t>
                      </a:r>
                    </a:p>
                  </a:txBody>
                  <a:tcPr anchor="ctr">
                    <a:lnL>
                      <a:noFill/>
                    </a:lnL>
                    <a:lnR>
                      <a:noFill/>
                    </a:lnR>
                    <a:lnT>
                      <a:noFill/>
                    </a:lnT>
                    <a:lnB>
                      <a:noFill/>
                    </a:lnB>
                  </a:tcPr>
                </a:tc>
                <a:tc>
                  <a:txBody>
                    <a:bodyPr/>
                    <a:lstStyle/>
                    <a:p>
                      <a:pPr algn="r" fontAlgn="ctr"/>
                      <a:r>
                        <a:rPr lang="en-US">
                          <a:effectLst/>
                        </a:rPr>
                        <a:t>9.67</a:t>
                      </a:r>
                    </a:p>
                  </a:txBody>
                  <a:tcPr anchor="ctr">
                    <a:lnL>
                      <a:noFill/>
                    </a:lnL>
                    <a:lnR>
                      <a:noFill/>
                    </a:lnR>
                    <a:lnT>
                      <a:noFill/>
                    </a:lnT>
                    <a:lnB>
                      <a:noFill/>
                    </a:lnB>
                  </a:tcPr>
                </a:tc>
                <a:extLst>
                  <a:ext uri="{0D108BD9-81ED-4DB2-BD59-A6C34878D82A}">
                    <a16:rowId xmlns:a16="http://schemas.microsoft.com/office/drawing/2014/main" val="4275627145"/>
                  </a:ext>
                </a:extLst>
              </a:tr>
              <a:tr h="0">
                <a:tc>
                  <a:txBody>
                    <a:bodyPr/>
                    <a:lstStyle/>
                    <a:p>
                      <a:pPr algn="r" fontAlgn="ctr"/>
                      <a:r>
                        <a:rPr lang="en-US">
                          <a:effectLst/>
                        </a:rPr>
                        <a:t>1998</a:t>
                      </a:r>
                    </a:p>
                  </a:txBody>
                  <a:tcPr anchor="ctr">
                    <a:lnL>
                      <a:noFill/>
                    </a:lnL>
                    <a:lnR>
                      <a:noFill/>
                    </a:lnR>
                    <a:lnT>
                      <a:noFill/>
                    </a:lnT>
                    <a:lnB>
                      <a:noFill/>
                    </a:lnB>
                    <a:solidFill>
                      <a:srgbClr val="F5F5F5"/>
                    </a:solidFill>
                  </a:tcPr>
                </a:tc>
                <a:tc>
                  <a:txBody>
                    <a:bodyPr/>
                    <a:lstStyle/>
                    <a:p>
                      <a:pPr algn="r" fontAlgn="ctr"/>
                      <a:r>
                        <a:rPr lang="en-US">
                          <a:effectLst/>
                        </a:rPr>
                        <a:t>9.32</a:t>
                      </a:r>
                    </a:p>
                  </a:txBody>
                  <a:tcPr anchor="ctr">
                    <a:lnL>
                      <a:noFill/>
                    </a:lnL>
                    <a:lnR>
                      <a:noFill/>
                    </a:lnR>
                    <a:lnT>
                      <a:noFill/>
                    </a:lnT>
                    <a:lnB>
                      <a:noFill/>
                    </a:lnB>
                    <a:solidFill>
                      <a:srgbClr val="F5F5F5"/>
                    </a:solidFill>
                  </a:tcPr>
                </a:tc>
                <a:extLst>
                  <a:ext uri="{0D108BD9-81ED-4DB2-BD59-A6C34878D82A}">
                    <a16:rowId xmlns:a16="http://schemas.microsoft.com/office/drawing/2014/main" val="2044092716"/>
                  </a:ext>
                </a:extLst>
              </a:tr>
              <a:tr h="0">
                <a:tc>
                  <a:txBody>
                    <a:bodyPr/>
                    <a:lstStyle/>
                    <a:p>
                      <a:pPr algn="r" fontAlgn="ctr"/>
                      <a:r>
                        <a:rPr lang="en-US">
                          <a:effectLst/>
                        </a:rPr>
                        <a:t>2020</a:t>
                      </a:r>
                    </a:p>
                  </a:txBody>
                  <a:tcPr anchor="ctr">
                    <a:lnL>
                      <a:noFill/>
                    </a:lnL>
                    <a:lnR>
                      <a:noFill/>
                    </a:lnR>
                    <a:lnT>
                      <a:noFill/>
                    </a:lnT>
                    <a:lnB>
                      <a:noFill/>
                    </a:lnB>
                  </a:tcPr>
                </a:tc>
                <a:tc>
                  <a:txBody>
                    <a:bodyPr/>
                    <a:lstStyle/>
                    <a:p>
                      <a:pPr algn="r" fontAlgn="ctr"/>
                      <a:r>
                        <a:rPr lang="en-US">
                          <a:effectLst/>
                        </a:rPr>
                        <a:t>9.20</a:t>
                      </a:r>
                    </a:p>
                  </a:txBody>
                  <a:tcPr anchor="ctr">
                    <a:lnL>
                      <a:noFill/>
                    </a:lnL>
                    <a:lnR>
                      <a:noFill/>
                    </a:lnR>
                    <a:lnT>
                      <a:noFill/>
                    </a:lnT>
                    <a:lnB>
                      <a:noFill/>
                    </a:lnB>
                  </a:tcPr>
                </a:tc>
                <a:extLst>
                  <a:ext uri="{0D108BD9-81ED-4DB2-BD59-A6C34878D82A}">
                    <a16:rowId xmlns:a16="http://schemas.microsoft.com/office/drawing/2014/main" val="3882011634"/>
                  </a:ext>
                </a:extLst>
              </a:tr>
              <a:tr h="0">
                <a:tc>
                  <a:txBody>
                    <a:bodyPr/>
                    <a:lstStyle/>
                    <a:p>
                      <a:pPr algn="r" fontAlgn="ctr"/>
                      <a:r>
                        <a:rPr lang="en-US">
                          <a:effectLst/>
                        </a:rPr>
                        <a:t>1993</a:t>
                      </a:r>
                    </a:p>
                  </a:txBody>
                  <a:tcPr anchor="ctr">
                    <a:lnL>
                      <a:noFill/>
                    </a:lnL>
                    <a:lnR>
                      <a:noFill/>
                    </a:lnR>
                    <a:lnT>
                      <a:noFill/>
                    </a:lnT>
                    <a:lnB>
                      <a:noFill/>
                    </a:lnB>
                    <a:solidFill>
                      <a:srgbClr val="F5F5F5"/>
                    </a:solidFill>
                  </a:tcPr>
                </a:tc>
                <a:tc>
                  <a:txBody>
                    <a:bodyPr/>
                    <a:lstStyle/>
                    <a:p>
                      <a:pPr algn="r" fontAlgn="ctr"/>
                      <a:r>
                        <a:rPr lang="en-US">
                          <a:effectLst/>
                        </a:rPr>
                        <a:t>9.10</a:t>
                      </a:r>
                    </a:p>
                  </a:txBody>
                  <a:tcPr anchor="ctr">
                    <a:lnL>
                      <a:noFill/>
                    </a:lnL>
                    <a:lnR>
                      <a:noFill/>
                    </a:lnR>
                    <a:lnT>
                      <a:noFill/>
                    </a:lnT>
                    <a:lnB>
                      <a:noFill/>
                    </a:lnB>
                    <a:solidFill>
                      <a:srgbClr val="F5F5F5"/>
                    </a:solidFill>
                  </a:tcPr>
                </a:tc>
                <a:extLst>
                  <a:ext uri="{0D108BD9-81ED-4DB2-BD59-A6C34878D82A}">
                    <a16:rowId xmlns:a16="http://schemas.microsoft.com/office/drawing/2014/main" val="1234644660"/>
                  </a:ext>
                </a:extLst>
              </a:tr>
              <a:tr h="0">
                <a:tc>
                  <a:txBody>
                    <a:bodyPr/>
                    <a:lstStyle/>
                    <a:p>
                      <a:pPr algn="r" fontAlgn="ctr"/>
                      <a:r>
                        <a:rPr lang="en-US">
                          <a:effectLst/>
                        </a:rPr>
                        <a:t>1995</a:t>
                      </a:r>
                    </a:p>
                  </a:txBody>
                  <a:tcPr anchor="ctr">
                    <a:lnL>
                      <a:noFill/>
                    </a:lnL>
                    <a:lnR>
                      <a:noFill/>
                    </a:lnR>
                    <a:lnT>
                      <a:noFill/>
                    </a:lnT>
                    <a:lnB>
                      <a:noFill/>
                    </a:lnB>
                  </a:tcPr>
                </a:tc>
                <a:tc>
                  <a:txBody>
                    <a:bodyPr/>
                    <a:lstStyle/>
                    <a:p>
                      <a:pPr algn="r" fontAlgn="ctr"/>
                      <a:r>
                        <a:rPr lang="en-US">
                          <a:effectLst/>
                        </a:rPr>
                        <a:t>9.07</a:t>
                      </a:r>
                    </a:p>
                  </a:txBody>
                  <a:tcPr anchor="ctr">
                    <a:lnL>
                      <a:noFill/>
                    </a:lnL>
                    <a:lnR>
                      <a:noFill/>
                    </a:lnR>
                    <a:lnT>
                      <a:noFill/>
                    </a:lnT>
                    <a:lnB>
                      <a:noFill/>
                    </a:lnB>
                  </a:tcPr>
                </a:tc>
                <a:extLst>
                  <a:ext uri="{0D108BD9-81ED-4DB2-BD59-A6C34878D82A}">
                    <a16:rowId xmlns:a16="http://schemas.microsoft.com/office/drawing/2014/main" val="3169158089"/>
                  </a:ext>
                </a:extLst>
              </a:tr>
              <a:tr h="0">
                <a:tc>
                  <a:txBody>
                    <a:bodyPr/>
                    <a:lstStyle/>
                    <a:p>
                      <a:pPr algn="r" fontAlgn="ctr"/>
                      <a:r>
                        <a:rPr lang="en-US">
                          <a:effectLst/>
                        </a:rPr>
                        <a:t>2004</a:t>
                      </a:r>
                    </a:p>
                  </a:txBody>
                  <a:tcPr anchor="ctr">
                    <a:lnL>
                      <a:noFill/>
                    </a:lnL>
                    <a:lnR>
                      <a:noFill/>
                    </a:lnR>
                    <a:lnT>
                      <a:noFill/>
                    </a:lnT>
                    <a:lnB>
                      <a:noFill/>
                    </a:lnB>
                    <a:solidFill>
                      <a:srgbClr val="F5F5F5"/>
                    </a:solidFill>
                  </a:tcPr>
                </a:tc>
                <a:tc>
                  <a:txBody>
                    <a:bodyPr/>
                    <a:lstStyle/>
                    <a:p>
                      <a:pPr algn="r" fontAlgn="ctr"/>
                      <a:r>
                        <a:rPr lang="en-US">
                          <a:effectLst/>
                        </a:rPr>
                        <a:t>9.03</a:t>
                      </a:r>
                    </a:p>
                  </a:txBody>
                  <a:tcPr anchor="ctr">
                    <a:lnL>
                      <a:noFill/>
                    </a:lnL>
                    <a:lnR>
                      <a:noFill/>
                    </a:lnR>
                    <a:lnT>
                      <a:noFill/>
                    </a:lnT>
                    <a:lnB>
                      <a:noFill/>
                    </a:lnB>
                    <a:solidFill>
                      <a:srgbClr val="F5F5F5"/>
                    </a:solidFill>
                  </a:tcPr>
                </a:tc>
                <a:extLst>
                  <a:ext uri="{0D108BD9-81ED-4DB2-BD59-A6C34878D82A}">
                    <a16:rowId xmlns:a16="http://schemas.microsoft.com/office/drawing/2014/main" val="781450188"/>
                  </a:ext>
                </a:extLst>
              </a:tr>
              <a:tr h="0">
                <a:tc>
                  <a:txBody>
                    <a:bodyPr/>
                    <a:lstStyle/>
                    <a:p>
                      <a:pPr algn="r" fontAlgn="ctr"/>
                      <a:r>
                        <a:rPr lang="en-US">
                          <a:effectLst/>
                        </a:rPr>
                        <a:t>1982</a:t>
                      </a:r>
                    </a:p>
                  </a:txBody>
                  <a:tcPr anchor="ctr">
                    <a:lnL>
                      <a:noFill/>
                    </a:lnL>
                    <a:lnR>
                      <a:noFill/>
                    </a:lnR>
                    <a:lnT>
                      <a:noFill/>
                    </a:lnT>
                    <a:lnB>
                      <a:noFill/>
                    </a:lnB>
                  </a:tcPr>
                </a:tc>
                <a:tc>
                  <a:txBody>
                    <a:bodyPr/>
                    <a:lstStyle/>
                    <a:p>
                      <a:pPr algn="r" fontAlgn="ctr"/>
                      <a:r>
                        <a:rPr lang="en-US">
                          <a:effectLst/>
                        </a:rPr>
                        <a:t>9.00</a:t>
                      </a:r>
                    </a:p>
                  </a:txBody>
                  <a:tcPr anchor="ctr">
                    <a:lnL>
                      <a:noFill/>
                    </a:lnL>
                    <a:lnR>
                      <a:noFill/>
                    </a:lnR>
                    <a:lnT>
                      <a:noFill/>
                    </a:lnT>
                    <a:lnB>
                      <a:noFill/>
                    </a:lnB>
                  </a:tcPr>
                </a:tc>
                <a:extLst>
                  <a:ext uri="{0D108BD9-81ED-4DB2-BD59-A6C34878D82A}">
                    <a16:rowId xmlns:a16="http://schemas.microsoft.com/office/drawing/2014/main" val="3485138414"/>
                  </a:ext>
                </a:extLst>
              </a:tr>
              <a:tr h="0">
                <a:tc>
                  <a:txBody>
                    <a:bodyPr/>
                    <a:lstStyle/>
                    <a:p>
                      <a:pPr algn="r" fontAlgn="ctr"/>
                      <a:r>
                        <a:rPr lang="en-US">
                          <a:effectLst/>
                        </a:rPr>
                        <a:t>2002</a:t>
                      </a:r>
                    </a:p>
                  </a:txBody>
                  <a:tcPr anchor="ctr">
                    <a:lnL>
                      <a:noFill/>
                    </a:lnL>
                    <a:lnR>
                      <a:noFill/>
                    </a:lnR>
                    <a:lnT>
                      <a:noFill/>
                    </a:lnT>
                    <a:lnB>
                      <a:noFill/>
                    </a:lnB>
                    <a:solidFill>
                      <a:srgbClr val="F5F5F5"/>
                    </a:solidFill>
                  </a:tcPr>
                </a:tc>
                <a:tc>
                  <a:txBody>
                    <a:bodyPr/>
                    <a:lstStyle/>
                    <a:p>
                      <a:pPr algn="r" fontAlgn="ctr"/>
                      <a:r>
                        <a:rPr lang="en-US">
                          <a:effectLst/>
                        </a:rPr>
                        <a:t>8.99</a:t>
                      </a:r>
                    </a:p>
                  </a:txBody>
                  <a:tcPr anchor="ctr">
                    <a:lnL>
                      <a:noFill/>
                    </a:lnL>
                    <a:lnR>
                      <a:noFill/>
                    </a:lnR>
                    <a:lnT>
                      <a:noFill/>
                    </a:lnT>
                    <a:lnB>
                      <a:noFill/>
                    </a:lnB>
                    <a:solidFill>
                      <a:srgbClr val="F5F5F5"/>
                    </a:solidFill>
                  </a:tcPr>
                </a:tc>
                <a:extLst>
                  <a:ext uri="{0D108BD9-81ED-4DB2-BD59-A6C34878D82A}">
                    <a16:rowId xmlns:a16="http://schemas.microsoft.com/office/drawing/2014/main" val="2382279411"/>
                  </a:ext>
                </a:extLst>
              </a:tr>
              <a:tr h="0">
                <a:tc>
                  <a:txBody>
                    <a:bodyPr/>
                    <a:lstStyle/>
                    <a:p>
                      <a:pPr algn="r" fontAlgn="ctr"/>
                      <a:r>
                        <a:rPr lang="en-US">
                          <a:effectLst/>
                        </a:rPr>
                        <a:t>1999</a:t>
                      </a:r>
                    </a:p>
                  </a:txBody>
                  <a:tcPr anchor="ctr">
                    <a:lnL>
                      <a:noFill/>
                    </a:lnL>
                    <a:lnR>
                      <a:noFill/>
                    </a:lnR>
                    <a:lnT>
                      <a:noFill/>
                    </a:lnT>
                    <a:lnB>
                      <a:noFill/>
                    </a:lnB>
                  </a:tcPr>
                </a:tc>
                <a:tc>
                  <a:txBody>
                    <a:bodyPr/>
                    <a:lstStyle/>
                    <a:p>
                      <a:pPr algn="r" fontAlgn="ctr"/>
                      <a:r>
                        <a:rPr lang="en-US" dirty="0">
                          <a:effectLst/>
                        </a:rPr>
                        <a:t>8.93</a:t>
                      </a:r>
                    </a:p>
                  </a:txBody>
                  <a:tcPr anchor="ctr">
                    <a:lnL>
                      <a:noFill/>
                    </a:lnL>
                    <a:lnR>
                      <a:noFill/>
                    </a:lnR>
                    <a:lnT>
                      <a:noFill/>
                    </a:lnT>
                    <a:lnB>
                      <a:noFill/>
                    </a:lnB>
                  </a:tcPr>
                </a:tc>
                <a:extLst>
                  <a:ext uri="{0D108BD9-81ED-4DB2-BD59-A6C34878D82A}">
                    <a16:rowId xmlns:a16="http://schemas.microsoft.com/office/drawing/2014/main" val="2589851968"/>
                  </a:ext>
                </a:extLst>
              </a:tr>
            </a:tbl>
          </a:graphicData>
        </a:graphic>
      </p:graphicFrame>
      <p:sp>
        <p:nvSpPr>
          <p:cNvPr id="17" name="Rectangle 10">
            <a:extLst>
              <a:ext uri="{FF2B5EF4-FFF2-40B4-BE49-F238E27FC236}">
                <a16:creationId xmlns:a16="http://schemas.microsoft.com/office/drawing/2014/main" id="{25CD06B8-D32F-A76F-EFBB-E3DD53E36DB3}"/>
              </a:ext>
            </a:extLst>
          </p:cNvPr>
          <p:cNvSpPr>
            <a:spLocks noChangeArrowheads="1"/>
          </p:cNvSpPr>
          <p:nvPr/>
        </p:nvSpPr>
        <p:spPr bwMode="auto">
          <a:xfrm>
            <a:off x="838200" y="1989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634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44476" y="1600199"/>
            <a:ext cx="3539266" cy="4297680"/>
          </a:xfrm>
        </p:spPr>
        <p:txBody>
          <a:bodyPr anchor="ctr">
            <a:normAutofit/>
          </a:bodyPr>
          <a:lstStyle/>
          <a:p>
            <a:r>
              <a:rPr lang="en-US" b="1">
                <a:latin typeface="Century Gothic" panose="020B0502020202020204" pitchFamily="34" charset="0"/>
              </a:rPr>
              <a:t>SQL Queries - Data Exploration</a:t>
            </a: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4924851" y="1600199"/>
            <a:ext cx="6130003" cy="4297680"/>
          </a:xfrm>
        </p:spPr>
        <p:txBody>
          <a:bodyPr anchor="ctr">
            <a:normAutofit lnSpcReduction="10000"/>
          </a:body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700" b="1" i="0" u="none" strike="noStrike" cap="none" normalizeH="0" baseline="0" dirty="0">
                <a:ln>
                  <a:noFill/>
                </a:ln>
                <a:effectLst/>
                <a:latin typeface="Century Gothic" panose="020B0502020202020204" pitchFamily="34" charset="0"/>
              </a:rPr>
              <a:t>4. WAS 1982 REALLY THAT GREAT?</a:t>
            </a:r>
          </a:p>
          <a:p>
            <a:pPr marR="0" lvl="0" defTabSz="914400" rtl="0" eaLnBrk="0" fontAlgn="base" latinLnBrk="0" hangingPunct="0">
              <a:lnSpc>
                <a:spcPct val="110000"/>
              </a:lnSpc>
              <a:spcBef>
                <a:spcPct val="0"/>
              </a:spcBef>
              <a:spcAft>
                <a:spcPts val="600"/>
              </a:spcAft>
              <a:buClr>
                <a:srgbClr val="FF0000"/>
              </a:buClr>
              <a:buSzTx/>
              <a:buFont typeface="Wingdings" panose="05000000000000000000" pitchFamily="2" charset="2"/>
              <a:buChar char="ü"/>
              <a:tabLst/>
            </a:pPr>
            <a:r>
              <a:rPr kumimoji="0" lang="en-US" altLang="en-US" sz="1700" b="0" i="0" u="none" strike="noStrike" cap="none" normalizeH="0" baseline="0" dirty="0">
                <a:ln>
                  <a:noFill/>
                </a:ln>
                <a:effectLst/>
                <a:latin typeface="Century Gothic" panose="020B0502020202020204" pitchFamily="34" charset="0"/>
              </a:rPr>
              <a:t>The range of great years according to critic reviews goes from 1982 until 2020: we are no closer to finding the golden age of video games!</a:t>
            </a:r>
          </a:p>
          <a:p>
            <a:pPr marR="0" lvl="0" defTabSz="914400" rtl="0" eaLnBrk="0" fontAlgn="base" latinLnBrk="0" hangingPunct="0">
              <a:lnSpc>
                <a:spcPct val="110000"/>
              </a:lnSpc>
              <a:spcBef>
                <a:spcPct val="0"/>
              </a:spcBef>
              <a:spcAft>
                <a:spcPts val="600"/>
              </a:spcAft>
              <a:buClr>
                <a:srgbClr val="FF0000"/>
              </a:buClr>
              <a:buSzTx/>
              <a:buFont typeface="Wingdings" panose="05000000000000000000" pitchFamily="2" charset="2"/>
              <a:buChar char="ü"/>
              <a:tabLst/>
            </a:pPr>
            <a:endParaRPr kumimoji="0" lang="en-US" altLang="en-US" sz="1700" b="0" i="0" u="none" strike="noStrike" cap="none" normalizeH="0" baseline="0" dirty="0">
              <a:ln>
                <a:noFill/>
              </a:ln>
              <a:effectLst/>
              <a:latin typeface="Century Gothic" panose="020B0502020202020204" pitchFamily="34" charset="0"/>
            </a:endParaRPr>
          </a:p>
          <a:p>
            <a:pPr marR="0" lvl="0" defTabSz="914400" rtl="0" eaLnBrk="0" fontAlgn="base" latinLnBrk="0" hangingPunct="0">
              <a:lnSpc>
                <a:spcPct val="110000"/>
              </a:lnSpc>
              <a:spcBef>
                <a:spcPct val="0"/>
              </a:spcBef>
              <a:spcAft>
                <a:spcPts val="600"/>
              </a:spcAft>
              <a:buClr>
                <a:srgbClr val="FF0000"/>
              </a:buClr>
              <a:buSzTx/>
              <a:buFont typeface="Wingdings" panose="05000000000000000000" pitchFamily="2" charset="2"/>
              <a:buChar char="ü"/>
              <a:tabLst/>
            </a:pPr>
            <a:r>
              <a:rPr kumimoji="0" lang="en-US" altLang="en-US" sz="1700" b="0" i="0" u="none" strike="noStrike" cap="none" normalizeH="0" baseline="0" dirty="0">
                <a:ln>
                  <a:noFill/>
                </a:ln>
                <a:effectLst/>
                <a:latin typeface="Century Gothic" panose="020B0502020202020204" pitchFamily="34" charset="0"/>
              </a:rPr>
              <a:t>Hang on, though. Some of those </a:t>
            </a:r>
            <a:r>
              <a:rPr kumimoji="0" lang="en-US" altLang="en-US" sz="1700" b="0" i="0" u="none" strike="noStrike" cap="none" normalizeH="0" baseline="0" dirty="0">
                <a:ln>
                  <a:noFill/>
                </a:ln>
                <a:effectLst/>
                <a:latin typeface="Century Gothic" panose="020B0502020202020204" pitchFamily="34" charset="0"/>
                <a:cs typeface="Courier New" panose="02070309020205020404" pitchFamily="49" charset="0"/>
              </a:rPr>
              <a:t>avg_critic_score</a:t>
            </a:r>
            <a:r>
              <a:rPr kumimoji="0" lang="en-US" altLang="en-US" sz="1700" b="0" i="0" u="none" strike="noStrike" cap="none" normalizeH="0" baseline="0" dirty="0">
                <a:ln>
                  <a:noFill/>
                </a:ln>
                <a:effectLst/>
                <a:latin typeface="Century Gothic" panose="020B0502020202020204" pitchFamily="34" charset="0"/>
              </a:rPr>
              <a:t> values look like suspiciously round numbers for averages. The value for 1982 looks especially fishy. Maybe there weren't a lot of video games in our dataset that were released in certain years.</a:t>
            </a:r>
          </a:p>
          <a:p>
            <a:pPr marR="0" lvl="0" defTabSz="914400" rtl="0" eaLnBrk="0" fontAlgn="base" latinLnBrk="0" hangingPunct="0">
              <a:lnSpc>
                <a:spcPct val="110000"/>
              </a:lnSpc>
              <a:spcBef>
                <a:spcPct val="0"/>
              </a:spcBef>
              <a:spcAft>
                <a:spcPts val="600"/>
              </a:spcAft>
              <a:buClr>
                <a:srgbClr val="FF0000"/>
              </a:buClr>
              <a:buSzTx/>
              <a:buFont typeface="Wingdings" panose="05000000000000000000" pitchFamily="2" charset="2"/>
              <a:buChar char="ü"/>
              <a:tabLst/>
            </a:pPr>
            <a:endParaRPr kumimoji="0" lang="en-US" altLang="en-US" sz="1700" b="0" i="0" u="none" strike="noStrike" cap="none" normalizeH="0" baseline="0" dirty="0">
              <a:ln>
                <a:noFill/>
              </a:ln>
              <a:effectLst/>
              <a:latin typeface="Century Gothic" panose="020B0502020202020204" pitchFamily="34" charset="0"/>
            </a:endParaRPr>
          </a:p>
          <a:p>
            <a:pPr marR="0" lvl="0" defTabSz="914400" rtl="0" eaLnBrk="0" fontAlgn="base" latinLnBrk="0" hangingPunct="0">
              <a:lnSpc>
                <a:spcPct val="110000"/>
              </a:lnSpc>
              <a:spcBef>
                <a:spcPct val="0"/>
              </a:spcBef>
              <a:spcAft>
                <a:spcPts val="600"/>
              </a:spcAft>
              <a:buClr>
                <a:srgbClr val="FF0000"/>
              </a:buClr>
              <a:buSzTx/>
              <a:buFont typeface="Wingdings" panose="05000000000000000000" pitchFamily="2" charset="2"/>
              <a:buChar char="ü"/>
              <a:tabLst/>
            </a:pPr>
            <a:r>
              <a:rPr kumimoji="0" lang="en-US" altLang="en-US" sz="1700" b="0" i="0" u="none" strike="noStrike" cap="none" normalizeH="0" baseline="0" dirty="0">
                <a:ln>
                  <a:noFill/>
                </a:ln>
                <a:effectLst/>
                <a:latin typeface="Century Gothic" panose="020B0502020202020204" pitchFamily="34" charset="0"/>
              </a:rPr>
              <a:t>Let's update our query and find out whether 1982 really was such a great year for video games.</a:t>
            </a:r>
          </a:p>
        </p:txBody>
      </p:sp>
    </p:spTree>
    <p:extLst>
      <p:ext uri="{BB962C8B-B14F-4D97-AF65-F5344CB8AC3E}">
        <p14:creationId xmlns:p14="http://schemas.microsoft.com/office/powerpoint/2010/main" val="143325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907084"/>
          </a:xfrm>
        </p:spPr>
        <p:txBody>
          <a:bodyPr>
            <a:noAutofit/>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effectLst/>
                <a:latin typeface="Century Gothic" panose="020B0502020202020204" pitchFamily="34" charset="0"/>
              </a:rPr>
              <a:t>WAS 1982 REALLY THAT GREAT?</a:t>
            </a:r>
            <a:br>
              <a:rPr kumimoji="0" lang="en-US" altLang="en-US" sz="2400" b="1" i="0" u="none" strike="noStrike" cap="none" normalizeH="0" baseline="0" dirty="0">
                <a:ln>
                  <a:noFill/>
                </a:ln>
                <a:effectLst/>
                <a:latin typeface="Century Gothic" panose="020B0502020202020204" pitchFamily="34" charset="0"/>
              </a:rPr>
            </a:br>
            <a:br>
              <a:rPr kumimoji="0" lang="en-US" altLang="en-US" sz="2400" b="1" i="0" u="none" strike="noStrike" cap="none" normalizeH="0" baseline="0" dirty="0">
                <a:ln>
                  <a:noFill/>
                </a:ln>
                <a:solidFill>
                  <a:srgbClr val="000000"/>
                </a:solidFill>
                <a:effectLst/>
                <a:latin typeface="Century Gothic" panose="020B0502020202020204" pitchFamily="34" charset="0"/>
              </a:rPr>
            </a:b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1451579" y="2015732"/>
            <a:ext cx="9603275" cy="4145917"/>
          </a:xfrm>
        </p:spPr>
        <p:txBody>
          <a:bodyPr>
            <a:normAutofit fontScale="25000" lnSpcReduction="20000"/>
          </a:bodyPr>
          <a:lstStyle/>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9600" i="0" u="none" strike="noStrike" cap="none" normalizeH="0" baseline="0" dirty="0">
                <a:ln>
                  <a:noFill/>
                </a:ln>
                <a:solidFill>
                  <a:srgbClr val="000000"/>
                </a:solidFill>
                <a:effectLst/>
                <a:latin typeface="Century Gothic" panose="020B0502020202020204" pitchFamily="34" charset="0"/>
              </a:rPr>
              <a:t>Paste your query from the previous task; update it to add a count of games released in each year called num_games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9600" i="0" u="none" strike="noStrike" cap="none" normalizeH="0" baseline="0" dirty="0">
                <a:ln>
                  <a:noFill/>
                </a:ln>
                <a:solidFill>
                  <a:srgbClr val="000000"/>
                </a:solidFill>
                <a:effectLst/>
                <a:latin typeface="Century Gothic" panose="020B0502020202020204" pitchFamily="34" charset="0"/>
              </a:rPr>
              <a:t>Update the query so that it only returns years that have more than four reviewed games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SELECT year, ROUND(AVG(critic_score),2) AS avg_critic_score,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COUNT(game_sales.game) AS num_games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FROM game_sales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INNER JOIN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ON reviews.game=game_sales.game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GROUP BY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HAVING COUNT(game_sales.game)&gt;4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ORDER BY avg_critic_score DESC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LIMIT 10;</a:t>
            </a:r>
            <a:endParaRPr kumimoji="0" lang="en-US" altLang="en-US" sz="96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419084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787814"/>
          </a:xfrm>
        </p:spPr>
        <p:txBody>
          <a:bodyPr>
            <a:normAutofit/>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effectLst/>
                <a:latin typeface="Century Gothic" panose="020B0502020202020204" pitchFamily="34" charset="0"/>
              </a:rPr>
              <a:t>WAS 1982 REALLY THAT GREAT?</a:t>
            </a:r>
            <a:br>
              <a:rPr kumimoji="0" lang="en-US" altLang="en-US" sz="2400" b="1" i="0" u="none" strike="noStrike" cap="none" normalizeH="0" baseline="0" dirty="0">
                <a:ln>
                  <a:noFill/>
                </a:ln>
                <a:effectLst/>
                <a:latin typeface="Century Gothic" panose="020B0502020202020204" pitchFamily="34" charset="0"/>
              </a:rPr>
            </a:br>
            <a:r>
              <a:rPr kumimoji="0" lang="en-US" altLang="en-US" sz="2400" b="1" i="0" u="none" strike="noStrike" cap="none" normalizeH="0" baseline="0" dirty="0">
                <a:ln>
                  <a:noFill/>
                </a:ln>
                <a:solidFill>
                  <a:srgbClr val="000000"/>
                </a:solidFill>
                <a:effectLst/>
                <a:latin typeface="Century Gothic" panose="020B0502020202020204" pitchFamily="34" charset="0"/>
              </a:rPr>
              <a:t>Outcome</a:t>
            </a:r>
            <a:endParaRPr lang="en-US" sz="2400" dirty="0"/>
          </a:p>
        </p:txBody>
      </p:sp>
      <p:graphicFrame>
        <p:nvGraphicFramePr>
          <p:cNvPr id="4" name="Table 3">
            <a:extLst>
              <a:ext uri="{FF2B5EF4-FFF2-40B4-BE49-F238E27FC236}">
                <a16:creationId xmlns:a16="http://schemas.microsoft.com/office/drawing/2014/main" id="{0E0B5A5A-7195-F588-1CB4-59340275EDB5}"/>
              </a:ext>
            </a:extLst>
          </p:cNvPr>
          <p:cNvGraphicFramePr>
            <a:graphicFrameLocks noGrp="1"/>
          </p:cNvGraphicFramePr>
          <p:nvPr>
            <p:extLst>
              <p:ext uri="{D42A27DB-BD31-4B8C-83A1-F6EECF244321}">
                <p14:modId xmlns:p14="http://schemas.microsoft.com/office/powerpoint/2010/main" val="2837298412"/>
              </p:ext>
            </p:extLst>
          </p:nvPr>
        </p:nvGraphicFramePr>
        <p:xfrm>
          <a:off x="692425" y="1988412"/>
          <a:ext cx="10515600" cy="4023360"/>
        </p:xfrm>
        <a:graphic>
          <a:graphicData uri="http://schemas.openxmlformats.org/drawingml/2006/table">
            <a:tbl>
              <a:tblPr/>
              <a:tblGrid>
                <a:gridCol w="3505200">
                  <a:extLst>
                    <a:ext uri="{9D8B030D-6E8A-4147-A177-3AD203B41FA5}">
                      <a16:colId xmlns:a16="http://schemas.microsoft.com/office/drawing/2014/main" val="4261612593"/>
                    </a:ext>
                  </a:extLst>
                </a:gridCol>
                <a:gridCol w="3505200">
                  <a:extLst>
                    <a:ext uri="{9D8B030D-6E8A-4147-A177-3AD203B41FA5}">
                      <a16:colId xmlns:a16="http://schemas.microsoft.com/office/drawing/2014/main" val="3870569292"/>
                    </a:ext>
                  </a:extLst>
                </a:gridCol>
                <a:gridCol w="3505200">
                  <a:extLst>
                    <a:ext uri="{9D8B030D-6E8A-4147-A177-3AD203B41FA5}">
                      <a16:colId xmlns:a16="http://schemas.microsoft.com/office/drawing/2014/main" val="2968700893"/>
                    </a:ext>
                  </a:extLst>
                </a:gridCol>
              </a:tblGrid>
              <a:tr h="0">
                <a:tc>
                  <a:txBody>
                    <a:bodyPr/>
                    <a:lstStyle/>
                    <a:p>
                      <a:pPr algn="r" fontAlgn="ctr"/>
                      <a:r>
                        <a:rPr lang="en-US" b="1">
                          <a:effectLst/>
                        </a:rPr>
                        <a:t>year</a:t>
                      </a:r>
                    </a:p>
                  </a:txBody>
                  <a:tcPr anchor="ctr">
                    <a:lnL>
                      <a:noFill/>
                    </a:lnL>
                    <a:lnR>
                      <a:noFill/>
                    </a:lnR>
                    <a:lnT>
                      <a:noFill/>
                    </a:lnT>
                    <a:lnB>
                      <a:noFill/>
                    </a:lnB>
                  </a:tcPr>
                </a:tc>
                <a:tc>
                  <a:txBody>
                    <a:bodyPr/>
                    <a:lstStyle/>
                    <a:p>
                      <a:pPr algn="r" fontAlgn="ctr"/>
                      <a:r>
                        <a:rPr lang="en-US" b="1">
                          <a:effectLst/>
                        </a:rPr>
                        <a:t>avg_critic_score</a:t>
                      </a:r>
                    </a:p>
                  </a:txBody>
                  <a:tcPr anchor="ctr">
                    <a:lnL>
                      <a:noFill/>
                    </a:lnL>
                    <a:lnR>
                      <a:noFill/>
                    </a:lnR>
                    <a:lnT>
                      <a:noFill/>
                    </a:lnT>
                    <a:lnB>
                      <a:noFill/>
                    </a:lnB>
                  </a:tcPr>
                </a:tc>
                <a:tc>
                  <a:txBody>
                    <a:bodyPr/>
                    <a:lstStyle/>
                    <a:p>
                      <a:pPr algn="r" fontAlgn="ctr"/>
                      <a:r>
                        <a:rPr lang="en-US" b="1">
                          <a:effectLst/>
                        </a:rPr>
                        <a:t>num_games</a:t>
                      </a:r>
                    </a:p>
                  </a:txBody>
                  <a:tcPr anchor="ctr">
                    <a:lnL>
                      <a:noFill/>
                    </a:lnL>
                    <a:lnR>
                      <a:noFill/>
                    </a:lnR>
                    <a:lnT>
                      <a:noFill/>
                    </a:lnT>
                    <a:lnB>
                      <a:noFill/>
                    </a:lnB>
                  </a:tcPr>
                </a:tc>
                <a:extLst>
                  <a:ext uri="{0D108BD9-81ED-4DB2-BD59-A6C34878D82A}">
                    <a16:rowId xmlns:a16="http://schemas.microsoft.com/office/drawing/2014/main" val="3109586873"/>
                  </a:ext>
                </a:extLst>
              </a:tr>
              <a:tr h="0">
                <a:tc>
                  <a:txBody>
                    <a:bodyPr/>
                    <a:lstStyle/>
                    <a:p>
                      <a:pPr algn="r" fontAlgn="ctr"/>
                      <a:r>
                        <a:rPr lang="en-US">
                          <a:effectLst/>
                        </a:rPr>
                        <a:t>1998</a:t>
                      </a:r>
                    </a:p>
                  </a:txBody>
                  <a:tcPr anchor="ctr">
                    <a:lnL>
                      <a:noFill/>
                    </a:lnL>
                    <a:lnR>
                      <a:noFill/>
                    </a:lnR>
                    <a:lnT>
                      <a:noFill/>
                    </a:lnT>
                    <a:lnB>
                      <a:noFill/>
                    </a:lnB>
                    <a:solidFill>
                      <a:srgbClr val="F5F5F5"/>
                    </a:solidFill>
                  </a:tcPr>
                </a:tc>
                <a:tc>
                  <a:txBody>
                    <a:bodyPr/>
                    <a:lstStyle/>
                    <a:p>
                      <a:pPr algn="r" fontAlgn="ctr"/>
                      <a:r>
                        <a:rPr lang="en-US">
                          <a:effectLst/>
                        </a:rPr>
                        <a:t>9.32</a:t>
                      </a:r>
                    </a:p>
                  </a:txBody>
                  <a:tcPr anchor="ctr">
                    <a:lnL>
                      <a:noFill/>
                    </a:lnL>
                    <a:lnR>
                      <a:noFill/>
                    </a:lnR>
                    <a:lnT>
                      <a:noFill/>
                    </a:lnT>
                    <a:lnB>
                      <a:noFill/>
                    </a:lnB>
                    <a:solidFill>
                      <a:srgbClr val="F5F5F5"/>
                    </a:solidFill>
                  </a:tcPr>
                </a:tc>
                <a:tc>
                  <a:txBody>
                    <a:bodyPr/>
                    <a:lstStyle/>
                    <a:p>
                      <a:pPr algn="r" fontAlgn="ctr"/>
                      <a:r>
                        <a:rPr lang="en-US">
                          <a:effectLst/>
                        </a:rPr>
                        <a:t>10</a:t>
                      </a:r>
                    </a:p>
                  </a:txBody>
                  <a:tcPr anchor="ctr">
                    <a:lnL>
                      <a:noFill/>
                    </a:lnL>
                    <a:lnR>
                      <a:noFill/>
                    </a:lnR>
                    <a:lnT>
                      <a:noFill/>
                    </a:lnT>
                    <a:lnB>
                      <a:noFill/>
                    </a:lnB>
                    <a:solidFill>
                      <a:srgbClr val="F5F5F5"/>
                    </a:solidFill>
                  </a:tcPr>
                </a:tc>
                <a:extLst>
                  <a:ext uri="{0D108BD9-81ED-4DB2-BD59-A6C34878D82A}">
                    <a16:rowId xmlns:a16="http://schemas.microsoft.com/office/drawing/2014/main" val="597832201"/>
                  </a:ext>
                </a:extLst>
              </a:tr>
              <a:tr h="0">
                <a:tc>
                  <a:txBody>
                    <a:bodyPr/>
                    <a:lstStyle/>
                    <a:p>
                      <a:pPr algn="r" fontAlgn="ctr"/>
                      <a:r>
                        <a:rPr lang="en-US">
                          <a:effectLst/>
                        </a:rPr>
                        <a:t>2004</a:t>
                      </a:r>
                    </a:p>
                  </a:txBody>
                  <a:tcPr anchor="ctr">
                    <a:lnL>
                      <a:noFill/>
                    </a:lnL>
                    <a:lnR>
                      <a:noFill/>
                    </a:lnR>
                    <a:lnT>
                      <a:noFill/>
                    </a:lnT>
                    <a:lnB>
                      <a:noFill/>
                    </a:lnB>
                  </a:tcPr>
                </a:tc>
                <a:tc>
                  <a:txBody>
                    <a:bodyPr/>
                    <a:lstStyle/>
                    <a:p>
                      <a:pPr algn="r" fontAlgn="ctr"/>
                      <a:r>
                        <a:rPr lang="en-US" dirty="0">
                          <a:effectLst/>
                        </a:rPr>
                        <a:t>9.03</a:t>
                      </a:r>
                    </a:p>
                  </a:txBody>
                  <a:tcPr anchor="ctr">
                    <a:lnL>
                      <a:noFill/>
                    </a:lnL>
                    <a:lnR>
                      <a:noFill/>
                    </a:lnR>
                    <a:lnT>
                      <a:noFill/>
                    </a:lnT>
                    <a:lnB>
                      <a:noFill/>
                    </a:lnB>
                  </a:tcPr>
                </a:tc>
                <a:tc>
                  <a:txBody>
                    <a:bodyPr/>
                    <a:lstStyle/>
                    <a:p>
                      <a:pPr algn="r" fontAlgn="ctr"/>
                      <a:r>
                        <a:rPr lang="en-US">
                          <a:effectLst/>
                        </a:rPr>
                        <a:t>11</a:t>
                      </a:r>
                    </a:p>
                  </a:txBody>
                  <a:tcPr anchor="ctr">
                    <a:lnL>
                      <a:noFill/>
                    </a:lnL>
                    <a:lnR>
                      <a:noFill/>
                    </a:lnR>
                    <a:lnT>
                      <a:noFill/>
                    </a:lnT>
                    <a:lnB>
                      <a:noFill/>
                    </a:lnB>
                  </a:tcPr>
                </a:tc>
                <a:extLst>
                  <a:ext uri="{0D108BD9-81ED-4DB2-BD59-A6C34878D82A}">
                    <a16:rowId xmlns:a16="http://schemas.microsoft.com/office/drawing/2014/main" val="208441857"/>
                  </a:ext>
                </a:extLst>
              </a:tr>
              <a:tr h="0">
                <a:tc>
                  <a:txBody>
                    <a:bodyPr/>
                    <a:lstStyle/>
                    <a:p>
                      <a:pPr algn="r" fontAlgn="ctr"/>
                      <a:r>
                        <a:rPr lang="en-US">
                          <a:effectLst/>
                        </a:rPr>
                        <a:t>2002</a:t>
                      </a:r>
                    </a:p>
                  </a:txBody>
                  <a:tcPr anchor="ctr">
                    <a:lnL>
                      <a:noFill/>
                    </a:lnL>
                    <a:lnR>
                      <a:noFill/>
                    </a:lnR>
                    <a:lnT>
                      <a:noFill/>
                    </a:lnT>
                    <a:lnB>
                      <a:noFill/>
                    </a:lnB>
                    <a:solidFill>
                      <a:srgbClr val="F5F5F5"/>
                    </a:solidFill>
                  </a:tcPr>
                </a:tc>
                <a:tc>
                  <a:txBody>
                    <a:bodyPr/>
                    <a:lstStyle/>
                    <a:p>
                      <a:pPr algn="r" fontAlgn="ctr"/>
                      <a:r>
                        <a:rPr lang="en-US">
                          <a:effectLst/>
                        </a:rPr>
                        <a:t>8.99</a:t>
                      </a:r>
                    </a:p>
                  </a:txBody>
                  <a:tcPr anchor="ctr">
                    <a:lnL>
                      <a:noFill/>
                    </a:lnL>
                    <a:lnR>
                      <a:noFill/>
                    </a:lnR>
                    <a:lnT>
                      <a:noFill/>
                    </a:lnT>
                    <a:lnB>
                      <a:noFill/>
                    </a:lnB>
                    <a:solidFill>
                      <a:srgbClr val="F5F5F5"/>
                    </a:solidFill>
                  </a:tcPr>
                </a:tc>
                <a:tc>
                  <a:txBody>
                    <a:bodyPr/>
                    <a:lstStyle/>
                    <a:p>
                      <a:pPr algn="r" fontAlgn="ctr"/>
                      <a:r>
                        <a:rPr lang="en-US">
                          <a:effectLst/>
                        </a:rPr>
                        <a:t>9</a:t>
                      </a:r>
                    </a:p>
                  </a:txBody>
                  <a:tcPr anchor="ctr">
                    <a:lnL>
                      <a:noFill/>
                    </a:lnL>
                    <a:lnR>
                      <a:noFill/>
                    </a:lnR>
                    <a:lnT>
                      <a:noFill/>
                    </a:lnT>
                    <a:lnB>
                      <a:noFill/>
                    </a:lnB>
                    <a:solidFill>
                      <a:srgbClr val="F5F5F5"/>
                    </a:solidFill>
                  </a:tcPr>
                </a:tc>
                <a:extLst>
                  <a:ext uri="{0D108BD9-81ED-4DB2-BD59-A6C34878D82A}">
                    <a16:rowId xmlns:a16="http://schemas.microsoft.com/office/drawing/2014/main" val="3839043051"/>
                  </a:ext>
                </a:extLst>
              </a:tr>
              <a:tr h="0">
                <a:tc>
                  <a:txBody>
                    <a:bodyPr/>
                    <a:lstStyle/>
                    <a:p>
                      <a:pPr algn="r" fontAlgn="ctr"/>
                      <a:r>
                        <a:rPr lang="en-US">
                          <a:effectLst/>
                        </a:rPr>
                        <a:t>1999</a:t>
                      </a:r>
                    </a:p>
                  </a:txBody>
                  <a:tcPr anchor="ctr">
                    <a:lnL>
                      <a:noFill/>
                    </a:lnL>
                    <a:lnR>
                      <a:noFill/>
                    </a:lnR>
                    <a:lnT>
                      <a:noFill/>
                    </a:lnT>
                    <a:lnB>
                      <a:noFill/>
                    </a:lnB>
                  </a:tcPr>
                </a:tc>
                <a:tc>
                  <a:txBody>
                    <a:bodyPr/>
                    <a:lstStyle/>
                    <a:p>
                      <a:pPr algn="r" fontAlgn="ctr"/>
                      <a:r>
                        <a:rPr lang="en-US">
                          <a:effectLst/>
                        </a:rPr>
                        <a:t>8.93</a:t>
                      </a:r>
                    </a:p>
                  </a:txBody>
                  <a:tcPr anchor="ctr">
                    <a:lnL>
                      <a:noFill/>
                    </a:lnL>
                    <a:lnR>
                      <a:noFill/>
                    </a:lnR>
                    <a:lnT>
                      <a:noFill/>
                    </a:lnT>
                    <a:lnB>
                      <a:noFill/>
                    </a:lnB>
                  </a:tcPr>
                </a:tc>
                <a:tc>
                  <a:txBody>
                    <a:bodyPr/>
                    <a:lstStyle/>
                    <a:p>
                      <a:pPr algn="r" fontAlgn="ctr"/>
                      <a:r>
                        <a:rPr lang="en-US">
                          <a:effectLst/>
                        </a:rPr>
                        <a:t>11</a:t>
                      </a:r>
                    </a:p>
                  </a:txBody>
                  <a:tcPr anchor="ctr">
                    <a:lnL>
                      <a:noFill/>
                    </a:lnL>
                    <a:lnR>
                      <a:noFill/>
                    </a:lnR>
                    <a:lnT>
                      <a:noFill/>
                    </a:lnT>
                    <a:lnB>
                      <a:noFill/>
                    </a:lnB>
                  </a:tcPr>
                </a:tc>
                <a:extLst>
                  <a:ext uri="{0D108BD9-81ED-4DB2-BD59-A6C34878D82A}">
                    <a16:rowId xmlns:a16="http://schemas.microsoft.com/office/drawing/2014/main" val="1124875256"/>
                  </a:ext>
                </a:extLst>
              </a:tr>
              <a:tr h="0">
                <a:tc>
                  <a:txBody>
                    <a:bodyPr/>
                    <a:lstStyle/>
                    <a:p>
                      <a:pPr algn="r" fontAlgn="ctr"/>
                      <a:r>
                        <a:rPr lang="en-US">
                          <a:effectLst/>
                        </a:rPr>
                        <a:t>2001</a:t>
                      </a:r>
                    </a:p>
                  </a:txBody>
                  <a:tcPr anchor="ctr">
                    <a:lnL>
                      <a:noFill/>
                    </a:lnL>
                    <a:lnR>
                      <a:noFill/>
                    </a:lnR>
                    <a:lnT>
                      <a:noFill/>
                    </a:lnT>
                    <a:lnB>
                      <a:noFill/>
                    </a:lnB>
                    <a:solidFill>
                      <a:srgbClr val="F5F5F5"/>
                    </a:solidFill>
                  </a:tcPr>
                </a:tc>
                <a:tc>
                  <a:txBody>
                    <a:bodyPr/>
                    <a:lstStyle/>
                    <a:p>
                      <a:pPr algn="r" fontAlgn="ctr"/>
                      <a:r>
                        <a:rPr lang="en-US">
                          <a:effectLst/>
                        </a:rPr>
                        <a:t>8.82</a:t>
                      </a:r>
                    </a:p>
                  </a:txBody>
                  <a:tcPr anchor="ctr">
                    <a:lnL>
                      <a:noFill/>
                    </a:lnL>
                    <a:lnR>
                      <a:noFill/>
                    </a:lnR>
                    <a:lnT>
                      <a:noFill/>
                    </a:lnT>
                    <a:lnB>
                      <a:noFill/>
                    </a:lnB>
                    <a:solidFill>
                      <a:srgbClr val="F5F5F5"/>
                    </a:solidFill>
                  </a:tcPr>
                </a:tc>
                <a:tc>
                  <a:txBody>
                    <a:bodyPr/>
                    <a:lstStyle/>
                    <a:p>
                      <a:pPr algn="r" fontAlgn="ctr"/>
                      <a:r>
                        <a:rPr lang="en-US">
                          <a:effectLst/>
                        </a:rPr>
                        <a:t>13</a:t>
                      </a:r>
                    </a:p>
                  </a:txBody>
                  <a:tcPr anchor="ctr">
                    <a:lnL>
                      <a:noFill/>
                    </a:lnL>
                    <a:lnR>
                      <a:noFill/>
                    </a:lnR>
                    <a:lnT>
                      <a:noFill/>
                    </a:lnT>
                    <a:lnB>
                      <a:noFill/>
                    </a:lnB>
                    <a:solidFill>
                      <a:srgbClr val="F5F5F5"/>
                    </a:solidFill>
                  </a:tcPr>
                </a:tc>
                <a:extLst>
                  <a:ext uri="{0D108BD9-81ED-4DB2-BD59-A6C34878D82A}">
                    <a16:rowId xmlns:a16="http://schemas.microsoft.com/office/drawing/2014/main" val="3993838798"/>
                  </a:ext>
                </a:extLst>
              </a:tr>
              <a:tr h="0">
                <a:tc>
                  <a:txBody>
                    <a:bodyPr/>
                    <a:lstStyle/>
                    <a:p>
                      <a:pPr algn="r" fontAlgn="ctr"/>
                      <a:r>
                        <a:rPr lang="en-US">
                          <a:effectLst/>
                        </a:rPr>
                        <a:t>2011</a:t>
                      </a:r>
                    </a:p>
                  </a:txBody>
                  <a:tcPr anchor="ctr">
                    <a:lnL>
                      <a:noFill/>
                    </a:lnL>
                    <a:lnR>
                      <a:noFill/>
                    </a:lnR>
                    <a:lnT>
                      <a:noFill/>
                    </a:lnT>
                    <a:lnB>
                      <a:noFill/>
                    </a:lnB>
                  </a:tcPr>
                </a:tc>
                <a:tc>
                  <a:txBody>
                    <a:bodyPr/>
                    <a:lstStyle/>
                    <a:p>
                      <a:pPr algn="r" fontAlgn="ctr"/>
                      <a:r>
                        <a:rPr lang="en-US">
                          <a:effectLst/>
                        </a:rPr>
                        <a:t>8.76</a:t>
                      </a:r>
                    </a:p>
                  </a:txBody>
                  <a:tcPr anchor="ctr">
                    <a:lnL>
                      <a:noFill/>
                    </a:lnL>
                    <a:lnR>
                      <a:noFill/>
                    </a:lnR>
                    <a:lnT>
                      <a:noFill/>
                    </a:lnT>
                    <a:lnB>
                      <a:noFill/>
                    </a:lnB>
                  </a:tcPr>
                </a:tc>
                <a:tc>
                  <a:txBody>
                    <a:bodyPr/>
                    <a:lstStyle/>
                    <a:p>
                      <a:pPr algn="r" fontAlgn="ctr"/>
                      <a:r>
                        <a:rPr lang="en-US">
                          <a:effectLst/>
                        </a:rPr>
                        <a:t>26</a:t>
                      </a:r>
                    </a:p>
                  </a:txBody>
                  <a:tcPr anchor="ctr">
                    <a:lnL>
                      <a:noFill/>
                    </a:lnL>
                    <a:lnR>
                      <a:noFill/>
                    </a:lnR>
                    <a:lnT>
                      <a:noFill/>
                    </a:lnT>
                    <a:lnB>
                      <a:noFill/>
                    </a:lnB>
                  </a:tcPr>
                </a:tc>
                <a:extLst>
                  <a:ext uri="{0D108BD9-81ED-4DB2-BD59-A6C34878D82A}">
                    <a16:rowId xmlns:a16="http://schemas.microsoft.com/office/drawing/2014/main" val="4172889555"/>
                  </a:ext>
                </a:extLst>
              </a:tr>
              <a:tr h="0">
                <a:tc>
                  <a:txBody>
                    <a:bodyPr/>
                    <a:lstStyle/>
                    <a:p>
                      <a:pPr algn="r" fontAlgn="ctr"/>
                      <a:r>
                        <a:rPr lang="en-US">
                          <a:effectLst/>
                        </a:rPr>
                        <a:t>2016</a:t>
                      </a:r>
                    </a:p>
                  </a:txBody>
                  <a:tcPr anchor="ctr">
                    <a:lnL>
                      <a:noFill/>
                    </a:lnL>
                    <a:lnR>
                      <a:noFill/>
                    </a:lnR>
                    <a:lnT>
                      <a:noFill/>
                    </a:lnT>
                    <a:lnB>
                      <a:noFill/>
                    </a:lnB>
                    <a:solidFill>
                      <a:srgbClr val="F5F5F5"/>
                    </a:solidFill>
                  </a:tcPr>
                </a:tc>
                <a:tc>
                  <a:txBody>
                    <a:bodyPr/>
                    <a:lstStyle/>
                    <a:p>
                      <a:pPr algn="r" fontAlgn="ctr"/>
                      <a:r>
                        <a:rPr lang="en-US">
                          <a:effectLst/>
                        </a:rPr>
                        <a:t>8.67</a:t>
                      </a:r>
                    </a:p>
                  </a:txBody>
                  <a:tcPr anchor="ctr">
                    <a:lnL>
                      <a:noFill/>
                    </a:lnL>
                    <a:lnR>
                      <a:noFill/>
                    </a:lnR>
                    <a:lnT>
                      <a:noFill/>
                    </a:lnT>
                    <a:lnB>
                      <a:noFill/>
                    </a:lnB>
                    <a:solidFill>
                      <a:srgbClr val="F5F5F5"/>
                    </a:solidFill>
                  </a:tcPr>
                </a:tc>
                <a:tc>
                  <a:txBody>
                    <a:bodyPr/>
                    <a:lstStyle/>
                    <a:p>
                      <a:pPr algn="r" fontAlgn="ctr"/>
                      <a:r>
                        <a:rPr lang="en-US">
                          <a:effectLst/>
                        </a:rPr>
                        <a:t>13</a:t>
                      </a:r>
                    </a:p>
                  </a:txBody>
                  <a:tcPr anchor="ctr">
                    <a:lnL>
                      <a:noFill/>
                    </a:lnL>
                    <a:lnR>
                      <a:noFill/>
                    </a:lnR>
                    <a:lnT>
                      <a:noFill/>
                    </a:lnT>
                    <a:lnB>
                      <a:noFill/>
                    </a:lnB>
                    <a:solidFill>
                      <a:srgbClr val="F5F5F5"/>
                    </a:solidFill>
                  </a:tcPr>
                </a:tc>
                <a:extLst>
                  <a:ext uri="{0D108BD9-81ED-4DB2-BD59-A6C34878D82A}">
                    <a16:rowId xmlns:a16="http://schemas.microsoft.com/office/drawing/2014/main" val="362328242"/>
                  </a:ext>
                </a:extLst>
              </a:tr>
              <a:tr h="0">
                <a:tc>
                  <a:txBody>
                    <a:bodyPr/>
                    <a:lstStyle/>
                    <a:p>
                      <a:pPr algn="r" fontAlgn="ctr"/>
                      <a:r>
                        <a:rPr lang="en-US">
                          <a:effectLst/>
                        </a:rPr>
                        <a:t>2013</a:t>
                      </a:r>
                    </a:p>
                  </a:txBody>
                  <a:tcPr anchor="ctr">
                    <a:lnL>
                      <a:noFill/>
                    </a:lnL>
                    <a:lnR>
                      <a:noFill/>
                    </a:lnR>
                    <a:lnT>
                      <a:noFill/>
                    </a:lnT>
                    <a:lnB>
                      <a:noFill/>
                    </a:lnB>
                  </a:tcPr>
                </a:tc>
                <a:tc>
                  <a:txBody>
                    <a:bodyPr/>
                    <a:lstStyle/>
                    <a:p>
                      <a:pPr algn="r" fontAlgn="ctr"/>
                      <a:r>
                        <a:rPr lang="en-US">
                          <a:effectLst/>
                        </a:rPr>
                        <a:t>8.66</a:t>
                      </a:r>
                    </a:p>
                  </a:txBody>
                  <a:tcPr anchor="ctr">
                    <a:lnL>
                      <a:noFill/>
                    </a:lnL>
                    <a:lnR>
                      <a:noFill/>
                    </a:lnR>
                    <a:lnT>
                      <a:noFill/>
                    </a:lnT>
                    <a:lnB>
                      <a:noFill/>
                    </a:lnB>
                  </a:tcPr>
                </a:tc>
                <a:tc>
                  <a:txBody>
                    <a:bodyPr/>
                    <a:lstStyle/>
                    <a:p>
                      <a:pPr algn="r" fontAlgn="ctr"/>
                      <a:r>
                        <a:rPr lang="en-US">
                          <a:effectLst/>
                        </a:rPr>
                        <a:t>18</a:t>
                      </a:r>
                    </a:p>
                  </a:txBody>
                  <a:tcPr anchor="ctr">
                    <a:lnL>
                      <a:noFill/>
                    </a:lnL>
                    <a:lnR>
                      <a:noFill/>
                    </a:lnR>
                    <a:lnT>
                      <a:noFill/>
                    </a:lnT>
                    <a:lnB>
                      <a:noFill/>
                    </a:lnB>
                  </a:tcPr>
                </a:tc>
                <a:extLst>
                  <a:ext uri="{0D108BD9-81ED-4DB2-BD59-A6C34878D82A}">
                    <a16:rowId xmlns:a16="http://schemas.microsoft.com/office/drawing/2014/main" val="3180660741"/>
                  </a:ext>
                </a:extLst>
              </a:tr>
              <a:tr h="0">
                <a:tc>
                  <a:txBody>
                    <a:bodyPr/>
                    <a:lstStyle/>
                    <a:p>
                      <a:pPr algn="r" fontAlgn="ctr"/>
                      <a:r>
                        <a:rPr lang="en-US">
                          <a:effectLst/>
                        </a:rPr>
                        <a:t>2008</a:t>
                      </a:r>
                    </a:p>
                  </a:txBody>
                  <a:tcPr anchor="ctr">
                    <a:lnL>
                      <a:noFill/>
                    </a:lnL>
                    <a:lnR>
                      <a:noFill/>
                    </a:lnR>
                    <a:lnT>
                      <a:noFill/>
                    </a:lnT>
                    <a:lnB>
                      <a:noFill/>
                    </a:lnB>
                    <a:solidFill>
                      <a:srgbClr val="F5F5F5"/>
                    </a:solidFill>
                  </a:tcPr>
                </a:tc>
                <a:tc>
                  <a:txBody>
                    <a:bodyPr/>
                    <a:lstStyle/>
                    <a:p>
                      <a:pPr algn="r" fontAlgn="ctr"/>
                      <a:r>
                        <a:rPr lang="en-US">
                          <a:effectLst/>
                        </a:rPr>
                        <a:t>8.63</a:t>
                      </a:r>
                    </a:p>
                  </a:txBody>
                  <a:tcPr anchor="ctr">
                    <a:lnL>
                      <a:noFill/>
                    </a:lnL>
                    <a:lnR>
                      <a:noFill/>
                    </a:lnR>
                    <a:lnT>
                      <a:noFill/>
                    </a:lnT>
                    <a:lnB>
                      <a:noFill/>
                    </a:lnB>
                    <a:solidFill>
                      <a:srgbClr val="F5F5F5"/>
                    </a:solidFill>
                  </a:tcPr>
                </a:tc>
                <a:tc>
                  <a:txBody>
                    <a:bodyPr/>
                    <a:lstStyle/>
                    <a:p>
                      <a:pPr algn="r" fontAlgn="ctr"/>
                      <a:r>
                        <a:rPr lang="en-US">
                          <a:effectLst/>
                        </a:rPr>
                        <a:t>20</a:t>
                      </a:r>
                    </a:p>
                  </a:txBody>
                  <a:tcPr anchor="ctr">
                    <a:lnL>
                      <a:noFill/>
                    </a:lnL>
                    <a:lnR>
                      <a:noFill/>
                    </a:lnR>
                    <a:lnT>
                      <a:noFill/>
                    </a:lnT>
                    <a:lnB>
                      <a:noFill/>
                    </a:lnB>
                    <a:solidFill>
                      <a:srgbClr val="F5F5F5"/>
                    </a:solidFill>
                  </a:tcPr>
                </a:tc>
                <a:extLst>
                  <a:ext uri="{0D108BD9-81ED-4DB2-BD59-A6C34878D82A}">
                    <a16:rowId xmlns:a16="http://schemas.microsoft.com/office/drawing/2014/main" val="2516490813"/>
                  </a:ext>
                </a:extLst>
              </a:tr>
              <a:tr h="0">
                <a:tc>
                  <a:txBody>
                    <a:bodyPr/>
                    <a:lstStyle/>
                    <a:p>
                      <a:pPr algn="r" fontAlgn="ctr"/>
                      <a:r>
                        <a:rPr lang="en-US">
                          <a:effectLst/>
                        </a:rPr>
                        <a:t>2012</a:t>
                      </a:r>
                    </a:p>
                  </a:txBody>
                  <a:tcPr anchor="ctr">
                    <a:lnL>
                      <a:noFill/>
                    </a:lnL>
                    <a:lnR>
                      <a:noFill/>
                    </a:lnR>
                    <a:lnT>
                      <a:noFill/>
                    </a:lnT>
                    <a:lnB>
                      <a:noFill/>
                    </a:lnB>
                  </a:tcPr>
                </a:tc>
                <a:tc>
                  <a:txBody>
                    <a:bodyPr/>
                    <a:lstStyle/>
                    <a:p>
                      <a:pPr algn="r" fontAlgn="ctr"/>
                      <a:r>
                        <a:rPr lang="en-US">
                          <a:effectLst/>
                        </a:rPr>
                        <a:t>8.62</a:t>
                      </a:r>
                    </a:p>
                  </a:txBody>
                  <a:tcPr anchor="ctr">
                    <a:lnL>
                      <a:noFill/>
                    </a:lnL>
                    <a:lnR>
                      <a:noFill/>
                    </a:lnR>
                    <a:lnT>
                      <a:noFill/>
                    </a:lnT>
                    <a:lnB>
                      <a:noFill/>
                    </a:lnB>
                  </a:tcPr>
                </a:tc>
                <a:tc>
                  <a:txBody>
                    <a:bodyPr/>
                    <a:lstStyle/>
                    <a:p>
                      <a:pPr algn="r" fontAlgn="ctr"/>
                      <a:r>
                        <a:rPr lang="en-US" dirty="0">
                          <a:effectLst/>
                        </a:rPr>
                        <a:t>12</a:t>
                      </a:r>
                    </a:p>
                  </a:txBody>
                  <a:tcPr anchor="ctr">
                    <a:lnL>
                      <a:noFill/>
                    </a:lnL>
                    <a:lnR>
                      <a:noFill/>
                    </a:lnR>
                    <a:lnT>
                      <a:noFill/>
                    </a:lnT>
                    <a:lnB>
                      <a:noFill/>
                    </a:lnB>
                  </a:tcPr>
                </a:tc>
                <a:extLst>
                  <a:ext uri="{0D108BD9-81ED-4DB2-BD59-A6C34878D82A}">
                    <a16:rowId xmlns:a16="http://schemas.microsoft.com/office/drawing/2014/main" val="3897838234"/>
                  </a:ext>
                </a:extLst>
              </a:tr>
            </a:tbl>
          </a:graphicData>
        </a:graphic>
      </p:graphicFrame>
    </p:spTree>
    <p:extLst>
      <p:ext uri="{BB962C8B-B14F-4D97-AF65-F5344CB8AC3E}">
        <p14:creationId xmlns:p14="http://schemas.microsoft.com/office/powerpoint/2010/main" val="177896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522771"/>
          </a:xfrm>
        </p:spPr>
        <p:txBody>
          <a:bodyPr>
            <a:normAutofit fontScale="90000"/>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solidFill>
                  <a:srgbClr val="000000"/>
                </a:solidFill>
                <a:effectLst/>
                <a:latin typeface="Century Gothic" panose="020B0502020202020204" pitchFamily="34" charset="0"/>
              </a:rPr>
              <a:t> YEARS THAT DROPPED OFF THE LIST OF CRITICS’ FAVOURITE </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938167"/>
            <a:ext cx="10836965"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5. Years that dropped off the critics' favorites list</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That looks better! The </a:t>
            </a:r>
            <a:r>
              <a:rPr kumimoji="0" lang="en-US" altLang="en-US" sz="24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num_games</a:t>
            </a:r>
            <a:r>
              <a:rPr kumimoji="0" lang="en-US" altLang="en-US" sz="2400" b="0" i="0" u="none" strike="noStrike" cap="none" normalizeH="0" baseline="0" dirty="0">
                <a:ln>
                  <a:noFill/>
                </a:ln>
                <a:solidFill>
                  <a:srgbClr val="000000"/>
                </a:solidFill>
                <a:effectLst/>
                <a:latin typeface="Century Gothic" panose="020B0502020202020204" pitchFamily="34" charset="0"/>
              </a:rPr>
              <a:t> column convinces us that our new list of the critics' top games reflects years that had quite a few well-reviewed games rather than just one or two hits. </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lang="en-US" altLang="en-US" sz="2400" dirty="0">
              <a:solidFill>
                <a:srgbClr val="000000"/>
              </a:solidFill>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But which years dropped off the list due to having four or fewer reviewed games? Let's identify them so that someday we can track down more game reviews for those years and determine whether they might rightfully be considered as excellent years for video game releases!</a:t>
            </a:r>
            <a:endParaRPr kumimoji="0" lang="en-US" altLang="en-US" sz="24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160133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9D257F-6565-BD49-AE71-9CA6E0EE5AFE}"/>
              </a:ext>
            </a:extLst>
          </p:cNvPr>
          <p:cNvGraphicFramePr>
            <a:graphicFrameLocks noGrp="1"/>
          </p:cNvGraphicFramePr>
          <p:nvPr>
            <p:extLst>
              <p:ext uri="{D42A27DB-BD31-4B8C-83A1-F6EECF244321}">
                <p14:modId xmlns:p14="http://schemas.microsoft.com/office/powerpoint/2010/main" val="2635509277"/>
              </p:ext>
            </p:extLst>
          </p:nvPr>
        </p:nvGraphicFramePr>
        <p:xfrm>
          <a:off x="838200" y="2374590"/>
          <a:ext cx="10515600" cy="1371600"/>
        </p:xfrm>
        <a:graphic>
          <a:graphicData uri="http://schemas.openxmlformats.org/drawingml/2006/table">
            <a:tbl>
              <a:tblPr/>
              <a:tblGrid>
                <a:gridCol w="3505200">
                  <a:extLst>
                    <a:ext uri="{9D8B030D-6E8A-4147-A177-3AD203B41FA5}">
                      <a16:colId xmlns:a16="http://schemas.microsoft.com/office/drawing/2014/main" val="4271059737"/>
                    </a:ext>
                  </a:extLst>
                </a:gridCol>
                <a:gridCol w="3505200">
                  <a:extLst>
                    <a:ext uri="{9D8B030D-6E8A-4147-A177-3AD203B41FA5}">
                      <a16:colId xmlns:a16="http://schemas.microsoft.com/office/drawing/2014/main" val="1968720774"/>
                    </a:ext>
                  </a:extLst>
                </a:gridCol>
                <a:gridCol w="3505200">
                  <a:extLst>
                    <a:ext uri="{9D8B030D-6E8A-4147-A177-3AD203B41FA5}">
                      <a16:colId xmlns:a16="http://schemas.microsoft.com/office/drawing/2014/main" val="1896603766"/>
                    </a:ext>
                  </a:extLst>
                </a:gridCol>
              </a:tblGrid>
              <a:tr h="0">
                <a:tc>
                  <a:txBody>
                    <a:bodyPr/>
                    <a:lstStyle/>
                    <a:p>
                      <a:pPr algn="l" fontAlgn="ctr"/>
                      <a:r>
                        <a:rPr lang="en-US" b="1">
                          <a:effectLst/>
                        </a:rPr>
                        <a:t>column</a:t>
                      </a:r>
                    </a:p>
                  </a:txBody>
                  <a:tcPr anchor="ctr">
                    <a:lnL>
                      <a:noFill/>
                    </a:lnL>
                    <a:lnR>
                      <a:noFill/>
                    </a:lnR>
                    <a:lnT>
                      <a:noFill/>
                    </a:lnT>
                    <a:lnB>
                      <a:noFill/>
                    </a:lnB>
                    <a:solidFill>
                      <a:srgbClr val="FFFFFF"/>
                    </a:solidFill>
                  </a:tcPr>
                </a:tc>
                <a:tc>
                  <a:txBody>
                    <a:bodyPr/>
                    <a:lstStyle/>
                    <a:p>
                      <a:pPr algn="r" fontAlgn="ctr"/>
                      <a:r>
                        <a:rPr lang="en-US" b="1" dirty="0">
                          <a:effectLst/>
                        </a:rPr>
                        <a:t>type</a:t>
                      </a:r>
                    </a:p>
                  </a:txBody>
                  <a:tcPr anchor="ctr">
                    <a:lnL>
                      <a:noFill/>
                    </a:lnL>
                    <a:lnR>
                      <a:noFill/>
                    </a:lnR>
                    <a:lnT>
                      <a:noFill/>
                    </a:lnT>
                    <a:lnB>
                      <a:noFill/>
                    </a:lnB>
                    <a:solidFill>
                      <a:srgbClr val="FFFFFF"/>
                    </a:solidFill>
                  </a:tcPr>
                </a:tc>
                <a:tc>
                  <a:txBody>
                    <a:bodyPr/>
                    <a:lstStyle/>
                    <a:p>
                      <a:pPr algn="r" fontAlgn="ctr"/>
                      <a:r>
                        <a:rPr lang="en-US" b="1">
                          <a:effectLst/>
                        </a:rPr>
                        <a:t>meaning</a:t>
                      </a:r>
                    </a:p>
                  </a:txBody>
                  <a:tcPr anchor="ctr">
                    <a:lnL>
                      <a:noFill/>
                    </a:lnL>
                    <a:lnR>
                      <a:noFill/>
                    </a:lnR>
                    <a:lnT>
                      <a:noFill/>
                    </a:lnT>
                    <a:lnB>
                      <a:noFill/>
                    </a:lnB>
                    <a:solidFill>
                      <a:srgbClr val="FFFFFF"/>
                    </a:solidFill>
                  </a:tcPr>
                </a:tc>
                <a:extLst>
                  <a:ext uri="{0D108BD9-81ED-4DB2-BD59-A6C34878D82A}">
                    <a16:rowId xmlns:a16="http://schemas.microsoft.com/office/drawing/2014/main" val="810612530"/>
                  </a:ext>
                </a:extLst>
              </a:tr>
              <a:tr h="0">
                <a:tc>
                  <a:txBody>
                    <a:bodyPr/>
                    <a:lstStyle/>
                    <a:p>
                      <a:pPr algn="l" fontAlgn="ctr"/>
                      <a:r>
                        <a:rPr lang="en-US" dirty="0">
                          <a:effectLst/>
                        </a:rPr>
                        <a:t>year</a:t>
                      </a:r>
                    </a:p>
                  </a:txBody>
                  <a:tcPr anchor="ctr">
                    <a:lnL>
                      <a:noFill/>
                    </a:lnL>
                    <a:lnR>
                      <a:noFill/>
                    </a:lnR>
                    <a:lnT>
                      <a:noFill/>
                    </a:lnT>
                    <a:lnB>
                      <a:noFill/>
                    </a:lnB>
                    <a:solidFill>
                      <a:srgbClr val="F5F5F5"/>
                    </a:solidFill>
                  </a:tcPr>
                </a:tc>
                <a:tc>
                  <a:txBody>
                    <a:bodyPr/>
                    <a:lstStyle/>
                    <a:p>
                      <a:pPr algn="r" fontAlgn="ctr"/>
                      <a:r>
                        <a:rPr lang="en-US" dirty="0">
                          <a:effectLst/>
                        </a:rPr>
                        <a:t>int</a:t>
                      </a:r>
                    </a:p>
                  </a:txBody>
                  <a:tcPr anchor="ctr">
                    <a:lnL>
                      <a:noFill/>
                    </a:lnL>
                    <a:lnR>
                      <a:noFill/>
                    </a:lnR>
                    <a:lnT>
                      <a:noFill/>
                    </a:lnT>
                    <a:lnB>
                      <a:noFill/>
                    </a:lnB>
                    <a:solidFill>
                      <a:srgbClr val="F5F5F5"/>
                    </a:solidFill>
                  </a:tcPr>
                </a:tc>
                <a:tc>
                  <a:txBody>
                    <a:bodyPr/>
                    <a:lstStyle/>
                    <a:p>
                      <a:pPr algn="r" fontAlgn="ctr"/>
                      <a:r>
                        <a:rPr lang="en-US">
                          <a:effectLst/>
                        </a:rPr>
                        <a:t>Year of video game release</a:t>
                      </a:r>
                    </a:p>
                  </a:txBody>
                  <a:tcPr anchor="ctr">
                    <a:lnL>
                      <a:noFill/>
                    </a:lnL>
                    <a:lnR>
                      <a:noFill/>
                    </a:lnR>
                    <a:lnT>
                      <a:noFill/>
                    </a:lnT>
                    <a:lnB>
                      <a:noFill/>
                    </a:lnB>
                    <a:solidFill>
                      <a:srgbClr val="F5F5F5"/>
                    </a:solidFill>
                  </a:tcPr>
                </a:tc>
                <a:extLst>
                  <a:ext uri="{0D108BD9-81ED-4DB2-BD59-A6C34878D82A}">
                    <a16:rowId xmlns:a16="http://schemas.microsoft.com/office/drawing/2014/main" val="2066401166"/>
                  </a:ext>
                </a:extLst>
              </a:tr>
              <a:tr h="0">
                <a:tc>
                  <a:txBody>
                    <a:bodyPr/>
                    <a:lstStyle/>
                    <a:p>
                      <a:pPr algn="l" fontAlgn="ctr"/>
                      <a:r>
                        <a:rPr lang="en-US">
                          <a:effectLst/>
                        </a:rPr>
                        <a:t>avg_critic_score</a:t>
                      </a:r>
                    </a:p>
                  </a:txBody>
                  <a:tcPr anchor="ctr">
                    <a:lnL>
                      <a:noFill/>
                    </a:lnL>
                    <a:lnR>
                      <a:noFill/>
                    </a:lnR>
                    <a:lnT>
                      <a:noFill/>
                    </a:lnT>
                    <a:lnB>
                      <a:noFill/>
                    </a:lnB>
                    <a:solidFill>
                      <a:srgbClr val="FFFFFF"/>
                    </a:solidFill>
                  </a:tcPr>
                </a:tc>
                <a:tc>
                  <a:txBody>
                    <a:bodyPr/>
                    <a:lstStyle/>
                    <a:p>
                      <a:pPr algn="r" fontAlgn="ctr"/>
                      <a:r>
                        <a:rPr lang="en-US" dirty="0">
                          <a:effectLst/>
                        </a:rPr>
                        <a:t>float</a:t>
                      </a:r>
                    </a:p>
                  </a:txBody>
                  <a:tcPr anchor="ctr">
                    <a:lnL>
                      <a:noFill/>
                    </a:lnL>
                    <a:lnR>
                      <a:noFill/>
                    </a:lnR>
                    <a:lnT>
                      <a:noFill/>
                    </a:lnT>
                    <a:lnB>
                      <a:noFill/>
                    </a:lnB>
                    <a:solidFill>
                      <a:srgbClr val="FFFFFF"/>
                    </a:solidFill>
                  </a:tcPr>
                </a:tc>
                <a:tc>
                  <a:txBody>
                    <a:bodyPr/>
                    <a:lstStyle/>
                    <a:p>
                      <a:pPr algn="r" fontAlgn="ctr"/>
                      <a:r>
                        <a:rPr lang="en-US" dirty="0">
                          <a:effectLst/>
                        </a:rPr>
                        <a:t>Average of all critic scores for games released in that year</a:t>
                      </a:r>
                    </a:p>
                  </a:txBody>
                  <a:tcPr anchor="ctr">
                    <a:lnL>
                      <a:noFill/>
                    </a:lnL>
                    <a:lnR>
                      <a:noFill/>
                    </a:lnR>
                    <a:lnT>
                      <a:noFill/>
                    </a:lnT>
                    <a:lnB>
                      <a:noFill/>
                    </a:lnB>
                    <a:solidFill>
                      <a:srgbClr val="FFFFFF"/>
                    </a:solidFill>
                  </a:tcPr>
                </a:tc>
                <a:extLst>
                  <a:ext uri="{0D108BD9-81ED-4DB2-BD59-A6C34878D82A}">
                    <a16:rowId xmlns:a16="http://schemas.microsoft.com/office/drawing/2014/main" val="2270692448"/>
                  </a:ext>
                </a:extLst>
              </a:tr>
            </a:tbl>
          </a:graphicData>
        </a:graphic>
      </p:graphicFrame>
      <p:graphicFrame>
        <p:nvGraphicFramePr>
          <p:cNvPr id="5" name="Table 4">
            <a:extLst>
              <a:ext uri="{FF2B5EF4-FFF2-40B4-BE49-F238E27FC236}">
                <a16:creationId xmlns:a16="http://schemas.microsoft.com/office/drawing/2014/main" id="{CB41015B-1B61-0DA9-2699-D9BCB8488656}"/>
              </a:ext>
            </a:extLst>
          </p:cNvPr>
          <p:cNvGraphicFramePr>
            <a:graphicFrameLocks noGrp="1"/>
          </p:cNvGraphicFramePr>
          <p:nvPr>
            <p:extLst>
              <p:ext uri="{D42A27DB-BD31-4B8C-83A1-F6EECF244321}">
                <p14:modId xmlns:p14="http://schemas.microsoft.com/office/powerpoint/2010/main" val="3635535936"/>
              </p:ext>
            </p:extLst>
          </p:nvPr>
        </p:nvGraphicFramePr>
        <p:xfrm>
          <a:off x="838200" y="4532706"/>
          <a:ext cx="10515600" cy="2011680"/>
        </p:xfrm>
        <a:graphic>
          <a:graphicData uri="http://schemas.openxmlformats.org/drawingml/2006/table">
            <a:tbl>
              <a:tblPr/>
              <a:tblGrid>
                <a:gridCol w="3505200">
                  <a:extLst>
                    <a:ext uri="{9D8B030D-6E8A-4147-A177-3AD203B41FA5}">
                      <a16:colId xmlns:a16="http://schemas.microsoft.com/office/drawing/2014/main" val="1184192476"/>
                    </a:ext>
                  </a:extLst>
                </a:gridCol>
                <a:gridCol w="3505200">
                  <a:extLst>
                    <a:ext uri="{9D8B030D-6E8A-4147-A177-3AD203B41FA5}">
                      <a16:colId xmlns:a16="http://schemas.microsoft.com/office/drawing/2014/main" val="1420170988"/>
                    </a:ext>
                  </a:extLst>
                </a:gridCol>
                <a:gridCol w="3505200">
                  <a:extLst>
                    <a:ext uri="{9D8B030D-6E8A-4147-A177-3AD203B41FA5}">
                      <a16:colId xmlns:a16="http://schemas.microsoft.com/office/drawing/2014/main" val="1953879648"/>
                    </a:ext>
                  </a:extLst>
                </a:gridCol>
              </a:tblGrid>
              <a:tr h="0">
                <a:tc>
                  <a:txBody>
                    <a:bodyPr/>
                    <a:lstStyle/>
                    <a:p>
                      <a:pPr algn="l" fontAlgn="ctr"/>
                      <a:r>
                        <a:rPr lang="en-US" b="1">
                          <a:effectLst/>
                        </a:rPr>
                        <a:t>column</a:t>
                      </a:r>
                    </a:p>
                  </a:txBody>
                  <a:tcPr anchor="ctr">
                    <a:lnL>
                      <a:noFill/>
                    </a:lnL>
                    <a:lnR>
                      <a:noFill/>
                    </a:lnR>
                    <a:lnT>
                      <a:noFill/>
                    </a:lnT>
                    <a:lnB>
                      <a:noFill/>
                    </a:lnB>
                    <a:solidFill>
                      <a:srgbClr val="FFFFFF"/>
                    </a:solidFill>
                  </a:tcPr>
                </a:tc>
                <a:tc>
                  <a:txBody>
                    <a:bodyPr/>
                    <a:lstStyle/>
                    <a:p>
                      <a:pPr algn="r" fontAlgn="ctr"/>
                      <a:r>
                        <a:rPr lang="en-US" b="1">
                          <a:effectLst/>
                        </a:rPr>
                        <a:t>type</a:t>
                      </a:r>
                    </a:p>
                  </a:txBody>
                  <a:tcPr anchor="ctr">
                    <a:lnL>
                      <a:noFill/>
                    </a:lnL>
                    <a:lnR>
                      <a:noFill/>
                    </a:lnR>
                    <a:lnT>
                      <a:noFill/>
                    </a:lnT>
                    <a:lnB>
                      <a:noFill/>
                    </a:lnB>
                    <a:solidFill>
                      <a:srgbClr val="FFFFFF"/>
                    </a:solidFill>
                  </a:tcPr>
                </a:tc>
                <a:tc>
                  <a:txBody>
                    <a:bodyPr/>
                    <a:lstStyle/>
                    <a:p>
                      <a:pPr algn="r" fontAlgn="ctr"/>
                      <a:r>
                        <a:rPr lang="en-US" b="1">
                          <a:effectLst/>
                        </a:rPr>
                        <a:t>meaning</a:t>
                      </a:r>
                    </a:p>
                  </a:txBody>
                  <a:tcPr anchor="ctr">
                    <a:lnL>
                      <a:noFill/>
                    </a:lnL>
                    <a:lnR>
                      <a:noFill/>
                    </a:lnR>
                    <a:lnT>
                      <a:noFill/>
                    </a:lnT>
                    <a:lnB>
                      <a:noFill/>
                    </a:lnB>
                    <a:solidFill>
                      <a:srgbClr val="FFFFFF"/>
                    </a:solidFill>
                  </a:tcPr>
                </a:tc>
                <a:extLst>
                  <a:ext uri="{0D108BD9-81ED-4DB2-BD59-A6C34878D82A}">
                    <a16:rowId xmlns:a16="http://schemas.microsoft.com/office/drawing/2014/main" val="395305321"/>
                  </a:ext>
                </a:extLst>
              </a:tr>
              <a:tr h="0">
                <a:tc>
                  <a:txBody>
                    <a:bodyPr/>
                    <a:lstStyle/>
                    <a:p>
                      <a:pPr algn="l" fontAlgn="ctr"/>
                      <a:r>
                        <a:rPr lang="en-US" dirty="0">
                          <a:effectLst/>
                        </a:rPr>
                        <a:t>year</a:t>
                      </a:r>
                    </a:p>
                  </a:txBody>
                  <a:tcPr anchor="ctr">
                    <a:lnL>
                      <a:noFill/>
                    </a:lnL>
                    <a:lnR>
                      <a:noFill/>
                    </a:lnR>
                    <a:lnT>
                      <a:noFill/>
                    </a:lnT>
                    <a:lnB>
                      <a:noFill/>
                    </a:lnB>
                    <a:solidFill>
                      <a:srgbClr val="F5F5F5"/>
                    </a:solidFill>
                  </a:tcPr>
                </a:tc>
                <a:tc>
                  <a:txBody>
                    <a:bodyPr/>
                    <a:lstStyle/>
                    <a:p>
                      <a:pPr algn="r" fontAlgn="ctr"/>
                      <a:r>
                        <a:rPr lang="en-US">
                          <a:effectLst/>
                        </a:rPr>
                        <a:t>int</a:t>
                      </a:r>
                    </a:p>
                  </a:txBody>
                  <a:tcPr anchor="ctr">
                    <a:lnL>
                      <a:noFill/>
                    </a:lnL>
                    <a:lnR>
                      <a:noFill/>
                    </a:lnR>
                    <a:lnT>
                      <a:noFill/>
                    </a:lnT>
                    <a:lnB>
                      <a:noFill/>
                    </a:lnB>
                    <a:solidFill>
                      <a:srgbClr val="F5F5F5"/>
                    </a:solidFill>
                  </a:tcPr>
                </a:tc>
                <a:tc>
                  <a:txBody>
                    <a:bodyPr/>
                    <a:lstStyle/>
                    <a:p>
                      <a:pPr algn="r" fontAlgn="ctr"/>
                      <a:r>
                        <a:rPr lang="en-US">
                          <a:effectLst/>
                        </a:rPr>
                        <a:t>Year of video game release</a:t>
                      </a:r>
                    </a:p>
                  </a:txBody>
                  <a:tcPr anchor="ctr">
                    <a:lnL>
                      <a:noFill/>
                    </a:lnL>
                    <a:lnR>
                      <a:noFill/>
                    </a:lnR>
                    <a:lnT>
                      <a:noFill/>
                    </a:lnT>
                    <a:lnB>
                      <a:noFill/>
                    </a:lnB>
                    <a:solidFill>
                      <a:srgbClr val="F5F5F5"/>
                    </a:solidFill>
                  </a:tcPr>
                </a:tc>
                <a:extLst>
                  <a:ext uri="{0D108BD9-81ED-4DB2-BD59-A6C34878D82A}">
                    <a16:rowId xmlns:a16="http://schemas.microsoft.com/office/drawing/2014/main" val="797597143"/>
                  </a:ext>
                </a:extLst>
              </a:tr>
              <a:tr h="0">
                <a:tc>
                  <a:txBody>
                    <a:bodyPr/>
                    <a:lstStyle/>
                    <a:p>
                      <a:pPr algn="l" fontAlgn="ctr"/>
                      <a:r>
                        <a:rPr lang="en-US">
                          <a:effectLst/>
                        </a:rPr>
                        <a:t>num_games</a:t>
                      </a:r>
                    </a:p>
                  </a:txBody>
                  <a:tcPr anchor="ctr">
                    <a:lnL>
                      <a:noFill/>
                    </a:lnL>
                    <a:lnR>
                      <a:noFill/>
                    </a:lnR>
                    <a:lnT>
                      <a:noFill/>
                    </a:lnT>
                    <a:lnB>
                      <a:noFill/>
                    </a:lnB>
                    <a:solidFill>
                      <a:srgbClr val="FFFFFF"/>
                    </a:solidFill>
                  </a:tcPr>
                </a:tc>
                <a:tc>
                  <a:txBody>
                    <a:bodyPr/>
                    <a:lstStyle/>
                    <a:p>
                      <a:pPr algn="r" fontAlgn="ctr"/>
                      <a:r>
                        <a:rPr lang="en-US" dirty="0">
                          <a:effectLst/>
                        </a:rPr>
                        <a:t>int</a:t>
                      </a:r>
                    </a:p>
                  </a:txBody>
                  <a:tcPr anchor="ctr">
                    <a:lnL>
                      <a:noFill/>
                    </a:lnL>
                    <a:lnR>
                      <a:noFill/>
                    </a:lnR>
                    <a:lnT>
                      <a:noFill/>
                    </a:lnT>
                    <a:lnB>
                      <a:noFill/>
                    </a:lnB>
                    <a:solidFill>
                      <a:srgbClr val="FFFFFF"/>
                    </a:solidFill>
                  </a:tcPr>
                </a:tc>
                <a:tc>
                  <a:txBody>
                    <a:bodyPr/>
                    <a:lstStyle/>
                    <a:p>
                      <a:pPr algn="r" fontAlgn="ctr"/>
                      <a:r>
                        <a:rPr lang="en-US">
                          <a:effectLst/>
                        </a:rPr>
                        <a:t>Count of the number of video games released in that year</a:t>
                      </a:r>
                    </a:p>
                  </a:txBody>
                  <a:tcPr anchor="ctr">
                    <a:lnL>
                      <a:noFill/>
                    </a:lnL>
                    <a:lnR>
                      <a:noFill/>
                    </a:lnR>
                    <a:lnT>
                      <a:noFill/>
                    </a:lnT>
                    <a:lnB>
                      <a:noFill/>
                    </a:lnB>
                    <a:solidFill>
                      <a:srgbClr val="FFFFFF"/>
                    </a:solidFill>
                  </a:tcPr>
                </a:tc>
                <a:extLst>
                  <a:ext uri="{0D108BD9-81ED-4DB2-BD59-A6C34878D82A}">
                    <a16:rowId xmlns:a16="http://schemas.microsoft.com/office/drawing/2014/main" val="1611902874"/>
                  </a:ext>
                </a:extLst>
              </a:tr>
              <a:tr h="0">
                <a:tc>
                  <a:txBody>
                    <a:bodyPr/>
                    <a:lstStyle/>
                    <a:p>
                      <a:pPr algn="l" fontAlgn="ctr"/>
                      <a:r>
                        <a:rPr lang="en-US" dirty="0">
                          <a:effectLst/>
                        </a:rPr>
                        <a:t>avg_critic_score</a:t>
                      </a:r>
                    </a:p>
                  </a:txBody>
                  <a:tcPr anchor="ctr">
                    <a:lnL>
                      <a:noFill/>
                    </a:lnL>
                    <a:lnR>
                      <a:noFill/>
                    </a:lnR>
                    <a:lnT>
                      <a:noFill/>
                    </a:lnT>
                    <a:lnB>
                      <a:noFill/>
                    </a:lnB>
                    <a:solidFill>
                      <a:srgbClr val="F5F5F5"/>
                    </a:solidFill>
                  </a:tcPr>
                </a:tc>
                <a:tc>
                  <a:txBody>
                    <a:bodyPr/>
                    <a:lstStyle/>
                    <a:p>
                      <a:pPr algn="r" fontAlgn="ctr"/>
                      <a:r>
                        <a:rPr lang="en-US" dirty="0">
                          <a:effectLst/>
                        </a:rPr>
                        <a:t>float</a:t>
                      </a:r>
                    </a:p>
                  </a:txBody>
                  <a:tcPr anchor="ctr">
                    <a:lnL>
                      <a:noFill/>
                    </a:lnL>
                    <a:lnR>
                      <a:noFill/>
                    </a:lnR>
                    <a:lnT>
                      <a:noFill/>
                    </a:lnT>
                    <a:lnB>
                      <a:noFill/>
                    </a:lnB>
                    <a:solidFill>
                      <a:srgbClr val="F5F5F5"/>
                    </a:solidFill>
                  </a:tcPr>
                </a:tc>
                <a:tc>
                  <a:txBody>
                    <a:bodyPr/>
                    <a:lstStyle/>
                    <a:p>
                      <a:pPr algn="r" fontAlgn="ctr"/>
                      <a:r>
                        <a:rPr lang="en-US" dirty="0">
                          <a:effectLst/>
                        </a:rPr>
                        <a:t>Average of all critic scores for games released in that year</a:t>
                      </a:r>
                    </a:p>
                  </a:txBody>
                  <a:tcPr anchor="ctr">
                    <a:lnL>
                      <a:noFill/>
                    </a:lnL>
                    <a:lnR>
                      <a:noFill/>
                    </a:lnR>
                    <a:lnT>
                      <a:noFill/>
                    </a:lnT>
                    <a:lnB>
                      <a:noFill/>
                    </a:lnB>
                    <a:solidFill>
                      <a:srgbClr val="F5F5F5"/>
                    </a:solidFill>
                  </a:tcPr>
                </a:tc>
                <a:extLst>
                  <a:ext uri="{0D108BD9-81ED-4DB2-BD59-A6C34878D82A}">
                    <a16:rowId xmlns:a16="http://schemas.microsoft.com/office/drawing/2014/main" val="650830825"/>
                  </a:ext>
                </a:extLst>
              </a:tr>
            </a:tbl>
          </a:graphicData>
        </a:graphic>
      </p:graphicFrame>
      <p:sp>
        <p:nvSpPr>
          <p:cNvPr id="11" name="Content Placeholder 2">
            <a:extLst>
              <a:ext uri="{FF2B5EF4-FFF2-40B4-BE49-F238E27FC236}">
                <a16:creationId xmlns:a16="http://schemas.microsoft.com/office/drawing/2014/main" id="{CBE0FF21-5BAC-397B-EDDA-46D9533C8304}"/>
              </a:ext>
            </a:extLst>
          </p:cNvPr>
          <p:cNvSpPr>
            <a:spLocks noGrp="1"/>
          </p:cNvSpPr>
          <p:nvPr>
            <p:ph idx="1"/>
          </p:nvPr>
        </p:nvSpPr>
        <p:spPr>
          <a:xfrm>
            <a:off x="838200" y="1067939"/>
            <a:ext cx="8109513" cy="85144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solidFill>
                  <a:srgbClr val="000000"/>
                </a:solidFill>
                <a:latin typeface="Helvetica Neue"/>
              </a:rPr>
              <a:t>S</a:t>
            </a:r>
            <a:r>
              <a:rPr lang="en-US" sz="1800" b="1" i="0" dirty="0">
                <a:solidFill>
                  <a:srgbClr val="000000"/>
                </a:solidFill>
                <a:effectLst/>
                <a:latin typeface="Helvetica Neue"/>
              </a:rPr>
              <a:t>et theory skills application here. To get started, </a:t>
            </a:r>
            <a:r>
              <a:rPr lang="en-US" sz="1800" b="1" dirty="0">
                <a:solidFill>
                  <a:srgbClr val="000000"/>
                </a:solidFill>
                <a:latin typeface="Helvetica Neue"/>
              </a:rPr>
              <a:t>I</a:t>
            </a:r>
            <a:r>
              <a:rPr lang="en-US" sz="1800" b="1" i="0" dirty="0">
                <a:solidFill>
                  <a:srgbClr val="000000"/>
                </a:solidFill>
                <a:effectLst/>
                <a:latin typeface="Helvetica Neue"/>
              </a:rPr>
              <a:t> created tables with the results of our previous two queries:</a:t>
            </a:r>
            <a:endParaRPr kumimoji="0" lang="en-US" altLang="en-US" sz="1800" b="1"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A949747C-15C7-A1C9-B64C-B0662B208C08}"/>
              </a:ext>
            </a:extLst>
          </p:cNvPr>
          <p:cNvSpPr txBox="1"/>
          <p:nvPr/>
        </p:nvSpPr>
        <p:spPr>
          <a:xfrm>
            <a:off x="740655" y="2005258"/>
            <a:ext cx="1685654" cy="369332"/>
          </a:xfrm>
          <a:prstGeom prst="rect">
            <a:avLst/>
          </a:prstGeom>
          <a:noFill/>
        </p:spPr>
        <p:txBody>
          <a:bodyPr wrap="none" rtlCol="0">
            <a:spAutoFit/>
          </a:bodyPr>
          <a:lstStyle/>
          <a:p>
            <a:r>
              <a:rPr lang="en-US" dirty="0" err="1"/>
              <a:t>top_critic_years</a:t>
            </a:r>
            <a:endParaRPr lang="en-US" dirty="0"/>
          </a:p>
        </p:txBody>
      </p:sp>
      <p:sp>
        <p:nvSpPr>
          <p:cNvPr id="3" name="TextBox 2">
            <a:extLst>
              <a:ext uri="{FF2B5EF4-FFF2-40B4-BE49-F238E27FC236}">
                <a16:creationId xmlns:a16="http://schemas.microsoft.com/office/drawing/2014/main" id="{E454AE14-9169-6859-B2C8-F882A80098CC}"/>
              </a:ext>
            </a:extLst>
          </p:cNvPr>
          <p:cNvSpPr txBox="1"/>
          <p:nvPr/>
        </p:nvSpPr>
        <p:spPr>
          <a:xfrm>
            <a:off x="838200" y="4079686"/>
            <a:ext cx="4071564" cy="369332"/>
          </a:xfrm>
          <a:prstGeom prst="rect">
            <a:avLst/>
          </a:prstGeom>
          <a:noFill/>
        </p:spPr>
        <p:txBody>
          <a:bodyPr wrap="none" rtlCol="0">
            <a:spAutoFit/>
          </a:bodyPr>
          <a:lstStyle/>
          <a:p>
            <a:r>
              <a:rPr lang="en-US" dirty="0" err="1"/>
              <a:t>top_critic_years_more_than_four_games</a:t>
            </a:r>
            <a:endParaRPr lang="en-US" dirty="0"/>
          </a:p>
        </p:txBody>
      </p:sp>
    </p:spTree>
    <p:extLst>
      <p:ext uri="{BB962C8B-B14F-4D97-AF65-F5344CB8AC3E}">
        <p14:creationId xmlns:p14="http://schemas.microsoft.com/office/powerpoint/2010/main" val="234965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681797"/>
          </a:xfrm>
        </p:spPr>
        <p:txBody>
          <a:bodyPr>
            <a:normAutofit fontScale="90000"/>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solidFill>
                  <a:srgbClr val="000000"/>
                </a:solidFill>
                <a:effectLst/>
                <a:latin typeface="Century Gothic" panose="020B0502020202020204" pitchFamily="34" charset="0"/>
              </a:rPr>
              <a:t> YEARS THAT DROPPED OFF THE LIST OF CRITICS’ FAVOURITE </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825625"/>
            <a:ext cx="10611678" cy="4495662"/>
          </a:xfrm>
        </p:spPr>
        <p:txBody>
          <a:bodyPr>
            <a:normAutofit fontScale="25000" lnSpcReduction="20000"/>
          </a:bodyPr>
          <a:lstStyle/>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9600" i="0" u="none" strike="noStrike" cap="none" normalizeH="0" baseline="0" dirty="0">
                <a:ln>
                  <a:noFill/>
                </a:ln>
                <a:solidFill>
                  <a:srgbClr val="000000"/>
                </a:solidFill>
                <a:effectLst/>
                <a:latin typeface="Century Gothic" panose="020B0502020202020204" pitchFamily="34" charset="0"/>
              </a:rPr>
              <a:t>Select the year and avg_critic_score for those years that dropped off the list of critic favorites </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9600" i="0" u="none" strike="noStrike" cap="none" normalizeH="0" baseline="0" dirty="0">
                <a:ln>
                  <a:noFill/>
                </a:ln>
                <a:solidFill>
                  <a:srgbClr val="000000"/>
                </a:solidFill>
                <a:effectLst/>
                <a:latin typeface="Century Gothic" panose="020B0502020202020204" pitchFamily="34" charset="0"/>
              </a:rPr>
              <a:t>Order the results from highest to lowest avg_critic_score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SELECT year, </a:t>
            </a:r>
            <a:r>
              <a:rPr kumimoji="0" lang="en-US" altLang="en-US" sz="9600" b="1" i="0" u="none" strike="noStrike" cap="none" normalizeH="0" baseline="0" dirty="0" err="1">
                <a:ln>
                  <a:noFill/>
                </a:ln>
                <a:solidFill>
                  <a:srgbClr val="000000"/>
                </a:solidFill>
                <a:effectLst/>
                <a:latin typeface="Century Gothic" panose="020B0502020202020204" pitchFamily="34" charset="0"/>
              </a:rPr>
              <a:t>avg_critic_score</a:t>
            </a:r>
            <a:endParaRPr kumimoji="0" lang="en-US" altLang="en-US" sz="96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FROM </a:t>
            </a:r>
            <a:r>
              <a:rPr kumimoji="0" lang="en-US" altLang="en-US" sz="9600" b="1" i="0" u="none" strike="noStrike" cap="none" normalizeH="0" baseline="0" dirty="0" err="1">
                <a:ln>
                  <a:noFill/>
                </a:ln>
                <a:solidFill>
                  <a:srgbClr val="000000"/>
                </a:solidFill>
                <a:effectLst/>
                <a:latin typeface="Century Gothic" panose="020B0502020202020204" pitchFamily="34" charset="0"/>
              </a:rPr>
              <a:t>top_critic_years</a:t>
            </a:r>
            <a:endParaRPr kumimoji="0" lang="en-US" altLang="en-US" sz="96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WHERE year NOT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SELECT year FROM </a:t>
            </a:r>
            <a:r>
              <a:rPr kumimoji="0" lang="en-US" altLang="en-US" sz="9600" b="1" i="0" u="none" strike="noStrike" cap="none" normalizeH="0" baseline="0" dirty="0" err="1">
                <a:ln>
                  <a:noFill/>
                </a:ln>
                <a:solidFill>
                  <a:srgbClr val="000000"/>
                </a:solidFill>
                <a:effectLst/>
                <a:latin typeface="Century Gothic" panose="020B0502020202020204" pitchFamily="34" charset="0"/>
              </a:rPr>
              <a:t>top_critic_years</a:t>
            </a:r>
            <a:endParaRPr kumimoji="0" lang="en-US" altLang="en-US" sz="96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INTERSECT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SELECT year FROM </a:t>
            </a:r>
            <a:r>
              <a:rPr kumimoji="0" lang="en-US" altLang="en-US" sz="9600" b="1" i="0" u="none" strike="noStrike" cap="none" normalizeH="0" baseline="0" dirty="0" err="1">
                <a:ln>
                  <a:noFill/>
                </a:ln>
                <a:solidFill>
                  <a:srgbClr val="000000"/>
                </a:solidFill>
                <a:effectLst/>
                <a:latin typeface="Century Gothic" panose="020B0502020202020204" pitchFamily="34" charset="0"/>
              </a:rPr>
              <a:t>top_critic_years_more_than_four_games</a:t>
            </a:r>
            <a:endParaRPr kumimoji="0" lang="en-US" altLang="en-US" sz="96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GROUP BY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HAVING </a:t>
            </a:r>
            <a:r>
              <a:rPr kumimoji="0" lang="en-US" altLang="en-US" sz="9600" b="1" i="0" u="none" strike="noStrike" cap="none" normalizeH="0" baseline="0" dirty="0" err="1">
                <a:ln>
                  <a:noFill/>
                </a:ln>
                <a:solidFill>
                  <a:srgbClr val="000000"/>
                </a:solidFill>
                <a:effectLst/>
                <a:latin typeface="Century Gothic" panose="020B0502020202020204" pitchFamily="34" charset="0"/>
              </a:rPr>
              <a:t>num_games</a:t>
            </a:r>
            <a:r>
              <a:rPr kumimoji="0" lang="en-US" altLang="en-US" sz="9600" b="1" i="0" u="none" strike="noStrike" cap="none" normalizeH="0" baseline="0" dirty="0">
                <a:ln>
                  <a:noFill/>
                </a:ln>
                <a:solidFill>
                  <a:srgbClr val="000000"/>
                </a:solidFill>
                <a:effectLst/>
                <a:latin typeface="Century Gothic" panose="020B0502020202020204" pitchFamily="34" charset="0"/>
              </a:rPr>
              <a:t> &gt;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000000"/>
                </a:solidFill>
                <a:effectLst/>
                <a:latin typeface="Century Gothic" panose="020B0502020202020204" pitchFamily="34" charset="0"/>
              </a:rPr>
              <a:t>ORDER BY </a:t>
            </a:r>
            <a:r>
              <a:rPr kumimoji="0" lang="en-US" altLang="en-US" sz="9600" b="1" i="0" u="none" strike="noStrike" cap="none" normalizeH="0" baseline="0" dirty="0" err="1">
                <a:ln>
                  <a:noFill/>
                </a:ln>
                <a:solidFill>
                  <a:srgbClr val="000000"/>
                </a:solidFill>
                <a:effectLst/>
                <a:latin typeface="Century Gothic" panose="020B0502020202020204" pitchFamily="34" charset="0"/>
              </a:rPr>
              <a:t>avg_critic_score</a:t>
            </a:r>
            <a:r>
              <a:rPr kumimoji="0" lang="en-US" altLang="en-US" sz="9600" b="1" i="0" u="none" strike="noStrike" cap="none" normalizeH="0" baseline="0" dirty="0">
                <a:ln>
                  <a:noFill/>
                </a:ln>
                <a:solidFill>
                  <a:srgbClr val="000000"/>
                </a:solidFill>
                <a:effectLst/>
                <a:latin typeface="Century Gothic" panose="020B0502020202020204" pitchFamily="34" charset="0"/>
              </a:rPr>
              <a:t> DESC;</a:t>
            </a:r>
            <a:endParaRPr kumimoji="0" lang="en-US" altLang="en-US" sz="96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350463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1451579" y="804519"/>
            <a:ext cx="9902221" cy="432731"/>
          </a:xfrm>
        </p:spPr>
        <p:txBody>
          <a:bodyPr>
            <a:noAutofit/>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solidFill>
                  <a:srgbClr val="000000"/>
                </a:solidFill>
                <a:effectLst/>
                <a:latin typeface="Century Gothic" panose="020B0502020202020204" pitchFamily="34" charset="0"/>
              </a:rPr>
              <a:t> YEARS THAT DROPPED OFF THE LIST OF CRITICS’ FAVOURITE </a:t>
            </a:r>
            <a:endParaRPr lang="en-US" sz="2400" dirty="0"/>
          </a:p>
        </p:txBody>
      </p:sp>
      <p:graphicFrame>
        <p:nvGraphicFramePr>
          <p:cNvPr id="4" name="Table 3">
            <a:extLst>
              <a:ext uri="{FF2B5EF4-FFF2-40B4-BE49-F238E27FC236}">
                <a16:creationId xmlns:a16="http://schemas.microsoft.com/office/drawing/2014/main" id="{3F338BE8-275C-E743-2F86-20DEBBC97465}"/>
              </a:ext>
            </a:extLst>
          </p:cNvPr>
          <p:cNvGraphicFramePr>
            <a:graphicFrameLocks noGrp="1"/>
          </p:cNvGraphicFramePr>
          <p:nvPr>
            <p:extLst>
              <p:ext uri="{D42A27DB-BD31-4B8C-83A1-F6EECF244321}">
                <p14:modId xmlns:p14="http://schemas.microsoft.com/office/powerpoint/2010/main" val="851778180"/>
              </p:ext>
            </p:extLst>
          </p:nvPr>
        </p:nvGraphicFramePr>
        <p:xfrm>
          <a:off x="838200" y="3060430"/>
          <a:ext cx="10515600" cy="2560320"/>
        </p:xfrm>
        <a:graphic>
          <a:graphicData uri="http://schemas.openxmlformats.org/drawingml/2006/table">
            <a:tbl>
              <a:tblPr/>
              <a:tblGrid>
                <a:gridCol w="5257800">
                  <a:extLst>
                    <a:ext uri="{9D8B030D-6E8A-4147-A177-3AD203B41FA5}">
                      <a16:colId xmlns:a16="http://schemas.microsoft.com/office/drawing/2014/main" val="1901374310"/>
                    </a:ext>
                  </a:extLst>
                </a:gridCol>
                <a:gridCol w="5257800">
                  <a:extLst>
                    <a:ext uri="{9D8B030D-6E8A-4147-A177-3AD203B41FA5}">
                      <a16:colId xmlns:a16="http://schemas.microsoft.com/office/drawing/2014/main" val="1465712093"/>
                    </a:ext>
                  </a:extLst>
                </a:gridCol>
              </a:tblGrid>
              <a:tr h="0">
                <a:tc>
                  <a:txBody>
                    <a:bodyPr/>
                    <a:lstStyle/>
                    <a:p>
                      <a:pPr algn="r" fontAlgn="ctr"/>
                      <a:r>
                        <a:rPr lang="en-US" b="1">
                          <a:effectLst/>
                        </a:rPr>
                        <a:t>year</a:t>
                      </a:r>
                    </a:p>
                  </a:txBody>
                  <a:tcPr anchor="ctr">
                    <a:lnL>
                      <a:noFill/>
                    </a:lnL>
                    <a:lnR>
                      <a:noFill/>
                    </a:lnR>
                    <a:lnT>
                      <a:noFill/>
                    </a:lnT>
                    <a:lnB>
                      <a:noFill/>
                    </a:lnB>
                  </a:tcPr>
                </a:tc>
                <a:tc>
                  <a:txBody>
                    <a:bodyPr/>
                    <a:lstStyle/>
                    <a:p>
                      <a:pPr algn="r" fontAlgn="ctr"/>
                      <a:r>
                        <a:rPr lang="en-US" b="1">
                          <a:effectLst/>
                        </a:rPr>
                        <a:t>avg_critic_score</a:t>
                      </a:r>
                    </a:p>
                  </a:txBody>
                  <a:tcPr anchor="ctr">
                    <a:lnL>
                      <a:noFill/>
                    </a:lnL>
                    <a:lnR>
                      <a:noFill/>
                    </a:lnR>
                    <a:lnT>
                      <a:noFill/>
                    </a:lnT>
                    <a:lnB>
                      <a:noFill/>
                    </a:lnB>
                  </a:tcPr>
                </a:tc>
                <a:extLst>
                  <a:ext uri="{0D108BD9-81ED-4DB2-BD59-A6C34878D82A}">
                    <a16:rowId xmlns:a16="http://schemas.microsoft.com/office/drawing/2014/main" val="780403528"/>
                  </a:ext>
                </a:extLst>
              </a:tr>
              <a:tr h="0">
                <a:tc>
                  <a:txBody>
                    <a:bodyPr/>
                    <a:lstStyle/>
                    <a:p>
                      <a:pPr algn="r" fontAlgn="ctr"/>
                      <a:r>
                        <a:rPr lang="en-US" dirty="0">
                          <a:effectLst/>
                        </a:rPr>
                        <a:t>1990</a:t>
                      </a:r>
                    </a:p>
                  </a:txBody>
                  <a:tcPr anchor="ctr">
                    <a:lnL>
                      <a:noFill/>
                    </a:lnL>
                    <a:lnR>
                      <a:noFill/>
                    </a:lnR>
                    <a:lnT>
                      <a:noFill/>
                    </a:lnT>
                    <a:lnB>
                      <a:noFill/>
                    </a:lnB>
                    <a:solidFill>
                      <a:srgbClr val="F5F5F5"/>
                    </a:solidFill>
                  </a:tcPr>
                </a:tc>
                <a:tc>
                  <a:txBody>
                    <a:bodyPr/>
                    <a:lstStyle/>
                    <a:p>
                      <a:pPr algn="r" fontAlgn="ctr"/>
                      <a:r>
                        <a:rPr lang="en-US">
                          <a:effectLst/>
                        </a:rPr>
                        <a:t>9.80</a:t>
                      </a:r>
                    </a:p>
                  </a:txBody>
                  <a:tcPr anchor="ctr">
                    <a:lnL>
                      <a:noFill/>
                    </a:lnL>
                    <a:lnR>
                      <a:noFill/>
                    </a:lnR>
                    <a:lnT>
                      <a:noFill/>
                    </a:lnT>
                    <a:lnB>
                      <a:noFill/>
                    </a:lnB>
                    <a:solidFill>
                      <a:srgbClr val="F5F5F5"/>
                    </a:solidFill>
                  </a:tcPr>
                </a:tc>
                <a:extLst>
                  <a:ext uri="{0D108BD9-81ED-4DB2-BD59-A6C34878D82A}">
                    <a16:rowId xmlns:a16="http://schemas.microsoft.com/office/drawing/2014/main" val="1226683885"/>
                  </a:ext>
                </a:extLst>
              </a:tr>
              <a:tr h="0">
                <a:tc>
                  <a:txBody>
                    <a:bodyPr/>
                    <a:lstStyle/>
                    <a:p>
                      <a:pPr algn="r" fontAlgn="ctr"/>
                      <a:r>
                        <a:rPr lang="en-US">
                          <a:effectLst/>
                        </a:rPr>
                        <a:t>1992</a:t>
                      </a:r>
                    </a:p>
                  </a:txBody>
                  <a:tcPr anchor="ctr">
                    <a:lnL>
                      <a:noFill/>
                    </a:lnL>
                    <a:lnR>
                      <a:noFill/>
                    </a:lnR>
                    <a:lnT>
                      <a:noFill/>
                    </a:lnT>
                    <a:lnB>
                      <a:noFill/>
                    </a:lnB>
                  </a:tcPr>
                </a:tc>
                <a:tc>
                  <a:txBody>
                    <a:bodyPr/>
                    <a:lstStyle/>
                    <a:p>
                      <a:pPr algn="r" fontAlgn="ctr"/>
                      <a:r>
                        <a:rPr lang="en-US">
                          <a:effectLst/>
                        </a:rPr>
                        <a:t>9.67</a:t>
                      </a:r>
                    </a:p>
                  </a:txBody>
                  <a:tcPr anchor="ctr">
                    <a:lnL>
                      <a:noFill/>
                    </a:lnL>
                    <a:lnR>
                      <a:noFill/>
                    </a:lnR>
                    <a:lnT>
                      <a:noFill/>
                    </a:lnT>
                    <a:lnB>
                      <a:noFill/>
                    </a:lnB>
                  </a:tcPr>
                </a:tc>
                <a:extLst>
                  <a:ext uri="{0D108BD9-81ED-4DB2-BD59-A6C34878D82A}">
                    <a16:rowId xmlns:a16="http://schemas.microsoft.com/office/drawing/2014/main" val="1689588342"/>
                  </a:ext>
                </a:extLst>
              </a:tr>
              <a:tr h="0">
                <a:tc>
                  <a:txBody>
                    <a:bodyPr/>
                    <a:lstStyle/>
                    <a:p>
                      <a:pPr algn="r" fontAlgn="ctr"/>
                      <a:r>
                        <a:rPr lang="en-US">
                          <a:effectLst/>
                        </a:rPr>
                        <a:t>2020</a:t>
                      </a:r>
                    </a:p>
                  </a:txBody>
                  <a:tcPr anchor="ctr">
                    <a:lnL>
                      <a:noFill/>
                    </a:lnL>
                    <a:lnR>
                      <a:noFill/>
                    </a:lnR>
                    <a:lnT>
                      <a:noFill/>
                    </a:lnT>
                    <a:lnB>
                      <a:noFill/>
                    </a:lnB>
                    <a:solidFill>
                      <a:srgbClr val="F5F5F5"/>
                    </a:solidFill>
                  </a:tcPr>
                </a:tc>
                <a:tc>
                  <a:txBody>
                    <a:bodyPr/>
                    <a:lstStyle/>
                    <a:p>
                      <a:pPr algn="r" fontAlgn="ctr"/>
                      <a:r>
                        <a:rPr lang="en-US">
                          <a:effectLst/>
                        </a:rPr>
                        <a:t>9.20</a:t>
                      </a:r>
                    </a:p>
                  </a:txBody>
                  <a:tcPr anchor="ctr">
                    <a:lnL>
                      <a:noFill/>
                    </a:lnL>
                    <a:lnR>
                      <a:noFill/>
                    </a:lnR>
                    <a:lnT>
                      <a:noFill/>
                    </a:lnT>
                    <a:lnB>
                      <a:noFill/>
                    </a:lnB>
                    <a:solidFill>
                      <a:srgbClr val="F5F5F5"/>
                    </a:solidFill>
                  </a:tcPr>
                </a:tc>
                <a:extLst>
                  <a:ext uri="{0D108BD9-81ED-4DB2-BD59-A6C34878D82A}">
                    <a16:rowId xmlns:a16="http://schemas.microsoft.com/office/drawing/2014/main" val="2137412451"/>
                  </a:ext>
                </a:extLst>
              </a:tr>
              <a:tr h="0">
                <a:tc>
                  <a:txBody>
                    <a:bodyPr/>
                    <a:lstStyle/>
                    <a:p>
                      <a:pPr algn="r" fontAlgn="ctr"/>
                      <a:r>
                        <a:rPr lang="en-US">
                          <a:effectLst/>
                        </a:rPr>
                        <a:t>1993</a:t>
                      </a:r>
                    </a:p>
                  </a:txBody>
                  <a:tcPr anchor="ctr">
                    <a:lnL>
                      <a:noFill/>
                    </a:lnL>
                    <a:lnR>
                      <a:noFill/>
                    </a:lnR>
                    <a:lnT>
                      <a:noFill/>
                    </a:lnT>
                    <a:lnB>
                      <a:noFill/>
                    </a:lnB>
                  </a:tcPr>
                </a:tc>
                <a:tc>
                  <a:txBody>
                    <a:bodyPr/>
                    <a:lstStyle/>
                    <a:p>
                      <a:pPr algn="r" fontAlgn="ctr"/>
                      <a:r>
                        <a:rPr lang="en-US">
                          <a:effectLst/>
                        </a:rPr>
                        <a:t>9.10</a:t>
                      </a:r>
                    </a:p>
                  </a:txBody>
                  <a:tcPr anchor="ctr">
                    <a:lnL>
                      <a:noFill/>
                    </a:lnL>
                    <a:lnR>
                      <a:noFill/>
                    </a:lnR>
                    <a:lnT>
                      <a:noFill/>
                    </a:lnT>
                    <a:lnB>
                      <a:noFill/>
                    </a:lnB>
                  </a:tcPr>
                </a:tc>
                <a:extLst>
                  <a:ext uri="{0D108BD9-81ED-4DB2-BD59-A6C34878D82A}">
                    <a16:rowId xmlns:a16="http://schemas.microsoft.com/office/drawing/2014/main" val="926243071"/>
                  </a:ext>
                </a:extLst>
              </a:tr>
              <a:tr h="0">
                <a:tc>
                  <a:txBody>
                    <a:bodyPr/>
                    <a:lstStyle/>
                    <a:p>
                      <a:pPr algn="r" fontAlgn="ctr"/>
                      <a:r>
                        <a:rPr lang="en-US">
                          <a:effectLst/>
                        </a:rPr>
                        <a:t>1995</a:t>
                      </a:r>
                    </a:p>
                  </a:txBody>
                  <a:tcPr anchor="ctr">
                    <a:lnL>
                      <a:noFill/>
                    </a:lnL>
                    <a:lnR>
                      <a:noFill/>
                    </a:lnR>
                    <a:lnT>
                      <a:noFill/>
                    </a:lnT>
                    <a:lnB>
                      <a:noFill/>
                    </a:lnB>
                    <a:solidFill>
                      <a:srgbClr val="F5F5F5"/>
                    </a:solidFill>
                  </a:tcPr>
                </a:tc>
                <a:tc>
                  <a:txBody>
                    <a:bodyPr/>
                    <a:lstStyle/>
                    <a:p>
                      <a:pPr algn="r" fontAlgn="ctr"/>
                      <a:r>
                        <a:rPr lang="en-US">
                          <a:effectLst/>
                        </a:rPr>
                        <a:t>9.07</a:t>
                      </a:r>
                    </a:p>
                  </a:txBody>
                  <a:tcPr anchor="ctr">
                    <a:lnL>
                      <a:noFill/>
                    </a:lnL>
                    <a:lnR>
                      <a:noFill/>
                    </a:lnR>
                    <a:lnT>
                      <a:noFill/>
                    </a:lnT>
                    <a:lnB>
                      <a:noFill/>
                    </a:lnB>
                    <a:solidFill>
                      <a:srgbClr val="F5F5F5"/>
                    </a:solidFill>
                  </a:tcPr>
                </a:tc>
                <a:extLst>
                  <a:ext uri="{0D108BD9-81ED-4DB2-BD59-A6C34878D82A}">
                    <a16:rowId xmlns:a16="http://schemas.microsoft.com/office/drawing/2014/main" val="3493908489"/>
                  </a:ext>
                </a:extLst>
              </a:tr>
              <a:tr h="0">
                <a:tc>
                  <a:txBody>
                    <a:bodyPr/>
                    <a:lstStyle/>
                    <a:p>
                      <a:pPr algn="r" fontAlgn="ctr"/>
                      <a:r>
                        <a:rPr lang="en-US">
                          <a:effectLst/>
                        </a:rPr>
                        <a:t>1982</a:t>
                      </a:r>
                    </a:p>
                  </a:txBody>
                  <a:tcPr anchor="ctr">
                    <a:lnL>
                      <a:noFill/>
                    </a:lnL>
                    <a:lnR>
                      <a:noFill/>
                    </a:lnR>
                    <a:lnT>
                      <a:noFill/>
                    </a:lnT>
                    <a:lnB>
                      <a:noFill/>
                    </a:lnB>
                  </a:tcPr>
                </a:tc>
                <a:tc>
                  <a:txBody>
                    <a:bodyPr/>
                    <a:lstStyle/>
                    <a:p>
                      <a:pPr algn="r" fontAlgn="ctr"/>
                      <a:r>
                        <a:rPr lang="en-US" dirty="0">
                          <a:effectLst/>
                        </a:rPr>
                        <a:t>9.00</a:t>
                      </a:r>
                    </a:p>
                  </a:txBody>
                  <a:tcPr anchor="ctr">
                    <a:lnL>
                      <a:noFill/>
                    </a:lnL>
                    <a:lnR>
                      <a:noFill/>
                    </a:lnR>
                    <a:lnT>
                      <a:noFill/>
                    </a:lnT>
                    <a:lnB>
                      <a:noFill/>
                    </a:lnB>
                  </a:tcPr>
                </a:tc>
                <a:extLst>
                  <a:ext uri="{0D108BD9-81ED-4DB2-BD59-A6C34878D82A}">
                    <a16:rowId xmlns:a16="http://schemas.microsoft.com/office/drawing/2014/main" val="2600731654"/>
                  </a:ext>
                </a:extLst>
              </a:tr>
            </a:tbl>
          </a:graphicData>
        </a:graphic>
      </p:graphicFrame>
    </p:spTree>
    <p:extLst>
      <p:ext uri="{BB962C8B-B14F-4D97-AF65-F5344CB8AC3E}">
        <p14:creationId xmlns:p14="http://schemas.microsoft.com/office/powerpoint/2010/main" val="60277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959126" y="447606"/>
            <a:ext cx="10515600" cy="734805"/>
          </a:xfrm>
        </p:spPr>
        <p:txBody>
          <a:bodyPr>
            <a:normAutofit fontScale="90000"/>
          </a:bodyPr>
          <a:lstStyle/>
          <a:p>
            <a:r>
              <a:rPr lang="en-US" sz="2700" b="1" dirty="0">
                <a:latin typeface="Century Gothic" panose="020B0502020202020204" pitchFamily="34" charset="0"/>
              </a:rPr>
              <a:t>SQL Queries – </a:t>
            </a:r>
            <a:r>
              <a:rPr kumimoji="0" lang="en-US" altLang="en-US" sz="2700" b="1" i="0" u="none" strike="noStrike" cap="none" normalizeH="0" baseline="0" dirty="0">
                <a:ln>
                  <a:noFill/>
                </a:ln>
                <a:solidFill>
                  <a:srgbClr val="000000"/>
                </a:solidFill>
                <a:effectLst/>
                <a:latin typeface="Century Gothic" panose="020B0502020202020204" pitchFamily="34" charset="0"/>
              </a:rPr>
              <a:t>YEARS VIDEO GAME PLAYERS LOVED</a:t>
            </a:r>
            <a:br>
              <a:rPr kumimoji="0" lang="en-US" altLang="en-US" sz="4400" b="1" i="0" u="none" strike="noStrike" cap="none" normalizeH="0" baseline="0" dirty="0">
                <a:ln>
                  <a:noFill/>
                </a:ln>
                <a:solidFill>
                  <a:srgbClr val="000000"/>
                </a:solidFill>
                <a:effectLst/>
                <a:latin typeface="Century Gothic" panose="020B0502020202020204" pitchFamily="34" charset="0"/>
              </a:rPr>
            </a:br>
            <a:r>
              <a:rPr kumimoji="0" lang="en-US" altLang="en-US" sz="4400" b="1" i="0" u="none" strike="noStrike" cap="none" normalizeH="0" baseline="0" dirty="0">
                <a:ln>
                  <a:noFill/>
                </a:ln>
                <a:solidFill>
                  <a:srgbClr val="000000"/>
                </a:solidFill>
                <a:effectLst/>
                <a:latin typeface="Century Gothic" panose="020B0502020202020204" pitchFamily="34" charset="0"/>
              </a:rPr>
              <a:t> </a:t>
            </a:r>
            <a:endParaRPr lang="en-US"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825624"/>
            <a:ext cx="10757452" cy="421736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6. Years video game players loved</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Based on our work in the task above, it looks like the early 1990s might merit consideration as the golden age of video games based on </a:t>
            </a:r>
            <a:r>
              <a:rPr kumimoji="0" lang="en-US" altLang="en-US" sz="24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critic_score</a:t>
            </a:r>
            <a:r>
              <a:rPr kumimoji="0" lang="en-US" altLang="en-US" sz="2400" b="0" i="0" u="none" strike="noStrike" cap="none" normalizeH="0" baseline="0" dirty="0">
                <a:ln>
                  <a:noFill/>
                </a:ln>
                <a:solidFill>
                  <a:srgbClr val="000000"/>
                </a:solidFill>
                <a:effectLst/>
                <a:latin typeface="Century Gothic" panose="020B0502020202020204" pitchFamily="34" charset="0"/>
              </a:rPr>
              <a:t> alone, but we'd need to gather more games and reviews data to do further analysis.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kumimoji="0" lang="en-US" altLang="en-US" sz="2400"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Let's move on to looking at the opinions of another important group of people: players! To begin, let's create a query very similar to the one we used in Task Four, except this one will look at </a:t>
            </a:r>
            <a:r>
              <a:rPr kumimoji="0" lang="en-US" altLang="en-US" sz="24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user_score</a:t>
            </a:r>
            <a:r>
              <a:rPr kumimoji="0" lang="en-US" altLang="en-US" sz="2400" b="0" i="0" u="none" strike="noStrike" cap="none" normalizeH="0" baseline="0" dirty="0">
                <a:ln>
                  <a:noFill/>
                </a:ln>
                <a:solidFill>
                  <a:srgbClr val="000000"/>
                </a:solidFill>
                <a:effectLst/>
                <a:latin typeface="Century Gothic" panose="020B0502020202020204" pitchFamily="34" charset="0"/>
              </a:rPr>
              <a:t> averages by year rather than </a:t>
            </a:r>
            <a:r>
              <a:rPr kumimoji="0" lang="en-US" altLang="en-US" sz="24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critic_score</a:t>
            </a:r>
            <a:r>
              <a:rPr kumimoji="0" lang="en-US" altLang="en-US" sz="2400" b="0" i="0" u="none" strike="noStrike" cap="none" normalizeH="0" baseline="0" dirty="0">
                <a:ln>
                  <a:noFill/>
                </a:ln>
                <a:solidFill>
                  <a:srgbClr val="000000"/>
                </a:solidFill>
                <a:effectLst/>
                <a:latin typeface="Century Gothic" panose="020B0502020202020204" pitchFamily="34" charset="0"/>
              </a:rPr>
              <a:t> averages.</a:t>
            </a:r>
            <a:endParaRPr kumimoji="0" lang="en-US" altLang="en-US" sz="24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341409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145774" y="1233869"/>
            <a:ext cx="6294783" cy="4371974"/>
          </a:xfrm>
        </p:spPr>
        <p:txBody>
          <a:bodyPr>
            <a:normAutofit/>
          </a:bodyPr>
          <a:lstStyle/>
          <a:p>
            <a:r>
              <a:rPr lang="en-US" sz="2400" b="1" dirty="0">
                <a:solidFill>
                  <a:schemeClr val="tx2"/>
                </a:solidFill>
                <a:latin typeface="Century Gothic" panose="020B0502020202020204" pitchFamily="34" charset="0"/>
              </a:rPr>
              <a:t>Background to the Report</a:t>
            </a:r>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6172200" y="804672"/>
            <a:ext cx="5221224" cy="5230368"/>
          </a:xfrm>
        </p:spPr>
        <p:txBody>
          <a:bodyPr anchor="ctr">
            <a:normAutofit fontScale="92500"/>
          </a:bodyPr>
          <a:lstStyle/>
          <a:p>
            <a:r>
              <a:rPr lang="en-US" sz="1500" b="0" i="0" dirty="0">
                <a:solidFill>
                  <a:schemeClr val="tx2"/>
                </a:solidFill>
                <a:effectLst/>
                <a:latin typeface="Century Gothic" panose="020B0502020202020204" pitchFamily="34" charset="0"/>
              </a:rPr>
              <a:t>Video games are big business: the global gaming market is projected to be worth more than $300 billion by 2027 according to </a:t>
            </a:r>
            <a:r>
              <a:rPr lang="en-US" sz="1500" b="0" i="0" u="sng" dirty="0">
                <a:solidFill>
                  <a:schemeClr val="tx2"/>
                </a:solidFill>
                <a:effectLst/>
                <a:latin typeface="Century Gothic" panose="020B0502020202020204" pitchFamily="34" charset="0"/>
                <a:hlinkClick r:id="rId2"/>
              </a:rPr>
              <a:t>Mordor Intelligence</a:t>
            </a:r>
            <a:r>
              <a:rPr lang="en-US" sz="1500" b="0" i="0" dirty="0">
                <a:solidFill>
                  <a:schemeClr val="tx2"/>
                </a:solidFill>
                <a:effectLst/>
                <a:latin typeface="Century Gothic" panose="020B0502020202020204" pitchFamily="34" charset="0"/>
              </a:rPr>
              <a:t>. With so much money at stake, the major game publishers are hugely incentivized to create the next big hit. But are games getting better, or has the golden age of video games already passed?</a:t>
            </a:r>
          </a:p>
          <a:p>
            <a:endParaRPr lang="en-US" sz="1500" b="0" i="0" dirty="0">
              <a:solidFill>
                <a:schemeClr val="tx2"/>
              </a:solidFill>
              <a:effectLst/>
              <a:latin typeface="Century Gothic" panose="020B0502020202020204" pitchFamily="34" charset="0"/>
            </a:endParaRPr>
          </a:p>
          <a:p>
            <a:r>
              <a:rPr lang="en-US" sz="1500" b="0" i="0" dirty="0">
                <a:solidFill>
                  <a:schemeClr val="tx2"/>
                </a:solidFill>
                <a:effectLst/>
                <a:latin typeface="Century Gothic" panose="020B0502020202020204" pitchFamily="34" charset="0"/>
              </a:rPr>
              <a:t>In this project, we'll explore the top 400 best-selling video games created between 1977 and 2020. We'll compare a dataset on game sales with critic and user reviews to determine whether or not video games have improved as the gaming market has grown.</a:t>
            </a:r>
          </a:p>
          <a:p>
            <a:endParaRPr lang="en-US" sz="1500" b="0" i="0" dirty="0">
              <a:solidFill>
                <a:schemeClr val="tx2"/>
              </a:solidFill>
              <a:effectLst/>
              <a:latin typeface="Century Gothic" panose="020B0502020202020204" pitchFamily="34" charset="0"/>
            </a:endParaRPr>
          </a:p>
          <a:p>
            <a:r>
              <a:rPr lang="en-US" sz="1500" b="0" i="0" dirty="0">
                <a:solidFill>
                  <a:schemeClr val="tx2"/>
                </a:solidFill>
                <a:effectLst/>
                <a:latin typeface="Century Gothic" panose="020B0502020202020204" pitchFamily="34" charset="0"/>
              </a:rPr>
              <a:t>Our database contains two tables. We've limited each table to 400 rows for this project, but you can find the complete dataset with over 13,000 games on </a:t>
            </a:r>
            <a:r>
              <a:rPr lang="en-US" sz="1500" b="0" i="0" u="sng" dirty="0">
                <a:solidFill>
                  <a:schemeClr val="tx2"/>
                </a:solidFill>
                <a:effectLst/>
                <a:latin typeface="Century Gothic" panose="020B0502020202020204" pitchFamily="34" charset="0"/>
                <a:hlinkClick r:id="rId3"/>
              </a:rPr>
              <a:t>Kaggle</a:t>
            </a:r>
            <a:r>
              <a:rPr lang="en-US" sz="1500" b="0" i="0" dirty="0">
                <a:solidFill>
                  <a:schemeClr val="tx2"/>
                </a:solidFill>
                <a:effectLst/>
                <a:latin typeface="Century Gothic" panose="020B0502020202020204" pitchFamily="34" charset="0"/>
              </a:rPr>
              <a:t>.</a:t>
            </a:r>
          </a:p>
          <a:p>
            <a:endParaRPr lang="en-US" sz="1500" dirty="0">
              <a:solidFill>
                <a:schemeClr val="tx2"/>
              </a:solidFill>
            </a:endParaRPr>
          </a:p>
        </p:txBody>
      </p:sp>
    </p:spTree>
    <p:extLst>
      <p:ext uri="{BB962C8B-B14F-4D97-AF65-F5344CB8AC3E}">
        <p14:creationId xmlns:p14="http://schemas.microsoft.com/office/powerpoint/2010/main" val="329963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615536"/>
          </a:xfrm>
        </p:spPr>
        <p:txBody>
          <a:bodyPr>
            <a:normAutofit/>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solidFill>
                  <a:srgbClr val="000000"/>
                </a:solidFill>
                <a:effectLst/>
                <a:latin typeface="Century Gothic" panose="020B0502020202020204" pitchFamily="34" charset="0"/>
              </a:rPr>
              <a:t>YEARS VIDEO GAME PLAYERS LOVED</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825624"/>
            <a:ext cx="9962322" cy="4760705"/>
          </a:xfrm>
        </p:spPr>
        <p:txBody>
          <a:bodyPr>
            <a:normAutofit/>
          </a:bodyPr>
          <a:lstStyle/>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i="0" u="none" strike="noStrike" cap="none" normalizeH="0" baseline="0" dirty="0">
                <a:ln>
                  <a:noFill/>
                </a:ln>
                <a:solidFill>
                  <a:srgbClr val="000000"/>
                </a:solidFill>
                <a:effectLst/>
                <a:latin typeface="Century Gothic" panose="020B0502020202020204" pitchFamily="34" charset="0"/>
              </a:rPr>
              <a:t>Select year, an average of user_score, and a count of games released in a given year, aliased and rounded</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i="0" u="none" strike="noStrike" cap="none" normalizeH="0" baseline="0" dirty="0">
                <a:ln>
                  <a:noFill/>
                </a:ln>
                <a:solidFill>
                  <a:srgbClr val="000000"/>
                </a:solidFill>
                <a:effectLst/>
                <a:latin typeface="Century Gothic" panose="020B0502020202020204" pitchFamily="34" charset="0"/>
              </a:rPr>
              <a:t>Include only years with more than four reviewed games; group data by year</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i="0" u="none" strike="noStrike" cap="none" normalizeH="0" baseline="0" dirty="0">
                <a:ln>
                  <a:noFill/>
                </a:ln>
                <a:solidFill>
                  <a:srgbClr val="000000"/>
                </a:solidFill>
                <a:effectLst/>
                <a:latin typeface="Century Gothic" panose="020B0502020202020204" pitchFamily="34" charset="0"/>
              </a:rPr>
              <a:t>Order data by avg_user_score, and limit to ten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SELECT year, ROUND(AVG(user_score),2) AS avg_user_score,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COUNT(game_sales.game) AS num_games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FROM game_sales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INNER JOIN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ON reviews.game=game_sales.game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GROUP BY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HAVING COUNT(game_sales.game) &gt;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ORDER BY avg_user_score DESC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LIMIT 10;</a:t>
            </a:r>
            <a:endParaRPr kumimoji="0" lang="en-US" altLang="en-US"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94892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721553"/>
          </a:xfrm>
        </p:spPr>
        <p:txBody>
          <a:bodyPr>
            <a:normAutofit/>
          </a:bodyPr>
          <a:lstStyle/>
          <a:p>
            <a:r>
              <a:rPr lang="en-US" sz="2400" b="1" dirty="0">
                <a:latin typeface="Century Gothic" panose="020B0502020202020204" pitchFamily="34" charset="0"/>
              </a:rPr>
              <a:t>SQL Queries – </a:t>
            </a:r>
            <a:r>
              <a:rPr kumimoji="0" lang="en-US" altLang="en-US" sz="2400" b="1" i="0" u="none" strike="noStrike" cap="none" normalizeH="0" baseline="0" dirty="0">
                <a:ln>
                  <a:noFill/>
                </a:ln>
                <a:solidFill>
                  <a:srgbClr val="000000"/>
                </a:solidFill>
                <a:effectLst/>
                <a:latin typeface="Century Gothic" panose="020B0502020202020204" pitchFamily="34" charset="0"/>
              </a:rPr>
              <a:t>YEARS VIDEO GAME PLAYERS LOVED</a:t>
            </a:r>
            <a:endParaRPr lang="en-US" sz="2400" dirty="0"/>
          </a:p>
        </p:txBody>
      </p:sp>
      <p:graphicFrame>
        <p:nvGraphicFramePr>
          <p:cNvPr id="4" name="Table 3">
            <a:extLst>
              <a:ext uri="{FF2B5EF4-FFF2-40B4-BE49-F238E27FC236}">
                <a16:creationId xmlns:a16="http://schemas.microsoft.com/office/drawing/2014/main" id="{22CBC1BF-522F-A8F3-EC18-18A67FE08F32}"/>
              </a:ext>
            </a:extLst>
          </p:cNvPr>
          <p:cNvGraphicFramePr>
            <a:graphicFrameLocks noGrp="1"/>
          </p:cNvGraphicFramePr>
          <p:nvPr/>
        </p:nvGraphicFramePr>
        <p:xfrm>
          <a:off x="838200" y="1989614"/>
          <a:ext cx="10515600" cy="4023360"/>
        </p:xfrm>
        <a:graphic>
          <a:graphicData uri="http://schemas.openxmlformats.org/drawingml/2006/table">
            <a:tbl>
              <a:tblPr/>
              <a:tblGrid>
                <a:gridCol w="3505200">
                  <a:extLst>
                    <a:ext uri="{9D8B030D-6E8A-4147-A177-3AD203B41FA5}">
                      <a16:colId xmlns:a16="http://schemas.microsoft.com/office/drawing/2014/main" val="1257915704"/>
                    </a:ext>
                  </a:extLst>
                </a:gridCol>
                <a:gridCol w="3505200">
                  <a:extLst>
                    <a:ext uri="{9D8B030D-6E8A-4147-A177-3AD203B41FA5}">
                      <a16:colId xmlns:a16="http://schemas.microsoft.com/office/drawing/2014/main" val="1730283647"/>
                    </a:ext>
                  </a:extLst>
                </a:gridCol>
                <a:gridCol w="3505200">
                  <a:extLst>
                    <a:ext uri="{9D8B030D-6E8A-4147-A177-3AD203B41FA5}">
                      <a16:colId xmlns:a16="http://schemas.microsoft.com/office/drawing/2014/main" val="2149932141"/>
                    </a:ext>
                  </a:extLst>
                </a:gridCol>
              </a:tblGrid>
              <a:tr h="0">
                <a:tc>
                  <a:txBody>
                    <a:bodyPr/>
                    <a:lstStyle/>
                    <a:p>
                      <a:pPr algn="r" fontAlgn="ctr"/>
                      <a:r>
                        <a:rPr lang="en-US" b="1">
                          <a:effectLst/>
                        </a:rPr>
                        <a:t>year</a:t>
                      </a:r>
                    </a:p>
                  </a:txBody>
                  <a:tcPr anchor="ctr">
                    <a:lnL>
                      <a:noFill/>
                    </a:lnL>
                    <a:lnR>
                      <a:noFill/>
                    </a:lnR>
                    <a:lnT>
                      <a:noFill/>
                    </a:lnT>
                    <a:lnB>
                      <a:noFill/>
                    </a:lnB>
                  </a:tcPr>
                </a:tc>
                <a:tc>
                  <a:txBody>
                    <a:bodyPr/>
                    <a:lstStyle/>
                    <a:p>
                      <a:pPr algn="r" fontAlgn="ctr"/>
                      <a:r>
                        <a:rPr lang="en-US" b="1">
                          <a:effectLst/>
                        </a:rPr>
                        <a:t>avg_user_score</a:t>
                      </a:r>
                    </a:p>
                  </a:txBody>
                  <a:tcPr anchor="ctr">
                    <a:lnL>
                      <a:noFill/>
                    </a:lnL>
                    <a:lnR>
                      <a:noFill/>
                    </a:lnR>
                    <a:lnT>
                      <a:noFill/>
                    </a:lnT>
                    <a:lnB>
                      <a:noFill/>
                    </a:lnB>
                  </a:tcPr>
                </a:tc>
                <a:tc>
                  <a:txBody>
                    <a:bodyPr/>
                    <a:lstStyle/>
                    <a:p>
                      <a:pPr algn="r" fontAlgn="ctr"/>
                      <a:r>
                        <a:rPr lang="en-US" b="1">
                          <a:effectLst/>
                        </a:rPr>
                        <a:t>num_games</a:t>
                      </a:r>
                    </a:p>
                  </a:txBody>
                  <a:tcPr anchor="ctr">
                    <a:lnL>
                      <a:noFill/>
                    </a:lnL>
                    <a:lnR>
                      <a:noFill/>
                    </a:lnR>
                    <a:lnT>
                      <a:noFill/>
                    </a:lnT>
                    <a:lnB>
                      <a:noFill/>
                    </a:lnB>
                  </a:tcPr>
                </a:tc>
                <a:extLst>
                  <a:ext uri="{0D108BD9-81ED-4DB2-BD59-A6C34878D82A}">
                    <a16:rowId xmlns:a16="http://schemas.microsoft.com/office/drawing/2014/main" val="3924701817"/>
                  </a:ext>
                </a:extLst>
              </a:tr>
              <a:tr h="0">
                <a:tc>
                  <a:txBody>
                    <a:bodyPr/>
                    <a:lstStyle/>
                    <a:p>
                      <a:pPr algn="r" fontAlgn="ctr"/>
                      <a:r>
                        <a:rPr lang="en-US" dirty="0">
                          <a:effectLst/>
                        </a:rPr>
                        <a:t>1997</a:t>
                      </a:r>
                    </a:p>
                  </a:txBody>
                  <a:tcPr anchor="ctr">
                    <a:lnL>
                      <a:noFill/>
                    </a:lnL>
                    <a:lnR>
                      <a:noFill/>
                    </a:lnR>
                    <a:lnT>
                      <a:noFill/>
                    </a:lnT>
                    <a:lnB>
                      <a:noFill/>
                    </a:lnB>
                    <a:solidFill>
                      <a:srgbClr val="F5F5F5"/>
                    </a:solidFill>
                  </a:tcPr>
                </a:tc>
                <a:tc>
                  <a:txBody>
                    <a:bodyPr/>
                    <a:lstStyle/>
                    <a:p>
                      <a:pPr algn="r" fontAlgn="ctr"/>
                      <a:r>
                        <a:rPr lang="en-US">
                          <a:effectLst/>
                        </a:rPr>
                        <a:t>9.50</a:t>
                      </a:r>
                    </a:p>
                  </a:txBody>
                  <a:tcPr anchor="ctr">
                    <a:lnL>
                      <a:noFill/>
                    </a:lnL>
                    <a:lnR>
                      <a:noFill/>
                    </a:lnR>
                    <a:lnT>
                      <a:noFill/>
                    </a:lnT>
                    <a:lnB>
                      <a:noFill/>
                    </a:lnB>
                    <a:solidFill>
                      <a:srgbClr val="F5F5F5"/>
                    </a:solidFill>
                  </a:tcPr>
                </a:tc>
                <a:tc>
                  <a:txBody>
                    <a:bodyPr/>
                    <a:lstStyle/>
                    <a:p>
                      <a:pPr algn="r" fontAlgn="ctr"/>
                      <a:r>
                        <a:rPr lang="en-US">
                          <a:effectLst/>
                        </a:rPr>
                        <a:t>8</a:t>
                      </a:r>
                    </a:p>
                  </a:txBody>
                  <a:tcPr anchor="ctr">
                    <a:lnL>
                      <a:noFill/>
                    </a:lnL>
                    <a:lnR>
                      <a:noFill/>
                    </a:lnR>
                    <a:lnT>
                      <a:noFill/>
                    </a:lnT>
                    <a:lnB>
                      <a:noFill/>
                    </a:lnB>
                    <a:solidFill>
                      <a:srgbClr val="F5F5F5"/>
                    </a:solidFill>
                  </a:tcPr>
                </a:tc>
                <a:extLst>
                  <a:ext uri="{0D108BD9-81ED-4DB2-BD59-A6C34878D82A}">
                    <a16:rowId xmlns:a16="http://schemas.microsoft.com/office/drawing/2014/main" val="1095419471"/>
                  </a:ext>
                </a:extLst>
              </a:tr>
              <a:tr h="0">
                <a:tc>
                  <a:txBody>
                    <a:bodyPr/>
                    <a:lstStyle/>
                    <a:p>
                      <a:pPr algn="r" fontAlgn="ctr"/>
                      <a:r>
                        <a:rPr lang="en-US">
                          <a:effectLst/>
                        </a:rPr>
                        <a:t>1998</a:t>
                      </a:r>
                    </a:p>
                  </a:txBody>
                  <a:tcPr anchor="ctr">
                    <a:lnL>
                      <a:noFill/>
                    </a:lnL>
                    <a:lnR>
                      <a:noFill/>
                    </a:lnR>
                    <a:lnT>
                      <a:noFill/>
                    </a:lnT>
                    <a:lnB>
                      <a:noFill/>
                    </a:lnB>
                  </a:tcPr>
                </a:tc>
                <a:tc>
                  <a:txBody>
                    <a:bodyPr/>
                    <a:lstStyle/>
                    <a:p>
                      <a:pPr algn="r" fontAlgn="ctr"/>
                      <a:r>
                        <a:rPr lang="en-US">
                          <a:effectLst/>
                        </a:rPr>
                        <a:t>9.40</a:t>
                      </a:r>
                    </a:p>
                  </a:txBody>
                  <a:tcPr anchor="ctr">
                    <a:lnL>
                      <a:noFill/>
                    </a:lnL>
                    <a:lnR>
                      <a:noFill/>
                    </a:lnR>
                    <a:lnT>
                      <a:noFill/>
                    </a:lnT>
                    <a:lnB>
                      <a:noFill/>
                    </a:lnB>
                  </a:tcPr>
                </a:tc>
                <a:tc>
                  <a:txBody>
                    <a:bodyPr/>
                    <a:lstStyle/>
                    <a:p>
                      <a:pPr algn="r" fontAlgn="ctr"/>
                      <a:r>
                        <a:rPr lang="en-US">
                          <a:effectLst/>
                        </a:rPr>
                        <a:t>10</a:t>
                      </a:r>
                    </a:p>
                  </a:txBody>
                  <a:tcPr anchor="ctr">
                    <a:lnL>
                      <a:noFill/>
                    </a:lnL>
                    <a:lnR>
                      <a:noFill/>
                    </a:lnR>
                    <a:lnT>
                      <a:noFill/>
                    </a:lnT>
                    <a:lnB>
                      <a:noFill/>
                    </a:lnB>
                  </a:tcPr>
                </a:tc>
                <a:extLst>
                  <a:ext uri="{0D108BD9-81ED-4DB2-BD59-A6C34878D82A}">
                    <a16:rowId xmlns:a16="http://schemas.microsoft.com/office/drawing/2014/main" val="516303997"/>
                  </a:ext>
                </a:extLst>
              </a:tr>
              <a:tr h="0">
                <a:tc>
                  <a:txBody>
                    <a:bodyPr/>
                    <a:lstStyle/>
                    <a:p>
                      <a:pPr algn="r" fontAlgn="ctr"/>
                      <a:r>
                        <a:rPr lang="en-US">
                          <a:effectLst/>
                        </a:rPr>
                        <a:t>2010</a:t>
                      </a:r>
                    </a:p>
                  </a:txBody>
                  <a:tcPr anchor="ctr">
                    <a:lnL>
                      <a:noFill/>
                    </a:lnL>
                    <a:lnR>
                      <a:noFill/>
                    </a:lnR>
                    <a:lnT>
                      <a:noFill/>
                    </a:lnT>
                    <a:lnB>
                      <a:noFill/>
                    </a:lnB>
                    <a:solidFill>
                      <a:srgbClr val="F5F5F5"/>
                    </a:solidFill>
                  </a:tcPr>
                </a:tc>
                <a:tc>
                  <a:txBody>
                    <a:bodyPr/>
                    <a:lstStyle/>
                    <a:p>
                      <a:pPr algn="r" fontAlgn="ctr"/>
                      <a:r>
                        <a:rPr lang="en-US">
                          <a:effectLst/>
                        </a:rPr>
                        <a:t>9.24</a:t>
                      </a:r>
                    </a:p>
                  </a:txBody>
                  <a:tcPr anchor="ctr">
                    <a:lnL>
                      <a:noFill/>
                    </a:lnL>
                    <a:lnR>
                      <a:noFill/>
                    </a:lnR>
                    <a:lnT>
                      <a:noFill/>
                    </a:lnT>
                    <a:lnB>
                      <a:noFill/>
                    </a:lnB>
                    <a:solidFill>
                      <a:srgbClr val="F5F5F5"/>
                    </a:solidFill>
                  </a:tcPr>
                </a:tc>
                <a:tc>
                  <a:txBody>
                    <a:bodyPr/>
                    <a:lstStyle/>
                    <a:p>
                      <a:pPr algn="r" fontAlgn="ctr"/>
                      <a:r>
                        <a:rPr lang="en-US">
                          <a:effectLst/>
                        </a:rPr>
                        <a:t>23</a:t>
                      </a:r>
                    </a:p>
                  </a:txBody>
                  <a:tcPr anchor="ctr">
                    <a:lnL>
                      <a:noFill/>
                    </a:lnL>
                    <a:lnR>
                      <a:noFill/>
                    </a:lnR>
                    <a:lnT>
                      <a:noFill/>
                    </a:lnT>
                    <a:lnB>
                      <a:noFill/>
                    </a:lnB>
                    <a:solidFill>
                      <a:srgbClr val="F5F5F5"/>
                    </a:solidFill>
                  </a:tcPr>
                </a:tc>
                <a:extLst>
                  <a:ext uri="{0D108BD9-81ED-4DB2-BD59-A6C34878D82A}">
                    <a16:rowId xmlns:a16="http://schemas.microsoft.com/office/drawing/2014/main" val="3986270606"/>
                  </a:ext>
                </a:extLst>
              </a:tr>
              <a:tr h="0">
                <a:tc>
                  <a:txBody>
                    <a:bodyPr/>
                    <a:lstStyle/>
                    <a:p>
                      <a:pPr algn="r" fontAlgn="ctr"/>
                      <a:r>
                        <a:rPr lang="en-US">
                          <a:effectLst/>
                        </a:rPr>
                        <a:t>2009</a:t>
                      </a:r>
                    </a:p>
                  </a:txBody>
                  <a:tcPr anchor="ctr">
                    <a:lnL>
                      <a:noFill/>
                    </a:lnL>
                    <a:lnR>
                      <a:noFill/>
                    </a:lnR>
                    <a:lnT>
                      <a:noFill/>
                    </a:lnT>
                    <a:lnB>
                      <a:noFill/>
                    </a:lnB>
                  </a:tcPr>
                </a:tc>
                <a:tc>
                  <a:txBody>
                    <a:bodyPr/>
                    <a:lstStyle/>
                    <a:p>
                      <a:pPr algn="r" fontAlgn="ctr"/>
                      <a:r>
                        <a:rPr lang="en-US">
                          <a:effectLst/>
                        </a:rPr>
                        <a:t>9.18</a:t>
                      </a:r>
                    </a:p>
                  </a:txBody>
                  <a:tcPr anchor="ctr">
                    <a:lnL>
                      <a:noFill/>
                    </a:lnL>
                    <a:lnR>
                      <a:noFill/>
                    </a:lnR>
                    <a:lnT>
                      <a:noFill/>
                    </a:lnT>
                    <a:lnB>
                      <a:noFill/>
                    </a:lnB>
                  </a:tcPr>
                </a:tc>
                <a:tc>
                  <a:txBody>
                    <a:bodyPr/>
                    <a:lstStyle/>
                    <a:p>
                      <a:pPr algn="r" fontAlgn="ctr"/>
                      <a:r>
                        <a:rPr lang="en-US">
                          <a:effectLst/>
                        </a:rPr>
                        <a:t>20</a:t>
                      </a:r>
                    </a:p>
                  </a:txBody>
                  <a:tcPr anchor="ctr">
                    <a:lnL>
                      <a:noFill/>
                    </a:lnL>
                    <a:lnR>
                      <a:noFill/>
                    </a:lnR>
                    <a:lnT>
                      <a:noFill/>
                    </a:lnT>
                    <a:lnB>
                      <a:noFill/>
                    </a:lnB>
                  </a:tcPr>
                </a:tc>
                <a:extLst>
                  <a:ext uri="{0D108BD9-81ED-4DB2-BD59-A6C34878D82A}">
                    <a16:rowId xmlns:a16="http://schemas.microsoft.com/office/drawing/2014/main" val="2795036015"/>
                  </a:ext>
                </a:extLst>
              </a:tr>
              <a:tr h="0">
                <a:tc>
                  <a:txBody>
                    <a:bodyPr/>
                    <a:lstStyle/>
                    <a:p>
                      <a:pPr algn="r" fontAlgn="ctr"/>
                      <a:r>
                        <a:rPr lang="en-US">
                          <a:effectLst/>
                        </a:rPr>
                        <a:t>2008</a:t>
                      </a:r>
                    </a:p>
                  </a:txBody>
                  <a:tcPr anchor="ctr">
                    <a:lnL>
                      <a:noFill/>
                    </a:lnL>
                    <a:lnR>
                      <a:noFill/>
                    </a:lnR>
                    <a:lnT>
                      <a:noFill/>
                    </a:lnT>
                    <a:lnB>
                      <a:noFill/>
                    </a:lnB>
                    <a:solidFill>
                      <a:srgbClr val="F5F5F5"/>
                    </a:solidFill>
                  </a:tcPr>
                </a:tc>
                <a:tc>
                  <a:txBody>
                    <a:bodyPr/>
                    <a:lstStyle/>
                    <a:p>
                      <a:pPr algn="r" fontAlgn="ctr"/>
                      <a:r>
                        <a:rPr lang="en-US">
                          <a:effectLst/>
                        </a:rPr>
                        <a:t>9.03</a:t>
                      </a:r>
                    </a:p>
                  </a:txBody>
                  <a:tcPr anchor="ctr">
                    <a:lnL>
                      <a:noFill/>
                    </a:lnL>
                    <a:lnR>
                      <a:noFill/>
                    </a:lnR>
                    <a:lnT>
                      <a:noFill/>
                    </a:lnT>
                    <a:lnB>
                      <a:noFill/>
                    </a:lnB>
                    <a:solidFill>
                      <a:srgbClr val="F5F5F5"/>
                    </a:solidFill>
                  </a:tcPr>
                </a:tc>
                <a:tc>
                  <a:txBody>
                    <a:bodyPr/>
                    <a:lstStyle/>
                    <a:p>
                      <a:pPr algn="r" fontAlgn="ctr"/>
                      <a:r>
                        <a:rPr lang="en-US">
                          <a:effectLst/>
                        </a:rPr>
                        <a:t>20</a:t>
                      </a:r>
                    </a:p>
                  </a:txBody>
                  <a:tcPr anchor="ctr">
                    <a:lnL>
                      <a:noFill/>
                    </a:lnL>
                    <a:lnR>
                      <a:noFill/>
                    </a:lnR>
                    <a:lnT>
                      <a:noFill/>
                    </a:lnT>
                    <a:lnB>
                      <a:noFill/>
                    </a:lnB>
                    <a:solidFill>
                      <a:srgbClr val="F5F5F5"/>
                    </a:solidFill>
                  </a:tcPr>
                </a:tc>
                <a:extLst>
                  <a:ext uri="{0D108BD9-81ED-4DB2-BD59-A6C34878D82A}">
                    <a16:rowId xmlns:a16="http://schemas.microsoft.com/office/drawing/2014/main" val="3777252237"/>
                  </a:ext>
                </a:extLst>
              </a:tr>
              <a:tr h="0">
                <a:tc>
                  <a:txBody>
                    <a:bodyPr/>
                    <a:lstStyle/>
                    <a:p>
                      <a:pPr algn="r" fontAlgn="ctr"/>
                      <a:r>
                        <a:rPr lang="en-US">
                          <a:effectLst/>
                        </a:rPr>
                        <a:t>1996</a:t>
                      </a:r>
                    </a:p>
                  </a:txBody>
                  <a:tcPr anchor="ctr">
                    <a:lnL>
                      <a:noFill/>
                    </a:lnL>
                    <a:lnR>
                      <a:noFill/>
                    </a:lnR>
                    <a:lnT>
                      <a:noFill/>
                    </a:lnT>
                    <a:lnB>
                      <a:noFill/>
                    </a:lnB>
                  </a:tcPr>
                </a:tc>
                <a:tc>
                  <a:txBody>
                    <a:bodyPr/>
                    <a:lstStyle/>
                    <a:p>
                      <a:pPr algn="r" fontAlgn="ctr"/>
                      <a:r>
                        <a:rPr lang="en-US">
                          <a:effectLst/>
                        </a:rPr>
                        <a:t>9.00</a:t>
                      </a:r>
                    </a:p>
                  </a:txBody>
                  <a:tcPr anchor="ctr">
                    <a:lnL>
                      <a:noFill/>
                    </a:lnL>
                    <a:lnR>
                      <a:noFill/>
                    </a:lnR>
                    <a:lnT>
                      <a:noFill/>
                    </a:lnT>
                    <a:lnB>
                      <a:noFill/>
                    </a:lnB>
                  </a:tcPr>
                </a:tc>
                <a:tc>
                  <a:txBody>
                    <a:bodyPr/>
                    <a:lstStyle/>
                    <a:p>
                      <a:pPr algn="r" fontAlgn="ctr"/>
                      <a:r>
                        <a:rPr lang="en-US">
                          <a:effectLst/>
                        </a:rPr>
                        <a:t>5</a:t>
                      </a:r>
                    </a:p>
                  </a:txBody>
                  <a:tcPr anchor="ctr">
                    <a:lnL>
                      <a:noFill/>
                    </a:lnL>
                    <a:lnR>
                      <a:noFill/>
                    </a:lnR>
                    <a:lnT>
                      <a:noFill/>
                    </a:lnT>
                    <a:lnB>
                      <a:noFill/>
                    </a:lnB>
                  </a:tcPr>
                </a:tc>
                <a:extLst>
                  <a:ext uri="{0D108BD9-81ED-4DB2-BD59-A6C34878D82A}">
                    <a16:rowId xmlns:a16="http://schemas.microsoft.com/office/drawing/2014/main" val="701596988"/>
                  </a:ext>
                </a:extLst>
              </a:tr>
              <a:tr h="0">
                <a:tc>
                  <a:txBody>
                    <a:bodyPr/>
                    <a:lstStyle/>
                    <a:p>
                      <a:pPr algn="r" fontAlgn="ctr"/>
                      <a:r>
                        <a:rPr lang="en-US">
                          <a:effectLst/>
                        </a:rPr>
                        <a:t>2005</a:t>
                      </a:r>
                    </a:p>
                  </a:txBody>
                  <a:tcPr anchor="ctr">
                    <a:lnL>
                      <a:noFill/>
                    </a:lnL>
                    <a:lnR>
                      <a:noFill/>
                    </a:lnR>
                    <a:lnT>
                      <a:noFill/>
                    </a:lnT>
                    <a:lnB>
                      <a:noFill/>
                    </a:lnB>
                    <a:solidFill>
                      <a:srgbClr val="F5F5F5"/>
                    </a:solidFill>
                  </a:tcPr>
                </a:tc>
                <a:tc>
                  <a:txBody>
                    <a:bodyPr/>
                    <a:lstStyle/>
                    <a:p>
                      <a:pPr algn="r" fontAlgn="ctr"/>
                      <a:r>
                        <a:rPr lang="en-US">
                          <a:effectLst/>
                        </a:rPr>
                        <a:t>8.95</a:t>
                      </a:r>
                    </a:p>
                  </a:txBody>
                  <a:tcPr anchor="ctr">
                    <a:lnL>
                      <a:noFill/>
                    </a:lnL>
                    <a:lnR>
                      <a:noFill/>
                    </a:lnR>
                    <a:lnT>
                      <a:noFill/>
                    </a:lnT>
                    <a:lnB>
                      <a:noFill/>
                    </a:lnB>
                    <a:solidFill>
                      <a:srgbClr val="F5F5F5"/>
                    </a:solidFill>
                  </a:tcPr>
                </a:tc>
                <a:tc>
                  <a:txBody>
                    <a:bodyPr/>
                    <a:lstStyle/>
                    <a:p>
                      <a:pPr algn="r" fontAlgn="ctr"/>
                      <a:r>
                        <a:rPr lang="en-US">
                          <a:effectLst/>
                        </a:rPr>
                        <a:t>13</a:t>
                      </a:r>
                    </a:p>
                  </a:txBody>
                  <a:tcPr anchor="ctr">
                    <a:lnL>
                      <a:noFill/>
                    </a:lnL>
                    <a:lnR>
                      <a:noFill/>
                    </a:lnR>
                    <a:lnT>
                      <a:noFill/>
                    </a:lnT>
                    <a:lnB>
                      <a:noFill/>
                    </a:lnB>
                    <a:solidFill>
                      <a:srgbClr val="F5F5F5"/>
                    </a:solidFill>
                  </a:tcPr>
                </a:tc>
                <a:extLst>
                  <a:ext uri="{0D108BD9-81ED-4DB2-BD59-A6C34878D82A}">
                    <a16:rowId xmlns:a16="http://schemas.microsoft.com/office/drawing/2014/main" val="3697670925"/>
                  </a:ext>
                </a:extLst>
              </a:tr>
              <a:tr h="0">
                <a:tc>
                  <a:txBody>
                    <a:bodyPr/>
                    <a:lstStyle/>
                    <a:p>
                      <a:pPr algn="r" fontAlgn="ctr"/>
                      <a:r>
                        <a:rPr lang="en-US">
                          <a:effectLst/>
                        </a:rPr>
                        <a:t>2006</a:t>
                      </a:r>
                    </a:p>
                  </a:txBody>
                  <a:tcPr anchor="ctr">
                    <a:lnL>
                      <a:noFill/>
                    </a:lnL>
                    <a:lnR>
                      <a:noFill/>
                    </a:lnR>
                    <a:lnT>
                      <a:noFill/>
                    </a:lnT>
                    <a:lnB>
                      <a:noFill/>
                    </a:lnB>
                  </a:tcPr>
                </a:tc>
                <a:tc>
                  <a:txBody>
                    <a:bodyPr/>
                    <a:lstStyle/>
                    <a:p>
                      <a:pPr algn="r" fontAlgn="ctr"/>
                      <a:r>
                        <a:rPr lang="en-US">
                          <a:effectLst/>
                        </a:rPr>
                        <a:t>8.95</a:t>
                      </a:r>
                    </a:p>
                  </a:txBody>
                  <a:tcPr anchor="ctr">
                    <a:lnL>
                      <a:noFill/>
                    </a:lnL>
                    <a:lnR>
                      <a:noFill/>
                    </a:lnR>
                    <a:lnT>
                      <a:noFill/>
                    </a:lnT>
                    <a:lnB>
                      <a:noFill/>
                    </a:lnB>
                  </a:tcPr>
                </a:tc>
                <a:tc>
                  <a:txBody>
                    <a:bodyPr/>
                    <a:lstStyle/>
                    <a:p>
                      <a:pPr algn="r" fontAlgn="ctr"/>
                      <a:r>
                        <a:rPr lang="en-US">
                          <a:effectLst/>
                        </a:rPr>
                        <a:t>16</a:t>
                      </a:r>
                    </a:p>
                  </a:txBody>
                  <a:tcPr anchor="ctr">
                    <a:lnL>
                      <a:noFill/>
                    </a:lnL>
                    <a:lnR>
                      <a:noFill/>
                    </a:lnR>
                    <a:lnT>
                      <a:noFill/>
                    </a:lnT>
                    <a:lnB>
                      <a:noFill/>
                    </a:lnB>
                  </a:tcPr>
                </a:tc>
                <a:extLst>
                  <a:ext uri="{0D108BD9-81ED-4DB2-BD59-A6C34878D82A}">
                    <a16:rowId xmlns:a16="http://schemas.microsoft.com/office/drawing/2014/main" val="699974653"/>
                  </a:ext>
                </a:extLst>
              </a:tr>
              <a:tr h="0">
                <a:tc>
                  <a:txBody>
                    <a:bodyPr/>
                    <a:lstStyle/>
                    <a:p>
                      <a:pPr algn="r" fontAlgn="ctr"/>
                      <a:r>
                        <a:rPr lang="en-US">
                          <a:effectLst/>
                        </a:rPr>
                        <a:t>2000</a:t>
                      </a:r>
                    </a:p>
                  </a:txBody>
                  <a:tcPr anchor="ctr">
                    <a:lnL>
                      <a:noFill/>
                    </a:lnL>
                    <a:lnR>
                      <a:noFill/>
                    </a:lnR>
                    <a:lnT>
                      <a:noFill/>
                    </a:lnT>
                    <a:lnB>
                      <a:noFill/>
                    </a:lnB>
                    <a:solidFill>
                      <a:srgbClr val="F5F5F5"/>
                    </a:solidFill>
                  </a:tcPr>
                </a:tc>
                <a:tc>
                  <a:txBody>
                    <a:bodyPr/>
                    <a:lstStyle/>
                    <a:p>
                      <a:pPr algn="r" fontAlgn="ctr"/>
                      <a:r>
                        <a:rPr lang="en-US">
                          <a:effectLst/>
                        </a:rPr>
                        <a:t>8.80</a:t>
                      </a:r>
                    </a:p>
                  </a:txBody>
                  <a:tcPr anchor="ctr">
                    <a:lnL>
                      <a:noFill/>
                    </a:lnL>
                    <a:lnR>
                      <a:noFill/>
                    </a:lnR>
                    <a:lnT>
                      <a:noFill/>
                    </a:lnT>
                    <a:lnB>
                      <a:noFill/>
                    </a:lnB>
                    <a:solidFill>
                      <a:srgbClr val="F5F5F5"/>
                    </a:solidFill>
                  </a:tcPr>
                </a:tc>
                <a:tc>
                  <a:txBody>
                    <a:bodyPr/>
                    <a:lstStyle/>
                    <a:p>
                      <a:pPr algn="r" fontAlgn="ctr"/>
                      <a:r>
                        <a:rPr lang="en-US">
                          <a:effectLst/>
                        </a:rPr>
                        <a:t>8</a:t>
                      </a:r>
                    </a:p>
                  </a:txBody>
                  <a:tcPr anchor="ctr">
                    <a:lnL>
                      <a:noFill/>
                    </a:lnL>
                    <a:lnR>
                      <a:noFill/>
                    </a:lnR>
                    <a:lnT>
                      <a:noFill/>
                    </a:lnT>
                    <a:lnB>
                      <a:noFill/>
                    </a:lnB>
                    <a:solidFill>
                      <a:srgbClr val="F5F5F5"/>
                    </a:solidFill>
                  </a:tcPr>
                </a:tc>
                <a:extLst>
                  <a:ext uri="{0D108BD9-81ED-4DB2-BD59-A6C34878D82A}">
                    <a16:rowId xmlns:a16="http://schemas.microsoft.com/office/drawing/2014/main" val="3702878471"/>
                  </a:ext>
                </a:extLst>
              </a:tr>
              <a:tr h="0">
                <a:tc>
                  <a:txBody>
                    <a:bodyPr/>
                    <a:lstStyle/>
                    <a:p>
                      <a:pPr algn="r" fontAlgn="ctr"/>
                      <a:r>
                        <a:rPr lang="en-US">
                          <a:effectLst/>
                        </a:rPr>
                        <a:t>1999</a:t>
                      </a:r>
                    </a:p>
                  </a:txBody>
                  <a:tcPr anchor="ctr">
                    <a:lnL>
                      <a:noFill/>
                    </a:lnL>
                    <a:lnR>
                      <a:noFill/>
                    </a:lnR>
                    <a:lnT>
                      <a:noFill/>
                    </a:lnT>
                    <a:lnB>
                      <a:noFill/>
                    </a:lnB>
                  </a:tcPr>
                </a:tc>
                <a:tc>
                  <a:txBody>
                    <a:bodyPr/>
                    <a:lstStyle/>
                    <a:p>
                      <a:pPr algn="r" fontAlgn="ctr"/>
                      <a:r>
                        <a:rPr lang="en-US">
                          <a:effectLst/>
                        </a:rPr>
                        <a:t>8.80</a:t>
                      </a:r>
                    </a:p>
                  </a:txBody>
                  <a:tcPr anchor="ctr">
                    <a:lnL>
                      <a:noFill/>
                    </a:lnL>
                    <a:lnR>
                      <a:noFill/>
                    </a:lnR>
                    <a:lnT>
                      <a:noFill/>
                    </a:lnT>
                    <a:lnB>
                      <a:noFill/>
                    </a:lnB>
                  </a:tcPr>
                </a:tc>
                <a:tc>
                  <a:txBody>
                    <a:bodyPr/>
                    <a:lstStyle/>
                    <a:p>
                      <a:pPr algn="r" fontAlgn="ctr"/>
                      <a:r>
                        <a:rPr lang="en-US" dirty="0">
                          <a:effectLst/>
                        </a:rPr>
                        <a:t>11</a:t>
                      </a:r>
                    </a:p>
                  </a:txBody>
                  <a:tcPr anchor="ctr">
                    <a:lnL>
                      <a:noFill/>
                    </a:lnL>
                    <a:lnR>
                      <a:noFill/>
                    </a:lnR>
                    <a:lnT>
                      <a:noFill/>
                    </a:lnT>
                    <a:lnB>
                      <a:noFill/>
                    </a:lnB>
                  </a:tcPr>
                </a:tc>
                <a:extLst>
                  <a:ext uri="{0D108BD9-81ED-4DB2-BD59-A6C34878D82A}">
                    <a16:rowId xmlns:a16="http://schemas.microsoft.com/office/drawing/2014/main" val="3788443333"/>
                  </a:ext>
                </a:extLst>
              </a:tr>
            </a:tbl>
          </a:graphicData>
        </a:graphic>
      </p:graphicFrame>
    </p:spTree>
    <p:extLst>
      <p:ext uri="{BB962C8B-B14F-4D97-AF65-F5344CB8AC3E}">
        <p14:creationId xmlns:p14="http://schemas.microsoft.com/office/powerpoint/2010/main" val="99035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496266"/>
          </a:xfrm>
        </p:spPr>
        <p:txBody>
          <a:bodyPr>
            <a:normAutofit/>
          </a:bodyPr>
          <a:lstStyle/>
          <a:p>
            <a:r>
              <a:rPr lang="en-US" sz="2400" b="1" dirty="0">
                <a:latin typeface="Century Gothic" panose="020B0502020202020204" pitchFamily="34" charset="0"/>
              </a:rPr>
              <a:t>SQL Queries – YEARS that both players and critics loved</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199" y="1825624"/>
            <a:ext cx="10677939" cy="476070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7. Years that both players and critics loved</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Alright, we've got a list of the top ten years according to both critic reviews and user reviews. Are there any years that showed up on both tables? If so, those years would certainly be excellent ones!</a:t>
            </a:r>
            <a:endParaRPr kumimoji="0" lang="en-US" altLang="en-US" sz="2400"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kumimoji="0" lang="en-US" altLang="en-US" sz="2400" b="0" i="0" u="none" strike="noStrike" cap="none" normalizeH="0" baseline="0" dirty="0">
              <a:ln>
                <a:noFill/>
              </a:ln>
              <a:solidFill>
                <a:srgbClr val="000000"/>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Recall that we have access to the </a:t>
            </a:r>
            <a:r>
              <a:rPr kumimoji="0" lang="en-US" altLang="en-US" sz="24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top_critic_years_more_than_four_games</a:t>
            </a:r>
            <a:r>
              <a:rPr kumimoji="0" lang="en-US" altLang="en-US" sz="2400" b="0" i="0" u="none" strike="noStrike" cap="none" normalizeH="0" baseline="0" dirty="0">
                <a:ln>
                  <a:noFill/>
                </a:ln>
                <a:solidFill>
                  <a:srgbClr val="000000"/>
                </a:solidFill>
                <a:effectLst/>
                <a:latin typeface="Century Gothic" panose="020B0502020202020204" pitchFamily="34" charset="0"/>
              </a:rPr>
              <a:t> table, which stores the results of our top critic years query from Task 4:</a:t>
            </a:r>
            <a:endParaRPr kumimoji="0" lang="en-US" altLang="en-US" sz="24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421831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1451579" y="804520"/>
            <a:ext cx="9603275" cy="507446"/>
          </a:xfrm>
        </p:spPr>
        <p:txBody>
          <a:bodyPr>
            <a:normAutofit/>
          </a:bodyPr>
          <a:lstStyle/>
          <a:p>
            <a:r>
              <a:rPr lang="en-US" sz="2400" b="1" dirty="0">
                <a:latin typeface="Century Gothic" panose="020B0502020202020204" pitchFamily="34" charset="0"/>
              </a:rPr>
              <a:t>SQL Queries – YEARS that both players and critics loved</a:t>
            </a:r>
            <a:endParaRPr lang="en-US" sz="2400" dirty="0"/>
          </a:p>
        </p:txBody>
      </p:sp>
      <p:graphicFrame>
        <p:nvGraphicFramePr>
          <p:cNvPr id="4" name="Table 3">
            <a:extLst>
              <a:ext uri="{FF2B5EF4-FFF2-40B4-BE49-F238E27FC236}">
                <a16:creationId xmlns:a16="http://schemas.microsoft.com/office/drawing/2014/main" id="{4169B358-70AA-A4BB-05F0-E1130BE8AAA6}"/>
              </a:ext>
            </a:extLst>
          </p:cNvPr>
          <p:cNvGraphicFramePr>
            <a:graphicFrameLocks noGrp="1"/>
          </p:cNvGraphicFramePr>
          <p:nvPr>
            <p:extLst>
              <p:ext uri="{D42A27DB-BD31-4B8C-83A1-F6EECF244321}">
                <p14:modId xmlns:p14="http://schemas.microsoft.com/office/powerpoint/2010/main" val="739489191"/>
              </p:ext>
            </p:extLst>
          </p:nvPr>
        </p:nvGraphicFramePr>
        <p:xfrm>
          <a:off x="506896" y="2701312"/>
          <a:ext cx="10515600" cy="2011680"/>
        </p:xfrm>
        <a:graphic>
          <a:graphicData uri="http://schemas.openxmlformats.org/drawingml/2006/table">
            <a:tbl>
              <a:tblPr/>
              <a:tblGrid>
                <a:gridCol w="3505200">
                  <a:extLst>
                    <a:ext uri="{9D8B030D-6E8A-4147-A177-3AD203B41FA5}">
                      <a16:colId xmlns:a16="http://schemas.microsoft.com/office/drawing/2014/main" val="2257960914"/>
                    </a:ext>
                  </a:extLst>
                </a:gridCol>
                <a:gridCol w="3505200">
                  <a:extLst>
                    <a:ext uri="{9D8B030D-6E8A-4147-A177-3AD203B41FA5}">
                      <a16:colId xmlns:a16="http://schemas.microsoft.com/office/drawing/2014/main" val="4081061640"/>
                    </a:ext>
                  </a:extLst>
                </a:gridCol>
                <a:gridCol w="3505200">
                  <a:extLst>
                    <a:ext uri="{9D8B030D-6E8A-4147-A177-3AD203B41FA5}">
                      <a16:colId xmlns:a16="http://schemas.microsoft.com/office/drawing/2014/main" val="4161116898"/>
                    </a:ext>
                  </a:extLst>
                </a:gridCol>
              </a:tblGrid>
              <a:tr h="0">
                <a:tc>
                  <a:txBody>
                    <a:bodyPr/>
                    <a:lstStyle/>
                    <a:p>
                      <a:pPr algn="l" fontAlgn="ctr"/>
                      <a:r>
                        <a:rPr lang="en-US" b="1" dirty="0">
                          <a:effectLst/>
                        </a:rPr>
                        <a:t>column</a:t>
                      </a:r>
                    </a:p>
                  </a:txBody>
                  <a:tcPr anchor="ctr">
                    <a:lnL>
                      <a:noFill/>
                    </a:lnL>
                    <a:lnR>
                      <a:noFill/>
                    </a:lnR>
                    <a:lnT>
                      <a:noFill/>
                    </a:lnT>
                    <a:lnB>
                      <a:noFill/>
                    </a:lnB>
                    <a:solidFill>
                      <a:srgbClr val="FFFFFF"/>
                    </a:solidFill>
                  </a:tcPr>
                </a:tc>
                <a:tc>
                  <a:txBody>
                    <a:bodyPr/>
                    <a:lstStyle/>
                    <a:p>
                      <a:pPr algn="r" fontAlgn="ctr"/>
                      <a:r>
                        <a:rPr lang="en-US" b="1">
                          <a:effectLst/>
                        </a:rPr>
                        <a:t>type</a:t>
                      </a:r>
                    </a:p>
                  </a:txBody>
                  <a:tcPr anchor="ctr">
                    <a:lnL>
                      <a:noFill/>
                    </a:lnL>
                    <a:lnR>
                      <a:noFill/>
                    </a:lnR>
                    <a:lnT>
                      <a:noFill/>
                    </a:lnT>
                    <a:lnB>
                      <a:noFill/>
                    </a:lnB>
                    <a:solidFill>
                      <a:srgbClr val="FFFFFF"/>
                    </a:solidFill>
                  </a:tcPr>
                </a:tc>
                <a:tc>
                  <a:txBody>
                    <a:bodyPr/>
                    <a:lstStyle/>
                    <a:p>
                      <a:pPr algn="r" fontAlgn="ctr"/>
                      <a:r>
                        <a:rPr lang="en-US" b="1">
                          <a:effectLst/>
                        </a:rPr>
                        <a:t>meaning</a:t>
                      </a:r>
                    </a:p>
                  </a:txBody>
                  <a:tcPr anchor="ctr">
                    <a:lnL>
                      <a:noFill/>
                    </a:lnL>
                    <a:lnR>
                      <a:noFill/>
                    </a:lnR>
                    <a:lnT>
                      <a:noFill/>
                    </a:lnT>
                    <a:lnB>
                      <a:noFill/>
                    </a:lnB>
                    <a:solidFill>
                      <a:srgbClr val="FFFFFF"/>
                    </a:solidFill>
                  </a:tcPr>
                </a:tc>
                <a:extLst>
                  <a:ext uri="{0D108BD9-81ED-4DB2-BD59-A6C34878D82A}">
                    <a16:rowId xmlns:a16="http://schemas.microsoft.com/office/drawing/2014/main" val="2738679746"/>
                  </a:ext>
                </a:extLst>
              </a:tr>
              <a:tr h="0">
                <a:tc>
                  <a:txBody>
                    <a:bodyPr/>
                    <a:lstStyle/>
                    <a:p>
                      <a:pPr algn="l" fontAlgn="ctr"/>
                      <a:r>
                        <a:rPr lang="en-US" dirty="0">
                          <a:effectLst/>
                        </a:rPr>
                        <a:t>year</a:t>
                      </a:r>
                    </a:p>
                  </a:txBody>
                  <a:tcPr anchor="ctr">
                    <a:lnL>
                      <a:noFill/>
                    </a:lnL>
                    <a:lnR>
                      <a:noFill/>
                    </a:lnR>
                    <a:lnT>
                      <a:noFill/>
                    </a:lnT>
                    <a:lnB>
                      <a:noFill/>
                    </a:lnB>
                    <a:solidFill>
                      <a:srgbClr val="F5F5F5"/>
                    </a:solidFill>
                  </a:tcPr>
                </a:tc>
                <a:tc>
                  <a:txBody>
                    <a:bodyPr/>
                    <a:lstStyle/>
                    <a:p>
                      <a:pPr algn="r" fontAlgn="ctr"/>
                      <a:r>
                        <a:rPr lang="en-US">
                          <a:effectLst/>
                        </a:rPr>
                        <a:t>int</a:t>
                      </a:r>
                    </a:p>
                  </a:txBody>
                  <a:tcPr anchor="ctr">
                    <a:lnL>
                      <a:noFill/>
                    </a:lnL>
                    <a:lnR>
                      <a:noFill/>
                    </a:lnR>
                    <a:lnT>
                      <a:noFill/>
                    </a:lnT>
                    <a:lnB>
                      <a:noFill/>
                    </a:lnB>
                    <a:solidFill>
                      <a:srgbClr val="F5F5F5"/>
                    </a:solidFill>
                  </a:tcPr>
                </a:tc>
                <a:tc>
                  <a:txBody>
                    <a:bodyPr/>
                    <a:lstStyle/>
                    <a:p>
                      <a:pPr algn="r" fontAlgn="ctr"/>
                      <a:r>
                        <a:rPr lang="en-US">
                          <a:effectLst/>
                        </a:rPr>
                        <a:t>Year of video game release</a:t>
                      </a:r>
                    </a:p>
                  </a:txBody>
                  <a:tcPr anchor="ctr">
                    <a:lnL>
                      <a:noFill/>
                    </a:lnL>
                    <a:lnR>
                      <a:noFill/>
                    </a:lnR>
                    <a:lnT>
                      <a:noFill/>
                    </a:lnT>
                    <a:lnB>
                      <a:noFill/>
                    </a:lnB>
                    <a:solidFill>
                      <a:srgbClr val="F5F5F5"/>
                    </a:solidFill>
                  </a:tcPr>
                </a:tc>
                <a:extLst>
                  <a:ext uri="{0D108BD9-81ED-4DB2-BD59-A6C34878D82A}">
                    <a16:rowId xmlns:a16="http://schemas.microsoft.com/office/drawing/2014/main" val="1159689461"/>
                  </a:ext>
                </a:extLst>
              </a:tr>
              <a:tr h="0">
                <a:tc>
                  <a:txBody>
                    <a:bodyPr/>
                    <a:lstStyle/>
                    <a:p>
                      <a:pPr algn="l" fontAlgn="ctr"/>
                      <a:r>
                        <a:rPr lang="en-US">
                          <a:effectLst/>
                        </a:rPr>
                        <a:t>num_games</a:t>
                      </a:r>
                    </a:p>
                  </a:txBody>
                  <a:tcPr anchor="ctr">
                    <a:lnL>
                      <a:noFill/>
                    </a:lnL>
                    <a:lnR>
                      <a:noFill/>
                    </a:lnR>
                    <a:lnT>
                      <a:noFill/>
                    </a:lnT>
                    <a:lnB>
                      <a:noFill/>
                    </a:lnB>
                    <a:solidFill>
                      <a:srgbClr val="FFFFFF"/>
                    </a:solidFill>
                  </a:tcPr>
                </a:tc>
                <a:tc>
                  <a:txBody>
                    <a:bodyPr/>
                    <a:lstStyle/>
                    <a:p>
                      <a:pPr algn="r" fontAlgn="ctr"/>
                      <a:r>
                        <a:rPr lang="en-US">
                          <a:effectLst/>
                        </a:rPr>
                        <a:t>int</a:t>
                      </a:r>
                    </a:p>
                  </a:txBody>
                  <a:tcPr anchor="ctr">
                    <a:lnL>
                      <a:noFill/>
                    </a:lnL>
                    <a:lnR>
                      <a:noFill/>
                    </a:lnR>
                    <a:lnT>
                      <a:noFill/>
                    </a:lnT>
                    <a:lnB>
                      <a:noFill/>
                    </a:lnB>
                    <a:solidFill>
                      <a:srgbClr val="FFFFFF"/>
                    </a:solidFill>
                  </a:tcPr>
                </a:tc>
                <a:tc>
                  <a:txBody>
                    <a:bodyPr/>
                    <a:lstStyle/>
                    <a:p>
                      <a:pPr algn="r" fontAlgn="ctr"/>
                      <a:r>
                        <a:rPr lang="en-US">
                          <a:effectLst/>
                        </a:rPr>
                        <a:t>Count of the number of video games released in that year</a:t>
                      </a:r>
                    </a:p>
                  </a:txBody>
                  <a:tcPr anchor="ctr">
                    <a:lnL>
                      <a:noFill/>
                    </a:lnL>
                    <a:lnR>
                      <a:noFill/>
                    </a:lnR>
                    <a:lnT>
                      <a:noFill/>
                    </a:lnT>
                    <a:lnB>
                      <a:noFill/>
                    </a:lnB>
                    <a:solidFill>
                      <a:srgbClr val="FFFFFF"/>
                    </a:solidFill>
                  </a:tcPr>
                </a:tc>
                <a:extLst>
                  <a:ext uri="{0D108BD9-81ED-4DB2-BD59-A6C34878D82A}">
                    <a16:rowId xmlns:a16="http://schemas.microsoft.com/office/drawing/2014/main" val="3269751267"/>
                  </a:ext>
                </a:extLst>
              </a:tr>
              <a:tr h="0">
                <a:tc>
                  <a:txBody>
                    <a:bodyPr/>
                    <a:lstStyle/>
                    <a:p>
                      <a:pPr algn="l" fontAlgn="ctr"/>
                      <a:r>
                        <a:rPr lang="en-US">
                          <a:effectLst/>
                        </a:rPr>
                        <a:t>avg_critic_score</a:t>
                      </a:r>
                    </a:p>
                  </a:txBody>
                  <a:tcPr anchor="ctr">
                    <a:lnL>
                      <a:noFill/>
                    </a:lnL>
                    <a:lnR>
                      <a:noFill/>
                    </a:lnR>
                    <a:lnT>
                      <a:noFill/>
                    </a:lnT>
                    <a:lnB>
                      <a:noFill/>
                    </a:lnB>
                    <a:solidFill>
                      <a:srgbClr val="F5F5F5"/>
                    </a:solidFill>
                  </a:tcPr>
                </a:tc>
                <a:tc>
                  <a:txBody>
                    <a:bodyPr/>
                    <a:lstStyle/>
                    <a:p>
                      <a:pPr algn="r" fontAlgn="ctr"/>
                      <a:r>
                        <a:rPr lang="en-US">
                          <a:effectLst/>
                        </a:rPr>
                        <a:t>float</a:t>
                      </a:r>
                    </a:p>
                  </a:txBody>
                  <a:tcPr anchor="ctr">
                    <a:lnL>
                      <a:noFill/>
                    </a:lnL>
                    <a:lnR>
                      <a:noFill/>
                    </a:lnR>
                    <a:lnT>
                      <a:noFill/>
                    </a:lnT>
                    <a:lnB>
                      <a:noFill/>
                    </a:lnB>
                    <a:solidFill>
                      <a:srgbClr val="F5F5F5"/>
                    </a:solidFill>
                  </a:tcPr>
                </a:tc>
                <a:tc>
                  <a:txBody>
                    <a:bodyPr/>
                    <a:lstStyle/>
                    <a:p>
                      <a:pPr algn="r" fontAlgn="ctr"/>
                      <a:r>
                        <a:rPr lang="en-US" dirty="0">
                          <a:effectLst/>
                        </a:rPr>
                        <a:t>Average of all critic scores for games released in that year</a:t>
                      </a:r>
                    </a:p>
                  </a:txBody>
                  <a:tcPr anchor="ctr">
                    <a:lnL>
                      <a:noFill/>
                    </a:lnL>
                    <a:lnR>
                      <a:noFill/>
                    </a:lnR>
                    <a:lnT>
                      <a:noFill/>
                    </a:lnT>
                    <a:lnB>
                      <a:noFill/>
                    </a:lnB>
                    <a:solidFill>
                      <a:srgbClr val="F5F5F5"/>
                    </a:solidFill>
                  </a:tcPr>
                </a:tc>
                <a:extLst>
                  <a:ext uri="{0D108BD9-81ED-4DB2-BD59-A6C34878D82A}">
                    <a16:rowId xmlns:a16="http://schemas.microsoft.com/office/drawing/2014/main" val="4091683706"/>
                  </a:ext>
                </a:extLst>
              </a:tr>
            </a:tbl>
          </a:graphicData>
        </a:graphic>
      </p:graphicFrame>
      <p:sp>
        <p:nvSpPr>
          <p:cNvPr id="5" name="Rectangle 1">
            <a:extLst>
              <a:ext uri="{FF2B5EF4-FFF2-40B4-BE49-F238E27FC236}">
                <a16:creationId xmlns:a16="http://schemas.microsoft.com/office/drawing/2014/main" id="{9A57D61D-C0DF-5FFA-78BB-FEFAD54965B5}"/>
              </a:ext>
            </a:extLst>
          </p:cNvPr>
          <p:cNvSpPr>
            <a:spLocks noChangeArrowheads="1"/>
          </p:cNvSpPr>
          <p:nvPr/>
        </p:nvSpPr>
        <p:spPr bwMode="auto">
          <a:xfrm>
            <a:off x="506896" y="1974818"/>
            <a:ext cx="5589104" cy="602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top_critic_years_more_than_four_games</a:t>
            </a:r>
            <a:endParaRPr kumimoji="0" lang="en-US" altLang="en-US" sz="1300" b="1"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We've also saved the results of our top user years query from the previous task into a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299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p:txBody>
          <a:bodyPr>
            <a:normAutofit/>
          </a:bodyPr>
          <a:lstStyle/>
          <a:p>
            <a:r>
              <a:rPr lang="en-US" sz="2400" b="1" dirty="0">
                <a:latin typeface="Century Gothic" panose="020B0502020202020204" pitchFamily="34" charset="0"/>
              </a:rPr>
              <a:t>SQL Queries – YEARS that both players and critics loved</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825624"/>
            <a:ext cx="9829800" cy="4760705"/>
          </a:xfrm>
        </p:spPr>
        <p:txBody>
          <a:bodyPr>
            <a:normAutofit/>
          </a:bodyPr>
          <a:lstStyle/>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i="0" u="none" strike="noStrike" cap="none" normalizeH="0" baseline="0" dirty="0">
                <a:ln>
                  <a:noFill/>
                </a:ln>
                <a:solidFill>
                  <a:srgbClr val="000000"/>
                </a:solidFill>
                <a:effectLst/>
                <a:latin typeface="Century Gothic" panose="020B0502020202020204" pitchFamily="34" charset="0"/>
              </a:rPr>
              <a:t>Select the year results that appear on both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SELECT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FROM </a:t>
            </a:r>
            <a:r>
              <a:rPr kumimoji="0" lang="en-US" altLang="en-US" sz="2400" b="1" i="0" u="none" strike="noStrike" cap="none" normalizeH="0" baseline="0" dirty="0" err="1">
                <a:ln>
                  <a:noFill/>
                </a:ln>
                <a:solidFill>
                  <a:srgbClr val="000000"/>
                </a:solidFill>
                <a:effectLst/>
                <a:latin typeface="Century Gothic" panose="020B0502020202020204" pitchFamily="34" charset="0"/>
              </a:rPr>
              <a:t>top_critic_years_more_than_four_games</a:t>
            </a:r>
            <a:endParaRPr kumimoji="0" lang="en-US" altLang="en-US" sz="2400" b="1"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INTERSECT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SELECT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FROM </a:t>
            </a:r>
            <a:r>
              <a:rPr kumimoji="0" lang="en-US" altLang="en-US" sz="2400" b="1" i="0" u="none" strike="noStrike" cap="none" normalizeH="0" baseline="0" dirty="0" err="1">
                <a:ln>
                  <a:noFill/>
                </a:ln>
                <a:solidFill>
                  <a:srgbClr val="000000"/>
                </a:solidFill>
                <a:effectLst/>
                <a:latin typeface="Century Gothic" panose="020B0502020202020204" pitchFamily="34" charset="0"/>
              </a:rPr>
              <a:t>top_user_years_more_than_four_games</a:t>
            </a:r>
            <a:r>
              <a:rPr kumimoji="0" lang="en-US" altLang="en-US" sz="2400" b="1" i="0" u="none" strike="noStrike" cap="none" normalizeH="0" baseline="0" dirty="0">
                <a:ln>
                  <a:noFill/>
                </a:ln>
                <a:solidFill>
                  <a:srgbClr val="000000"/>
                </a:solidFill>
                <a:effectLst/>
                <a:latin typeface="Century Gothic" panose="020B0502020202020204" pitchFamily="34" charset="0"/>
              </a:rPr>
              <a:t>;</a:t>
            </a:r>
            <a:endParaRPr kumimoji="0" lang="en-US" altLang="en-US" sz="24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40060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787814"/>
          </a:xfrm>
        </p:spPr>
        <p:txBody>
          <a:bodyPr>
            <a:normAutofit/>
          </a:bodyPr>
          <a:lstStyle/>
          <a:p>
            <a:r>
              <a:rPr lang="en-US" sz="2400" b="1" dirty="0">
                <a:latin typeface="Century Gothic" panose="020B0502020202020204" pitchFamily="34" charset="0"/>
              </a:rPr>
              <a:t>SQL Queries – YEARS that both players and critics loved</a:t>
            </a:r>
            <a:endParaRPr lang="en-US" sz="2400" dirty="0"/>
          </a:p>
        </p:txBody>
      </p:sp>
      <p:graphicFrame>
        <p:nvGraphicFramePr>
          <p:cNvPr id="4" name="Table 3">
            <a:extLst>
              <a:ext uri="{FF2B5EF4-FFF2-40B4-BE49-F238E27FC236}">
                <a16:creationId xmlns:a16="http://schemas.microsoft.com/office/drawing/2014/main" id="{6DE32F05-81A8-C859-16DE-FA4C4A42BEA4}"/>
              </a:ext>
            </a:extLst>
          </p:cNvPr>
          <p:cNvGraphicFramePr>
            <a:graphicFrameLocks noGrp="1"/>
          </p:cNvGraphicFramePr>
          <p:nvPr>
            <p:extLst>
              <p:ext uri="{D42A27DB-BD31-4B8C-83A1-F6EECF244321}">
                <p14:modId xmlns:p14="http://schemas.microsoft.com/office/powerpoint/2010/main" val="483820446"/>
              </p:ext>
            </p:extLst>
          </p:nvPr>
        </p:nvGraphicFramePr>
        <p:xfrm>
          <a:off x="1394792" y="2345635"/>
          <a:ext cx="1441174" cy="2178088"/>
        </p:xfrm>
        <a:graphic>
          <a:graphicData uri="http://schemas.openxmlformats.org/drawingml/2006/table">
            <a:tbl>
              <a:tblPr/>
              <a:tblGrid>
                <a:gridCol w="1441174">
                  <a:extLst>
                    <a:ext uri="{9D8B030D-6E8A-4147-A177-3AD203B41FA5}">
                      <a16:colId xmlns:a16="http://schemas.microsoft.com/office/drawing/2014/main" val="1267563808"/>
                    </a:ext>
                  </a:extLst>
                </a:gridCol>
              </a:tblGrid>
              <a:tr h="544522">
                <a:tc>
                  <a:txBody>
                    <a:bodyPr/>
                    <a:lstStyle/>
                    <a:p>
                      <a:pPr algn="r" fontAlgn="ctr"/>
                      <a:r>
                        <a:rPr lang="en-US" b="1">
                          <a:effectLst/>
                        </a:rPr>
                        <a:t>year</a:t>
                      </a:r>
                    </a:p>
                  </a:txBody>
                  <a:tcPr anchor="ctr">
                    <a:lnL>
                      <a:noFill/>
                    </a:lnL>
                    <a:lnR>
                      <a:noFill/>
                    </a:lnR>
                    <a:lnT>
                      <a:noFill/>
                    </a:lnT>
                    <a:lnB>
                      <a:noFill/>
                    </a:lnB>
                  </a:tcPr>
                </a:tc>
                <a:extLst>
                  <a:ext uri="{0D108BD9-81ED-4DB2-BD59-A6C34878D82A}">
                    <a16:rowId xmlns:a16="http://schemas.microsoft.com/office/drawing/2014/main" val="2959507949"/>
                  </a:ext>
                </a:extLst>
              </a:tr>
              <a:tr h="544522">
                <a:tc>
                  <a:txBody>
                    <a:bodyPr/>
                    <a:lstStyle/>
                    <a:p>
                      <a:pPr algn="r" fontAlgn="ctr"/>
                      <a:r>
                        <a:rPr lang="en-US">
                          <a:effectLst/>
                        </a:rPr>
                        <a:t>1998</a:t>
                      </a:r>
                    </a:p>
                  </a:txBody>
                  <a:tcPr anchor="ctr">
                    <a:lnL>
                      <a:noFill/>
                    </a:lnL>
                    <a:lnR>
                      <a:noFill/>
                    </a:lnR>
                    <a:lnT>
                      <a:noFill/>
                    </a:lnT>
                    <a:lnB>
                      <a:noFill/>
                    </a:lnB>
                    <a:solidFill>
                      <a:srgbClr val="F5F5F5"/>
                    </a:solidFill>
                  </a:tcPr>
                </a:tc>
                <a:extLst>
                  <a:ext uri="{0D108BD9-81ED-4DB2-BD59-A6C34878D82A}">
                    <a16:rowId xmlns:a16="http://schemas.microsoft.com/office/drawing/2014/main" val="1607382906"/>
                  </a:ext>
                </a:extLst>
              </a:tr>
              <a:tr h="544522">
                <a:tc>
                  <a:txBody>
                    <a:bodyPr/>
                    <a:lstStyle/>
                    <a:p>
                      <a:pPr algn="r" fontAlgn="ctr"/>
                      <a:r>
                        <a:rPr lang="en-US">
                          <a:effectLst/>
                        </a:rPr>
                        <a:t>2008</a:t>
                      </a:r>
                    </a:p>
                  </a:txBody>
                  <a:tcPr anchor="ctr">
                    <a:lnL>
                      <a:noFill/>
                    </a:lnL>
                    <a:lnR>
                      <a:noFill/>
                    </a:lnR>
                    <a:lnT>
                      <a:noFill/>
                    </a:lnT>
                    <a:lnB>
                      <a:noFill/>
                    </a:lnB>
                  </a:tcPr>
                </a:tc>
                <a:extLst>
                  <a:ext uri="{0D108BD9-81ED-4DB2-BD59-A6C34878D82A}">
                    <a16:rowId xmlns:a16="http://schemas.microsoft.com/office/drawing/2014/main" val="1688576776"/>
                  </a:ext>
                </a:extLst>
              </a:tr>
              <a:tr h="544522">
                <a:tc>
                  <a:txBody>
                    <a:bodyPr/>
                    <a:lstStyle/>
                    <a:p>
                      <a:pPr algn="r" fontAlgn="ctr"/>
                      <a:r>
                        <a:rPr lang="en-US" dirty="0">
                          <a:effectLst/>
                        </a:rPr>
                        <a:t>2002</a:t>
                      </a:r>
                    </a:p>
                  </a:txBody>
                  <a:tcPr anchor="ctr">
                    <a:lnL>
                      <a:noFill/>
                    </a:lnL>
                    <a:lnR>
                      <a:noFill/>
                    </a:lnR>
                    <a:lnT>
                      <a:noFill/>
                    </a:lnT>
                    <a:lnB>
                      <a:noFill/>
                    </a:lnB>
                    <a:solidFill>
                      <a:srgbClr val="F5F5F5"/>
                    </a:solidFill>
                  </a:tcPr>
                </a:tc>
                <a:extLst>
                  <a:ext uri="{0D108BD9-81ED-4DB2-BD59-A6C34878D82A}">
                    <a16:rowId xmlns:a16="http://schemas.microsoft.com/office/drawing/2014/main" val="258586456"/>
                  </a:ext>
                </a:extLst>
              </a:tr>
            </a:tbl>
          </a:graphicData>
        </a:graphic>
      </p:graphicFrame>
    </p:spTree>
    <p:extLst>
      <p:ext uri="{BB962C8B-B14F-4D97-AF65-F5344CB8AC3E}">
        <p14:creationId xmlns:p14="http://schemas.microsoft.com/office/powerpoint/2010/main" val="618122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589032"/>
          </a:xfrm>
        </p:spPr>
        <p:txBody>
          <a:bodyPr>
            <a:normAutofit fontScale="90000"/>
          </a:bodyPr>
          <a:lstStyle/>
          <a:p>
            <a:br>
              <a:rPr lang="en-US" sz="2700" b="1" dirty="0">
                <a:latin typeface="Century Gothic" panose="020B0502020202020204" pitchFamily="34" charset="0"/>
              </a:rPr>
            </a:br>
            <a:r>
              <a:rPr lang="en-US" sz="2700" b="1" dirty="0">
                <a:latin typeface="Century Gothic" panose="020B0502020202020204" pitchFamily="34" charset="0"/>
              </a:rPr>
              <a:t>SQL Queries – </a:t>
            </a:r>
            <a:r>
              <a:rPr kumimoji="0" lang="en-US" altLang="en-US" sz="2700" b="1" i="0" u="none" strike="noStrike" cap="none" normalizeH="0" baseline="0" dirty="0">
                <a:ln>
                  <a:noFill/>
                </a:ln>
                <a:solidFill>
                  <a:srgbClr val="000000"/>
                </a:solidFill>
                <a:effectLst/>
                <a:latin typeface="Century Gothic" panose="020B0502020202020204" pitchFamily="34" charset="0"/>
              </a:rPr>
              <a:t> </a:t>
            </a:r>
            <a:r>
              <a:rPr lang="en-US" sz="2700" b="1" i="0" dirty="0">
                <a:solidFill>
                  <a:srgbClr val="000000"/>
                </a:solidFill>
                <a:effectLst/>
                <a:latin typeface="Century Gothic" panose="020B0502020202020204" pitchFamily="34" charset="0"/>
              </a:rPr>
              <a:t>Sales in the best video game years</a:t>
            </a:r>
            <a:br>
              <a:rPr lang="en-US" sz="4400" b="1" i="0" dirty="0">
                <a:solidFill>
                  <a:srgbClr val="000000"/>
                </a:solidFill>
                <a:effectLst/>
                <a:latin typeface="Century Gothic" panose="020B0502020202020204" pitchFamily="34" charset="0"/>
              </a:rPr>
            </a:br>
            <a:endParaRPr lang="en-US"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825624"/>
            <a:ext cx="10611678" cy="4760705"/>
          </a:xfrm>
        </p:spPr>
        <p:txBody>
          <a:bodyPr>
            <a:normAutofit/>
          </a:bodyPr>
          <a:lstStyle/>
          <a:p>
            <a:pPr marL="0" indent="0" algn="l">
              <a:buNone/>
            </a:pPr>
            <a:r>
              <a:rPr lang="en-US" sz="2000" b="1" dirty="0">
                <a:solidFill>
                  <a:srgbClr val="000000"/>
                </a:solidFill>
                <a:latin typeface="Century Gothic" panose="020B0502020202020204" pitchFamily="34" charset="0"/>
              </a:rPr>
              <a:t>   </a:t>
            </a:r>
            <a:r>
              <a:rPr lang="en-US" sz="2000" b="1" i="0" dirty="0">
                <a:solidFill>
                  <a:srgbClr val="000000"/>
                </a:solidFill>
                <a:effectLst/>
                <a:latin typeface="Century Gothic" panose="020B0502020202020204" pitchFamily="34" charset="0"/>
              </a:rPr>
              <a:t>8. Sales in the best video game years</a:t>
            </a:r>
          </a:p>
          <a:p>
            <a:pPr algn="l">
              <a:buFont typeface="Wingdings" panose="05000000000000000000" pitchFamily="2" charset="2"/>
              <a:buChar char="ü"/>
            </a:pPr>
            <a:r>
              <a:rPr lang="en-US" sz="2000" b="0" i="0" dirty="0">
                <a:solidFill>
                  <a:srgbClr val="000000"/>
                </a:solidFill>
                <a:effectLst/>
                <a:latin typeface="Century Gothic" panose="020B0502020202020204" pitchFamily="34" charset="0"/>
              </a:rPr>
              <a:t>Looks like we've got three years that both users and critics agreed were in the top ten! There are many other ways of measuring what the best years for video games are, but let's stick with these years for now. We know that critics and players liked these years, but what about video game makers? Were sales good? Let's find out.</a:t>
            </a:r>
          </a:p>
          <a:p>
            <a:pPr algn="l">
              <a:buFont typeface="Wingdings" panose="05000000000000000000" pitchFamily="2" charset="2"/>
              <a:buChar char="ü"/>
            </a:pPr>
            <a:endParaRPr lang="en-US" sz="2000" b="0" i="0" dirty="0">
              <a:solidFill>
                <a:srgbClr val="000000"/>
              </a:solidFill>
              <a:effectLst/>
              <a:latin typeface="Century Gothic" panose="020B0502020202020204" pitchFamily="34" charset="0"/>
            </a:endParaRPr>
          </a:p>
          <a:p>
            <a:pPr algn="l">
              <a:buFont typeface="Wingdings" panose="05000000000000000000" pitchFamily="2" charset="2"/>
              <a:buChar char="ü"/>
            </a:pPr>
            <a:r>
              <a:rPr lang="en-US" sz="2000" b="0" i="0" dirty="0">
                <a:solidFill>
                  <a:srgbClr val="000000"/>
                </a:solidFill>
                <a:effectLst/>
                <a:latin typeface="Century Gothic" panose="020B0502020202020204" pitchFamily="34" charset="0"/>
              </a:rPr>
              <a:t>This time, we haven't saved the results from the previous task in a table for you. Instead, we'll use the query from the previous task as a subquery in this one! This is a great skill to have, as we don't always have write permissions on the database we are querying.</a:t>
            </a:r>
          </a:p>
        </p:txBody>
      </p:sp>
    </p:spTree>
    <p:extLst>
      <p:ext uri="{BB962C8B-B14F-4D97-AF65-F5344CB8AC3E}">
        <p14:creationId xmlns:p14="http://schemas.microsoft.com/office/powerpoint/2010/main" val="1069062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562527"/>
          </a:xfrm>
        </p:spPr>
        <p:txBody>
          <a:bodyPr>
            <a:normAutofit/>
          </a:bodyPr>
          <a:lstStyle/>
          <a:p>
            <a:r>
              <a:rPr lang="en-US" sz="2700" b="1" dirty="0">
                <a:latin typeface="Century Gothic" panose="020B0502020202020204" pitchFamily="34" charset="0"/>
              </a:rPr>
              <a:t>SQL Queries – </a:t>
            </a:r>
            <a:r>
              <a:rPr kumimoji="0" lang="en-US" altLang="en-US" sz="2700" b="1" i="0" u="none" strike="noStrike" cap="none" normalizeH="0" baseline="0" dirty="0">
                <a:ln>
                  <a:noFill/>
                </a:ln>
                <a:solidFill>
                  <a:srgbClr val="000000"/>
                </a:solidFill>
                <a:effectLst/>
                <a:latin typeface="Century Gothic" panose="020B0502020202020204" pitchFamily="34" charset="0"/>
              </a:rPr>
              <a:t> </a:t>
            </a:r>
            <a:r>
              <a:rPr lang="en-US" sz="2700" b="1" i="0" dirty="0">
                <a:solidFill>
                  <a:srgbClr val="000000"/>
                </a:solidFill>
                <a:effectLst/>
                <a:latin typeface="Century Gothic" panose="020B0502020202020204" pitchFamily="34" charset="0"/>
              </a:rPr>
              <a:t>Sales in the best video game years</a:t>
            </a:r>
            <a:endParaRPr lang="en-US" sz="27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199" y="1825624"/>
            <a:ext cx="10638183" cy="6258202"/>
          </a:xfrm>
        </p:spPr>
        <p:txBody>
          <a:bodyPr>
            <a:noAutofit/>
          </a:bodyPr>
          <a:lstStyle/>
          <a:p>
            <a:pPr algn="l">
              <a:buFont typeface="Wingdings" panose="05000000000000000000" pitchFamily="2" charset="2"/>
              <a:buChar char="ü"/>
            </a:pPr>
            <a:r>
              <a:rPr lang="en-US" sz="1800" i="0" dirty="0">
                <a:solidFill>
                  <a:srgbClr val="000000"/>
                </a:solidFill>
                <a:effectLst/>
                <a:latin typeface="Century Gothic" panose="020B0502020202020204" pitchFamily="34" charset="0"/>
              </a:rPr>
              <a:t> </a:t>
            </a:r>
            <a:r>
              <a:rPr lang="en-US" sz="1600" i="0" dirty="0">
                <a:solidFill>
                  <a:srgbClr val="000000"/>
                </a:solidFill>
                <a:effectLst/>
                <a:latin typeface="Century Gothic" panose="020B0502020202020204" pitchFamily="34" charset="0"/>
              </a:rPr>
              <a:t>Select year and sum of </a:t>
            </a:r>
            <a:r>
              <a:rPr lang="en-US" sz="1600" i="0" dirty="0" err="1">
                <a:solidFill>
                  <a:srgbClr val="000000"/>
                </a:solidFill>
                <a:effectLst/>
                <a:latin typeface="Century Gothic" panose="020B0502020202020204" pitchFamily="34" charset="0"/>
              </a:rPr>
              <a:t>games_sold</a:t>
            </a:r>
            <a:r>
              <a:rPr lang="en-US" sz="1600" i="0" dirty="0">
                <a:solidFill>
                  <a:srgbClr val="000000"/>
                </a:solidFill>
                <a:effectLst/>
                <a:latin typeface="Century Gothic" panose="020B0502020202020204" pitchFamily="34" charset="0"/>
              </a:rPr>
              <a:t>, aliased as </a:t>
            </a:r>
            <a:r>
              <a:rPr lang="en-US" sz="1600" i="0" dirty="0" err="1">
                <a:solidFill>
                  <a:srgbClr val="000000"/>
                </a:solidFill>
                <a:effectLst/>
                <a:latin typeface="Century Gothic" panose="020B0502020202020204" pitchFamily="34" charset="0"/>
              </a:rPr>
              <a:t>total_games_sold</a:t>
            </a:r>
            <a:r>
              <a:rPr lang="en-US" sz="1600" i="0" dirty="0">
                <a:solidFill>
                  <a:srgbClr val="000000"/>
                </a:solidFill>
                <a:effectLst/>
                <a:latin typeface="Century Gothic" panose="020B0502020202020204" pitchFamily="34" charset="0"/>
              </a:rPr>
              <a:t>; order results by </a:t>
            </a:r>
            <a:r>
              <a:rPr lang="en-US" sz="1600" i="0" dirty="0" err="1">
                <a:solidFill>
                  <a:srgbClr val="000000"/>
                </a:solidFill>
                <a:effectLst/>
                <a:latin typeface="Century Gothic" panose="020B0502020202020204" pitchFamily="34" charset="0"/>
              </a:rPr>
              <a:t>total_games_sold</a:t>
            </a:r>
            <a:r>
              <a:rPr lang="en-US" sz="1600" i="0" dirty="0">
                <a:solidFill>
                  <a:srgbClr val="000000"/>
                </a:solidFill>
                <a:effectLst/>
                <a:latin typeface="Century Gothic" panose="020B0502020202020204" pitchFamily="34" charset="0"/>
              </a:rPr>
              <a:t> descending. Filter game_sales based on whether each year is in the list returned in the previous task:</a:t>
            </a:r>
          </a:p>
          <a:p>
            <a:pPr marL="0" indent="0" algn="l">
              <a:buNone/>
            </a:pPr>
            <a:r>
              <a:rPr lang="en-US" sz="1600" b="1" i="0" dirty="0">
                <a:solidFill>
                  <a:srgbClr val="000000"/>
                </a:solidFill>
                <a:effectLst/>
                <a:latin typeface="Century Gothic" panose="020B0502020202020204" pitchFamily="34" charset="0"/>
              </a:rPr>
              <a:t>SELECT year, SUM(</a:t>
            </a:r>
            <a:r>
              <a:rPr lang="en-US" sz="1600" b="1" i="0" dirty="0" err="1">
                <a:solidFill>
                  <a:srgbClr val="000000"/>
                </a:solidFill>
                <a:effectLst/>
                <a:latin typeface="Century Gothic" panose="020B0502020202020204" pitchFamily="34" charset="0"/>
              </a:rPr>
              <a:t>games_sold</a:t>
            </a:r>
            <a:r>
              <a:rPr lang="en-US" sz="1600" b="1" i="0" dirty="0">
                <a:solidFill>
                  <a:srgbClr val="000000"/>
                </a:solidFill>
                <a:effectLst/>
                <a:latin typeface="Century Gothic" panose="020B0502020202020204" pitchFamily="34" charset="0"/>
              </a:rPr>
              <a:t>) AS </a:t>
            </a:r>
            <a:r>
              <a:rPr lang="en-US" sz="1600" b="1" i="0" dirty="0" err="1">
                <a:solidFill>
                  <a:srgbClr val="000000"/>
                </a:solidFill>
                <a:effectLst/>
                <a:latin typeface="Century Gothic" panose="020B0502020202020204" pitchFamily="34" charset="0"/>
              </a:rPr>
              <a:t>total_games_sold</a:t>
            </a:r>
            <a:endParaRPr lang="en-US" sz="1600" b="1" i="0" dirty="0">
              <a:solidFill>
                <a:srgbClr val="000000"/>
              </a:solidFill>
              <a:effectLst/>
              <a:latin typeface="Century Gothic" panose="020B0502020202020204" pitchFamily="34" charset="0"/>
            </a:endParaRPr>
          </a:p>
          <a:p>
            <a:pPr marL="0" indent="0" algn="l">
              <a:buNone/>
            </a:pPr>
            <a:r>
              <a:rPr lang="en-US" sz="1600" b="1" i="0" dirty="0">
                <a:solidFill>
                  <a:srgbClr val="000000"/>
                </a:solidFill>
                <a:effectLst/>
                <a:latin typeface="Century Gothic" panose="020B0502020202020204" pitchFamily="34" charset="0"/>
              </a:rPr>
              <a:t>FROM </a:t>
            </a:r>
            <a:r>
              <a:rPr lang="en-US" sz="1600" b="1" i="0" dirty="0" err="1">
                <a:solidFill>
                  <a:srgbClr val="000000"/>
                </a:solidFill>
                <a:effectLst/>
                <a:latin typeface="Century Gothic" panose="020B0502020202020204" pitchFamily="34" charset="0"/>
              </a:rPr>
              <a:t>game_sales</a:t>
            </a:r>
            <a:endParaRPr lang="en-US" sz="1600" b="1" i="0" dirty="0">
              <a:solidFill>
                <a:srgbClr val="000000"/>
              </a:solidFill>
              <a:effectLst/>
              <a:latin typeface="Century Gothic" panose="020B0502020202020204" pitchFamily="34" charset="0"/>
            </a:endParaRPr>
          </a:p>
          <a:p>
            <a:pPr marL="0" indent="0" algn="l">
              <a:buNone/>
            </a:pPr>
            <a:r>
              <a:rPr lang="en-US" sz="1600" b="1" i="0" dirty="0">
                <a:solidFill>
                  <a:srgbClr val="000000"/>
                </a:solidFill>
                <a:effectLst/>
                <a:latin typeface="Century Gothic" panose="020B0502020202020204" pitchFamily="34" charset="0"/>
              </a:rPr>
              <a:t>WHERE year IN (</a:t>
            </a:r>
          </a:p>
          <a:p>
            <a:pPr marL="0" indent="0" algn="l">
              <a:buNone/>
            </a:pPr>
            <a:r>
              <a:rPr lang="en-US" sz="1600" b="1" i="0" dirty="0">
                <a:solidFill>
                  <a:srgbClr val="000000"/>
                </a:solidFill>
                <a:effectLst/>
                <a:latin typeface="Century Gothic" panose="020B0502020202020204" pitchFamily="34" charset="0"/>
              </a:rPr>
              <a:t>SELECT year </a:t>
            </a:r>
          </a:p>
          <a:p>
            <a:pPr marL="0" indent="0" algn="l">
              <a:buNone/>
            </a:pPr>
            <a:r>
              <a:rPr lang="en-US" sz="1600" b="1" i="0" dirty="0">
                <a:solidFill>
                  <a:srgbClr val="000000"/>
                </a:solidFill>
                <a:effectLst/>
                <a:latin typeface="Century Gothic" panose="020B0502020202020204" pitchFamily="34" charset="0"/>
              </a:rPr>
              <a:t>FROM </a:t>
            </a:r>
            <a:r>
              <a:rPr lang="en-US" sz="1600" b="1" i="0" dirty="0" err="1">
                <a:solidFill>
                  <a:srgbClr val="000000"/>
                </a:solidFill>
                <a:effectLst/>
                <a:latin typeface="Century Gothic" panose="020B0502020202020204" pitchFamily="34" charset="0"/>
              </a:rPr>
              <a:t>top_critic_years_more_than_four_games</a:t>
            </a:r>
            <a:endParaRPr lang="en-US" sz="1600" b="1" i="0" dirty="0">
              <a:solidFill>
                <a:srgbClr val="000000"/>
              </a:solidFill>
              <a:effectLst/>
              <a:latin typeface="Century Gothic" panose="020B0502020202020204" pitchFamily="34" charset="0"/>
            </a:endParaRPr>
          </a:p>
          <a:p>
            <a:pPr marL="0" indent="0" algn="l">
              <a:buNone/>
            </a:pPr>
            <a:r>
              <a:rPr lang="en-US" sz="1600" b="1" i="0" dirty="0">
                <a:solidFill>
                  <a:srgbClr val="000000"/>
                </a:solidFill>
                <a:effectLst/>
                <a:latin typeface="Century Gothic" panose="020B0502020202020204" pitchFamily="34" charset="0"/>
              </a:rPr>
              <a:t>INTERSECT</a:t>
            </a:r>
          </a:p>
          <a:p>
            <a:pPr marL="0" indent="0" algn="l">
              <a:buNone/>
            </a:pPr>
            <a:r>
              <a:rPr lang="en-US" sz="1600" b="1" i="0" dirty="0">
                <a:solidFill>
                  <a:srgbClr val="000000"/>
                </a:solidFill>
                <a:effectLst/>
                <a:latin typeface="Century Gothic" panose="020B0502020202020204" pitchFamily="34" charset="0"/>
              </a:rPr>
              <a:t>SELECT year </a:t>
            </a:r>
          </a:p>
          <a:p>
            <a:pPr marL="0" indent="0" algn="l">
              <a:buNone/>
            </a:pPr>
            <a:r>
              <a:rPr lang="en-US" sz="1600" b="1" i="0" dirty="0">
                <a:solidFill>
                  <a:srgbClr val="000000"/>
                </a:solidFill>
                <a:effectLst/>
                <a:latin typeface="Century Gothic" panose="020B0502020202020204" pitchFamily="34" charset="0"/>
              </a:rPr>
              <a:t>FROM </a:t>
            </a:r>
            <a:r>
              <a:rPr lang="en-US" sz="1600" b="1" i="0" dirty="0" err="1">
                <a:solidFill>
                  <a:srgbClr val="000000"/>
                </a:solidFill>
                <a:effectLst/>
                <a:latin typeface="Century Gothic" panose="020B0502020202020204" pitchFamily="34" charset="0"/>
              </a:rPr>
              <a:t>top_user_years_more_than_four_games</a:t>
            </a:r>
            <a:r>
              <a:rPr lang="en-US" sz="1600" b="1" i="0" dirty="0">
                <a:solidFill>
                  <a:srgbClr val="000000"/>
                </a:solidFill>
                <a:effectLst/>
                <a:latin typeface="Century Gothic" panose="020B0502020202020204" pitchFamily="34" charset="0"/>
              </a:rPr>
              <a:t>)</a:t>
            </a:r>
          </a:p>
          <a:p>
            <a:pPr marL="0" indent="0" algn="l">
              <a:buNone/>
            </a:pPr>
            <a:r>
              <a:rPr lang="en-US" sz="1600" b="1" i="0" dirty="0">
                <a:solidFill>
                  <a:srgbClr val="000000"/>
                </a:solidFill>
                <a:effectLst/>
                <a:latin typeface="Century Gothic" panose="020B0502020202020204" pitchFamily="34" charset="0"/>
              </a:rPr>
              <a:t>GROUP BY year</a:t>
            </a:r>
          </a:p>
          <a:p>
            <a:pPr marL="0" indent="0" algn="l">
              <a:buNone/>
            </a:pPr>
            <a:r>
              <a:rPr lang="en-US" sz="1600" b="1" i="0" dirty="0">
                <a:solidFill>
                  <a:srgbClr val="000000"/>
                </a:solidFill>
                <a:effectLst/>
                <a:latin typeface="Century Gothic" panose="020B0502020202020204" pitchFamily="34" charset="0"/>
              </a:rPr>
              <a:t>ORDER BY </a:t>
            </a:r>
            <a:r>
              <a:rPr lang="en-US" sz="1600" b="1" i="0" dirty="0" err="1">
                <a:solidFill>
                  <a:srgbClr val="000000"/>
                </a:solidFill>
                <a:effectLst/>
                <a:latin typeface="Century Gothic" panose="020B0502020202020204" pitchFamily="34" charset="0"/>
              </a:rPr>
              <a:t>total_games_sold</a:t>
            </a:r>
            <a:r>
              <a:rPr lang="en-US" sz="1600" b="1" i="0" dirty="0">
                <a:solidFill>
                  <a:srgbClr val="000000"/>
                </a:solidFill>
                <a:effectLst/>
                <a:latin typeface="Century Gothic" panose="020B0502020202020204" pitchFamily="34" charset="0"/>
              </a:rPr>
              <a:t> DESC;</a:t>
            </a:r>
            <a:endParaRPr lang="en-US" sz="1600" b="0" i="0"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2563709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584775"/>
          </a:xfrm>
        </p:spPr>
        <p:txBody>
          <a:bodyPr>
            <a:normAutofit/>
          </a:bodyPr>
          <a:lstStyle/>
          <a:p>
            <a:r>
              <a:rPr lang="en-US" sz="2700" b="1" dirty="0">
                <a:latin typeface="Century Gothic" panose="020B0502020202020204" pitchFamily="34" charset="0"/>
              </a:rPr>
              <a:t>SQL Queries – </a:t>
            </a:r>
            <a:r>
              <a:rPr kumimoji="0" lang="en-US" altLang="en-US" sz="2700" b="1" i="0" u="none" strike="noStrike" cap="none" normalizeH="0" baseline="0" dirty="0">
                <a:ln>
                  <a:noFill/>
                </a:ln>
                <a:solidFill>
                  <a:srgbClr val="000000"/>
                </a:solidFill>
                <a:effectLst/>
                <a:latin typeface="Century Gothic" panose="020B0502020202020204" pitchFamily="34" charset="0"/>
              </a:rPr>
              <a:t> </a:t>
            </a:r>
            <a:r>
              <a:rPr lang="en-US" sz="2700" b="1" i="0" dirty="0">
                <a:solidFill>
                  <a:srgbClr val="000000"/>
                </a:solidFill>
                <a:effectLst/>
                <a:latin typeface="Century Gothic" panose="020B0502020202020204" pitchFamily="34" charset="0"/>
              </a:rPr>
              <a:t>Sales in the best video game years</a:t>
            </a:r>
            <a:endParaRPr lang="en-US" sz="2700" dirty="0"/>
          </a:p>
        </p:txBody>
      </p:sp>
      <p:graphicFrame>
        <p:nvGraphicFramePr>
          <p:cNvPr id="4" name="Table 3">
            <a:extLst>
              <a:ext uri="{FF2B5EF4-FFF2-40B4-BE49-F238E27FC236}">
                <a16:creationId xmlns:a16="http://schemas.microsoft.com/office/drawing/2014/main" id="{E34DA115-4E68-2592-3C74-F196873D9F06}"/>
              </a:ext>
            </a:extLst>
          </p:cNvPr>
          <p:cNvGraphicFramePr>
            <a:graphicFrameLocks noGrp="1"/>
          </p:cNvGraphicFramePr>
          <p:nvPr>
            <p:extLst>
              <p:ext uri="{D42A27DB-BD31-4B8C-83A1-F6EECF244321}">
                <p14:modId xmlns:p14="http://schemas.microsoft.com/office/powerpoint/2010/main" val="1362311771"/>
              </p:ext>
            </p:extLst>
          </p:nvPr>
        </p:nvGraphicFramePr>
        <p:xfrm>
          <a:off x="1245703" y="3031631"/>
          <a:ext cx="6317976" cy="1463040"/>
        </p:xfrm>
        <a:graphic>
          <a:graphicData uri="http://schemas.openxmlformats.org/drawingml/2006/table">
            <a:tbl>
              <a:tblPr/>
              <a:tblGrid>
                <a:gridCol w="3158988">
                  <a:extLst>
                    <a:ext uri="{9D8B030D-6E8A-4147-A177-3AD203B41FA5}">
                      <a16:colId xmlns:a16="http://schemas.microsoft.com/office/drawing/2014/main" val="2253202736"/>
                    </a:ext>
                  </a:extLst>
                </a:gridCol>
                <a:gridCol w="3158988">
                  <a:extLst>
                    <a:ext uri="{9D8B030D-6E8A-4147-A177-3AD203B41FA5}">
                      <a16:colId xmlns:a16="http://schemas.microsoft.com/office/drawing/2014/main" val="2292360971"/>
                    </a:ext>
                  </a:extLst>
                </a:gridCol>
              </a:tblGrid>
              <a:tr h="0">
                <a:tc>
                  <a:txBody>
                    <a:bodyPr/>
                    <a:lstStyle/>
                    <a:p>
                      <a:pPr algn="r" fontAlgn="ctr"/>
                      <a:r>
                        <a:rPr lang="en-US" b="1">
                          <a:effectLst/>
                        </a:rPr>
                        <a:t>year</a:t>
                      </a:r>
                    </a:p>
                  </a:txBody>
                  <a:tcPr anchor="ctr">
                    <a:lnL>
                      <a:noFill/>
                    </a:lnL>
                    <a:lnR>
                      <a:noFill/>
                    </a:lnR>
                    <a:lnT>
                      <a:noFill/>
                    </a:lnT>
                    <a:lnB>
                      <a:noFill/>
                    </a:lnB>
                  </a:tcPr>
                </a:tc>
                <a:tc>
                  <a:txBody>
                    <a:bodyPr/>
                    <a:lstStyle/>
                    <a:p>
                      <a:pPr algn="r" fontAlgn="ctr"/>
                      <a:r>
                        <a:rPr lang="en-US" b="1">
                          <a:effectLst/>
                        </a:rPr>
                        <a:t>total_games_sold</a:t>
                      </a:r>
                    </a:p>
                  </a:txBody>
                  <a:tcPr anchor="ctr">
                    <a:lnL>
                      <a:noFill/>
                    </a:lnL>
                    <a:lnR>
                      <a:noFill/>
                    </a:lnR>
                    <a:lnT>
                      <a:noFill/>
                    </a:lnT>
                    <a:lnB>
                      <a:noFill/>
                    </a:lnB>
                  </a:tcPr>
                </a:tc>
                <a:extLst>
                  <a:ext uri="{0D108BD9-81ED-4DB2-BD59-A6C34878D82A}">
                    <a16:rowId xmlns:a16="http://schemas.microsoft.com/office/drawing/2014/main" val="2887146256"/>
                  </a:ext>
                </a:extLst>
              </a:tr>
              <a:tr h="0">
                <a:tc>
                  <a:txBody>
                    <a:bodyPr/>
                    <a:lstStyle/>
                    <a:p>
                      <a:pPr algn="r" fontAlgn="ctr"/>
                      <a:r>
                        <a:rPr lang="en-US" dirty="0">
                          <a:effectLst/>
                        </a:rPr>
                        <a:t>2008</a:t>
                      </a:r>
                    </a:p>
                  </a:txBody>
                  <a:tcPr anchor="ctr">
                    <a:lnL>
                      <a:noFill/>
                    </a:lnL>
                    <a:lnR>
                      <a:noFill/>
                    </a:lnR>
                    <a:lnT>
                      <a:noFill/>
                    </a:lnT>
                    <a:lnB>
                      <a:noFill/>
                    </a:lnB>
                    <a:solidFill>
                      <a:srgbClr val="F5F5F5"/>
                    </a:solidFill>
                  </a:tcPr>
                </a:tc>
                <a:tc>
                  <a:txBody>
                    <a:bodyPr/>
                    <a:lstStyle/>
                    <a:p>
                      <a:pPr algn="r" fontAlgn="ctr"/>
                      <a:r>
                        <a:rPr lang="en-US">
                          <a:effectLst/>
                        </a:rPr>
                        <a:t>175.07</a:t>
                      </a:r>
                    </a:p>
                  </a:txBody>
                  <a:tcPr anchor="ctr">
                    <a:lnL>
                      <a:noFill/>
                    </a:lnL>
                    <a:lnR>
                      <a:noFill/>
                    </a:lnR>
                    <a:lnT>
                      <a:noFill/>
                    </a:lnT>
                    <a:lnB>
                      <a:noFill/>
                    </a:lnB>
                    <a:solidFill>
                      <a:srgbClr val="F5F5F5"/>
                    </a:solidFill>
                  </a:tcPr>
                </a:tc>
                <a:extLst>
                  <a:ext uri="{0D108BD9-81ED-4DB2-BD59-A6C34878D82A}">
                    <a16:rowId xmlns:a16="http://schemas.microsoft.com/office/drawing/2014/main" val="3464435868"/>
                  </a:ext>
                </a:extLst>
              </a:tr>
              <a:tr h="0">
                <a:tc>
                  <a:txBody>
                    <a:bodyPr/>
                    <a:lstStyle/>
                    <a:p>
                      <a:pPr algn="r" fontAlgn="ctr"/>
                      <a:r>
                        <a:rPr lang="en-US">
                          <a:effectLst/>
                        </a:rPr>
                        <a:t>1998</a:t>
                      </a:r>
                    </a:p>
                  </a:txBody>
                  <a:tcPr anchor="ctr">
                    <a:lnL>
                      <a:noFill/>
                    </a:lnL>
                    <a:lnR>
                      <a:noFill/>
                    </a:lnR>
                    <a:lnT>
                      <a:noFill/>
                    </a:lnT>
                    <a:lnB>
                      <a:noFill/>
                    </a:lnB>
                  </a:tcPr>
                </a:tc>
                <a:tc>
                  <a:txBody>
                    <a:bodyPr/>
                    <a:lstStyle/>
                    <a:p>
                      <a:pPr algn="r" fontAlgn="ctr"/>
                      <a:r>
                        <a:rPr lang="en-US">
                          <a:effectLst/>
                        </a:rPr>
                        <a:t>101.52</a:t>
                      </a:r>
                    </a:p>
                  </a:txBody>
                  <a:tcPr anchor="ctr">
                    <a:lnL>
                      <a:noFill/>
                    </a:lnL>
                    <a:lnR>
                      <a:noFill/>
                    </a:lnR>
                    <a:lnT>
                      <a:noFill/>
                    </a:lnT>
                    <a:lnB>
                      <a:noFill/>
                    </a:lnB>
                  </a:tcPr>
                </a:tc>
                <a:extLst>
                  <a:ext uri="{0D108BD9-81ED-4DB2-BD59-A6C34878D82A}">
                    <a16:rowId xmlns:a16="http://schemas.microsoft.com/office/drawing/2014/main" val="2396183147"/>
                  </a:ext>
                </a:extLst>
              </a:tr>
              <a:tr h="0">
                <a:tc>
                  <a:txBody>
                    <a:bodyPr/>
                    <a:lstStyle/>
                    <a:p>
                      <a:pPr algn="r" fontAlgn="ctr"/>
                      <a:r>
                        <a:rPr lang="en-US">
                          <a:effectLst/>
                        </a:rPr>
                        <a:t>2002</a:t>
                      </a:r>
                    </a:p>
                  </a:txBody>
                  <a:tcPr anchor="ctr">
                    <a:lnL>
                      <a:noFill/>
                    </a:lnL>
                    <a:lnR>
                      <a:noFill/>
                    </a:lnR>
                    <a:lnT>
                      <a:noFill/>
                    </a:lnT>
                    <a:lnB>
                      <a:noFill/>
                    </a:lnB>
                    <a:solidFill>
                      <a:srgbClr val="F5F5F5"/>
                    </a:solidFill>
                  </a:tcPr>
                </a:tc>
                <a:tc>
                  <a:txBody>
                    <a:bodyPr/>
                    <a:lstStyle/>
                    <a:p>
                      <a:pPr algn="r" fontAlgn="ctr"/>
                      <a:r>
                        <a:rPr lang="en-US" dirty="0">
                          <a:effectLst/>
                        </a:rPr>
                        <a:t>58.67</a:t>
                      </a:r>
                    </a:p>
                  </a:txBody>
                  <a:tcPr anchor="ctr">
                    <a:lnL>
                      <a:noFill/>
                    </a:lnL>
                    <a:lnR>
                      <a:noFill/>
                    </a:lnR>
                    <a:lnT>
                      <a:noFill/>
                    </a:lnT>
                    <a:lnB>
                      <a:noFill/>
                    </a:lnB>
                    <a:solidFill>
                      <a:srgbClr val="F5F5F5"/>
                    </a:solidFill>
                  </a:tcPr>
                </a:tc>
                <a:extLst>
                  <a:ext uri="{0D108BD9-81ED-4DB2-BD59-A6C34878D82A}">
                    <a16:rowId xmlns:a16="http://schemas.microsoft.com/office/drawing/2014/main" val="3364950128"/>
                  </a:ext>
                </a:extLst>
              </a:tr>
            </a:tbl>
          </a:graphicData>
        </a:graphic>
      </p:graphicFrame>
    </p:spTree>
    <p:extLst>
      <p:ext uri="{BB962C8B-B14F-4D97-AF65-F5344CB8AC3E}">
        <p14:creationId xmlns:p14="http://schemas.microsoft.com/office/powerpoint/2010/main" val="2242571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8312D1-0EA3-EC38-0E42-09DA47152BB0}"/>
              </a:ext>
            </a:extLst>
          </p:cNvPr>
          <p:cNvSpPr txBox="1"/>
          <p:nvPr/>
        </p:nvSpPr>
        <p:spPr>
          <a:xfrm>
            <a:off x="1934818" y="2756452"/>
            <a:ext cx="7924800" cy="461665"/>
          </a:xfrm>
          <a:prstGeom prst="rect">
            <a:avLst/>
          </a:prstGeom>
          <a:noFill/>
        </p:spPr>
        <p:txBody>
          <a:bodyPr wrap="square" rtlCol="0">
            <a:spAutoFit/>
          </a:bodyPr>
          <a:lstStyle/>
          <a:p>
            <a:pPr algn="ctr"/>
            <a:r>
              <a:rPr lang="en-US" sz="2400" dirty="0"/>
              <a:t>THANK YOU</a:t>
            </a:r>
          </a:p>
        </p:txBody>
      </p:sp>
    </p:spTree>
    <p:extLst>
      <p:ext uri="{BB962C8B-B14F-4D97-AF65-F5344CB8AC3E}">
        <p14:creationId xmlns:p14="http://schemas.microsoft.com/office/powerpoint/2010/main" val="190272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549275"/>
          </a:xfrm>
        </p:spPr>
        <p:txBody>
          <a:bodyPr>
            <a:normAutofit/>
          </a:bodyPr>
          <a:lstStyle/>
          <a:p>
            <a:r>
              <a:rPr lang="en-US" sz="2400" b="1" dirty="0">
                <a:latin typeface="Century Gothic" panose="020B0502020202020204" pitchFamily="34" charset="0"/>
              </a:rPr>
              <a:t>Data Types of the Game Sales Table</a:t>
            </a:r>
          </a:p>
        </p:txBody>
      </p:sp>
      <p:sp>
        <p:nvSpPr>
          <p:cNvPr id="5" name="Rectangle 1">
            <a:extLst>
              <a:ext uri="{FF2B5EF4-FFF2-40B4-BE49-F238E27FC236}">
                <a16:creationId xmlns:a16="http://schemas.microsoft.com/office/drawing/2014/main" id="{8E3DB647-1A03-9415-9121-67C3B44F0C68}"/>
              </a:ext>
            </a:extLst>
          </p:cNvPr>
          <p:cNvSpPr>
            <a:spLocks noChangeArrowheads="1"/>
          </p:cNvSpPr>
          <p:nvPr/>
        </p:nvSpPr>
        <p:spPr bwMode="auto">
          <a:xfrm>
            <a:off x="838200"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32A1AC79-0162-BB0D-9DEA-085D8C08F6DA}"/>
              </a:ext>
            </a:extLst>
          </p:cNvPr>
          <p:cNvGraphicFramePr>
            <a:graphicFrameLocks noGrp="1"/>
          </p:cNvGraphicFramePr>
          <p:nvPr>
            <p:extLst>
              <p:ext uri="{D42A27DB-BD31-4B8C-83A1-F6EECF244321}">
                <p14:modId xmlns:p14="http://schemas.microsoft.com/office/powerpoint/2010/main" val="1380929306"/>
              </p:ext>
            </p:extLst>
          </p:nvPr>
        </p:nvGraphicFramePr>
        <p:xfrm>
          <a:off x="573158" y="2286815"/>
          <a:ext cx="10515600" cy="2560320"/>
        </p:xfrm>
        <a:graphic>
          <a:graphicData uri="http://schemas.openxmlformats.org/drawingml/2006/table">
            <a:tbl>
              <a:tblPr/>
              <a:tblGrid>
                <a:gridCol w="3505200">
                  <a:extLst>
                    <a:ext uri="{9D8B030D-6E8A-4147-A177-3AD203B41FA5}">
                      <a16:colId xmlns:a16="http://schemas.microsoft.com/office/drawing/2014/main" val="2938315199"/>
                    </a:ext>
                  </a:extLst>
                </a:gridCol>
                <a:gridCol w="3505200">
                  <a:extLst>
                    <a:ext uri="{9D8B030D-6E8A-4147-A177-3AD203B41FA5}">
                      <a16:colId xmlns:a16="http://schemas.microsoft.com/office/drawing/2014/main" val="2481063"/>
                    </a:ext>
                  </a:extLst>
                </a:gridCol>
                <a:gridCol w="3505200">
                  <a:extLst>
                    <a:ext uri="{9D8B030D-6E8A-4147-A177-3AD203B41FA5}">
                      <a16:colId xmlns:a16="http://schemas.microsoft.com/office/drawing/2014/main" val="4071307091"/>
                    </a:ext>
                  </a:extLst>
                </a:gridCol>
              </a:tblGrid>
              <a:tr h="0">
                <a:tc>
                  <a:txBody>
                    <a:bodyPr/>
                    <a:lstStyle/>
                    <a:p>
                      <a:pPr algn="l" fontAlgn="ctr"/>
                      <a:r>
                        <a:rPr lang="en-US" b="1">
                          <a:effectLst/>
                        </a:rPr>
                        <a:t>column</a:t>
                      </a:r>
                    </a:p>
                  </a:txBody>
                  <a:tcPr anchor="ctr">
                    <a:lnL>
                      <a:noFill/>
                    </a:lnL>
                    <a:lnR>
                      <a:noFill/>
                    </a:lnR>
                    <a:lnT>
                      <a:noFill/>
                    </a:lnT>
                    <a:lnB>
                      <a:noFill/>
                    </a:lnB>
                    <a:solidFill>
                      <a:srgbClr val="FFFFFF"/>
                    </a:solidFill>
                  </a:tcPr>
                </a:tc>
                <a:tc>
                  <a:txBody>
                    <a:bodyPr/>
                    <a:lstStyle/>
                    <a:p>
                      <a:pPr algn="r" fontAlgn="ctr"/>
                      <a:r>
                        <a:rPr lang="en-US" b="1">
                          <a:effectLst/>
                        </a:rPr>
                        <a:t>type</a:t>
                      </a:r>
                    </a:p>
                  </a:txBody>
                  <a:tcPr anchor="ctr">
                    <a:lnL>
                      <a:noFill/>
                    </a:lnL>
                    <a:lnR>
                      <a:noFill/>
                    </a:lnR>
                    <a:lnT>
                      <a:noFill/>
                    </a:lnT>
                    <a:lnB>
                      <a:noFill/>
                    </a:lnB>
                    <a:solidFill>
                      <a:srgbClr val="FFFFFF"/>
                    </a:solidFill>
                  </a:tcPr>
                </a:tc>
                <a:tc>
                  <a:txBody>
                    <a:bodyPr/>
                    <a:lstStyle/>
                    <a:p>
                      <a:pPr algn="r" fontAlgn="ctr"/>
                      <a:r>
                        <a:rPr lang="en-US" b="1">
                          <a:effectLst/>
                        </a:rPr>
                        <a:t>meaning</a:t>
                      </a:r>
                    </a:p>
                  </a:txBody>
                  <a:tcPr anchor="ctr">
                    <a:lnL>
                      <a:noFill/>
                    </a:lnL>
                    <a:lnR>
                      <a:noFill/>
                    </a:lnR>
                    <a:lnT>
                      <a:noFill/>
                    </a:lnT>
                    <a:lnB>
                      <a:noFill/>
                    </a:lnB>
                    <a:solidFill>
                      <a:srgbClr val="FFFFFF"/>
                    </a:solidFill>
                  </a:tcPr>
                </a:tc>
                <a:extLst>
                  <a:ext uri="{0D108BD9-81ED-4DB2-BD59-A6C34878D82A}">
                    <a16:rowId xmlns:a16="http://schemas.microsoft.com/office/drawing/2014/main" val="8087647"/>
                  </a:ext>
                </a:extLst>
              </a:tr>
              <a:tr h="0">
                <a:tc>
                  <a:txBody>
                    <a:bodyPr/>
                    <a:lstStyle/>
                    <a:p>
                      <a:pPr algn="l" fontAlgn="ctr"/>
                      <a:r>
                        <a:rPr lang="en-US" dirty="0">
                          <a:effectLst/>
                        </a:rPr>
                        <a:t>game</a:t>
                      </a:r>
                    </a:p>
                  </a:txBody>
                  <a:tcPr anchor="ctr">
                    <a:lnL>
                      <a:noFill/>
                    </a:lnL>
                    <a:lnR>
                      <a:noFill/>
                    </a:lnR>
                    <a:lnT>
                      <a:noFill/>
                    </a:lnT>
                    <a:lnB>
                      <a:noFill/>
                    </a:lnB>
                    <a:solidFill>
                      <a:srgbClr val="F5F5F5"/>
                    </a:solidFill>
                  </a:tcPr>
                </a:tc>
                <a:tc>
                  <a:txBody>
                    <a:bodyPr/>
                    <a:lstStyle/>
                    <a:p>
                      <a:pPr algn="r" fontAlgn="ctr"/>
                      <a:r>
                        <a:rPr lang="en-US">
                          <a:effectLst/>
                        </a:rPr>
                        <a:t>varchar</a:t>
                      </a:r>
                    </a:p>
                  </a:txBody>
                  <a:tcPr anchor="ctr">
                    <a:lnL>
                      <a:noFill/>
                    </a:lnL>
                    <a:lnR>
                      <a:noFill/>
                    </a:lnR>
                    <a:lnT>
                      <a:noFill/>
                    </a:lnT>
                    <a:lnB>
                      <a:noFill/>
                    </a:lnB>
                    <a:solidFill>
                      <a:srgbClr val="F5F5F5"/>
                    </a:solidFill>
                  </a:tcPr>
                </a:tc>
                <a:tc>
                  <a:txBody>
                    <a:bodyPr/>
                    <a:lstStyle/>
                    <a:p>
                      <a:pPr algn="r" fontAlgn="ctr"/>
                      <a:r>
                        <a:rPr lang="en-US">
                          <a:effectLst/>
                        </a:rPr>
                        <a:t>Name of the video game</a:t>
                      </a:r>
                    </a:p>
                  </a:txBody>
                  <a:tcPr anchor="ctr">
                    <a:lnL>
                      <a:noFill/>
                    </a:lnL>
                    <a:lnR>
                      <a:noFill/>
                    </a:lnR>
                    <a:lnT>
                      <a:noFill/>
                    </a:lnT>
                    <a:lnB>
                      <a:noFill/>
                    </a:lnB>
                    <a:solidFill>
                      <a:srgbClr val="F5F5F5"/>
                    </a:solidFill>
                  </a:tcPr>
                </a:tc>
                <a:extLst>
                  <a:ext uri="{0D108BD9-81ED-4DB2-BD59-A6C34878D82A}">
                    <a16:rowId xmlns:a16="http://schemas.microsoft.com/office/drawing/2014/main" val="2651891899"/>
                  </a:ext>
                </a:extLst>
              </a:tr>
              <a:tr h="0">
                <a:tc>
                  <a:txBody>
                    <a:bodyPr/>
                    <a:lstStyle/>
                    <a:p>
                      <a:pPr algn="l" fontAlgn="ctr"/>
                      <a:r>
                        <a:rPr lang="en-US">
                          <a:effectLst/>
                        </a:rPr>
                        <a:t>platform</a:t>
                      </a:r>
                    </a:p>
                  </a:txBody>
                  <a:tcPr anchor="ctr">
                    <a:lnL>
                      <a:noFill/>
                    </a:lnL>
                    <a:lnR>
                      <a:noFill/>
                    </a:lnR>
                    <a:lnT>
                      <a:noFill/>
                    </a:lnT>
                    <a:lnB>
                      <a:noFill/>
                    </a:lnB>
                    <a:solidFill>
                      <a:srgbClr val="FFFFFF"/>
                    </a:solidFill>
                  </a:tcPr>
                </a:tc>
                <a:tc>
                  <a:txBody>
                    <a:bodyPr/>
                    <a:lstStyle/>
                    <a:p>
                      <a:pPr algn="r" fontAlgn="ctr"/>
                      <a:r>
                        <a:rPr lang="en-US">
                          <a:effectLst/>
                        </a:rPr>
                        <a:t>varchar</a:t>
                      </a:r>
                    </a:p>
                  </a:txBody>
                  <a:tcPr anchor="ctr">
                    <a:lnL>
                      <a:noFill/>
                    </a:lnL>
                    <a:lnR>
                      <a:noFill/>
                    </a:lnR>
                    <a:lnT>
                      <a:noFill/>
                    </a:lnT>
                    <a:lnB>
                      <a:noFill/>
                    </a:lnB>
                    <a:solidFill>
                      <a:srgbClr val="FFFFFF"/>
                    </a:solidFill>
                  </a:tcPr>
                </a:tc>
                <a:tc>
                  <a:txBody>
                    <a:bodyPr/>
                    <a:lstStyle/>
                    <a:p>
                      <a:pPr algn="r" fontAlgn="ctr"/>
                      <a:r>
                        <a:rPr lang="en-US">
                          <a:effectLst/>
                        </a:rPr>
                        <a:t>Gaming platform</a:t>
                      </a:r>
                    </a:p>
                  </a:txBody>
                  <a:tcPr anchor="ctr">
                    <a:lnL>
                      <a:noFill/>
                    </a:lnL>
                    <a:lnR>
                      <a:noFill/>
                    </a:lnR>
                    <a:lnT>
                      <a:noFill/>
                    </a:lnT>
                    <a:lnB>
                      <a:noFill/>
                    </a:lnB>
                    <a:solidFill>
                      <a:srgbClr val="FFFFFF"/>
                    </a:solidFill>
                  </a:tcPr>
                </a:tc>
                <a:extLst>
                  <a:ext uri="{0D108BD9-81ED-4DB2-BD59-A6C34878D82A}">
                    <a16:rowId xmlns:a16="http://schemas.microsoft.com/office/drawing/2014/main" val="3838460471"/>
                  </a:ext>
                </a:extLst>
              </a:tr>
              <a:tr h="0">
                <a:tc>
                  <a:txBody>
                    <a:bodyPr/>
                    <a:lstStyle/>
                    <a:p>
                      <a:pPr algn="l" fontAlgn="ctr"/>
                      <a:r>
                        <a:rPr lang="en-US" dirty="0">
                          <a:effectLst/>
                        </a:rPr>
                        <a:t>publisher</a:t>
                      </a:r>
                    </a:p>
                  </a:txBody>
                  <a:tcPr anchor="ctr">
                    <a:lnL>
                      <a:noFill/>
                    </a:lnL>
                    <a:lnR>
                      <a:noFill/>
                    </a:lnR>
                    <a:lnT>
                      <a:noFill/>
                    </a:lnT>
                    <a:lnB>
                      <a:noFill/>
                    </a:lnB>
                    <a:solidFill>
                      <a:srgbClr val="F5F5F5"/>
                    </a:solidFill>
                  </a:tcPr>
                </a:tc>
                <a:tc>
                  <a:txBody>
                    <a:bodyPr/>
                    <a:lstStyle/>
                    <a:p>
                      <a:pPr algn="r" fontAlgn="ctr"/>
                      <a:r>
                        <a:rPr lang="en-US" dirty="0">
                          <a:effectLst/>
                        </a:rPr>
                        <a:t>varchar</a:t>
                      </a:r>
                    </a:p>
                  </a:txBody>
                  <a:tcPr anchor="ctr">
                    <a:lnL>
                      <a:noFill/>
                    </a:lnL>
                    <a:lnR>
                      <a:noFill/>
                    </a:lnR>
                    <a:lnT>
                      <a:noFill/>
                    </a:lnT>
                    <a:lnB>
                      <a:noFill/>
                    </a:lnB>
                    <a:solidFill>
                      <a:srgbClr val="F5F5F5"/>
                    </a:solidFill>
                  </a:tcPr>
                </a:tc>
                <a:tc>
                  <a:txBody>
                    <a:bodyPr/>
                    <a:lstStyle/>
                    <a:p>
                      <a:pPr algn="r" fontAlgn="ctr"/>
                      <a:r>
                        <a:rPr lang="en-US">
                          <a:effectLst/>
                        </a:rPr>
                        <a:t>Game publisher</a:t>
                      </a:r>
                    </a:p>
                  </a:txBody>
                  <a:tcPr anchor="ctr">
                    <a:lnL>
                      <a:noFill/>
                    </a:lnL>
                    <a:lnR>
                      <a:noFill/>
                    </a:lnR>
                    <a:lnT>
                      <a:noFill/>
                    </a:lnT>
                    <a:lnB>
                      <a:noFill/>
                    </a:lnB>
                    <a:solidFill>
                      <a:srgbClr val="F5F5F5"/>
                    </a:solidFill>
                  </a:tcPr>
                </a:tc>
                <a:extLst>
                  <a:ext uri="{0D108BD9-81ED-4DB2-BD59-A6C34878D82A}">
                    <a16:rowId xmlns:a16="http://schemas.microsoft.com/office/drawing/2014/main" val="1198471375"/>
                  </a:ext>
                </a:extLst>
              </a:tr>
              <a:tr h="0">
                <a:tc>
                  <a:txBody>
                    <a:bodyPr/>
                    <a:lstStyle/>
                    <a:p>
                      <a:pPr algn="l" fontAlgn="ctr"/>
                      <a:r>
                        <a:rPr lang="en-US">
                          <a:effectLst/>
                        </a:rPr>
                        <a:t>developer</a:t>
                      </a:r>
                    </a:p>
                  </a:txBody>
                  <a:tcPr anchor="ctr">
                    <a:lnL>
                      <a:noFill/>
                    </a:lnL>
                    <a:lnR>
                      <a:noFill/>
                    </a:lnR>
                    <a:lnT>
                      <a:noFill/>
                    </a:lnT>
                    <a:lnB>
                      <a:noFill/>
                    </a:lnB>
                    <a:solidFill>
                      <a:srgbClr val="FFFFFF"/>
                    </a:solidFill>
                  </a:tcPr>
                </a:tc>
                <a:tc>
                  <a:txBody>
                    <a:bodyPr/>
                    <a:lstStyle/>
                    <a:p>
                      <a:pPr algn="r" fontAlgn="ctr"/>
                      <a:r>
                        <a:rPr lang="en-US">
                          <a:effectLst/>
                        </a:rPr>
                        <a:t>varchar</a:t>
                      </a:r>
                    </a:p>
                  </a:txBody>
                  <a:tcPr anchor="ctr">
                    <a:lnL>
                      <a:noFill/>
                    </a:lnL>
                    <a:lnR>
                      <a:noFill/>
                    </a:lnR>
                    <a:lnT>
                      <a:noFill/>
                    </a:lnT>
                    <a:lnB>
                      <a:noFill/>
                    </a:lnB>
                    <a:solidFill>
                      <a:srgbClr val="FFFFFF"/>
                    </a:solidFill>
                  </a:tcPr>
                </a:tc>
                <a:tc>
                  <a:txBody>
                    <a:bodyPr/>
                    <a:lstStyle/>
                    <a:p>
                      <a:pPr algn="r" fontAlgn="ctr"/>
                      <a:r>
                        <a:rPr lang="en-US">
                          <a:effectLst/>
                        </a:rPr>
                        <a:t>Game developer</a:t>
                      </a:r>
                    </a:p>
                  </a:txBody>
                  <a:tcPr anchor="ctr">
                    <a:lnL>
                      <a:noFill/>
                    </a:lnL>
                    <a:lnR>
                      <a:noFill/>
                    </a:lnR>
                    <a:lnT>
                      <a:noFill/>
                    </a:lnT>
                    <a:lnB>
                      <a:noFill/>
                    </a:lnB>
                    <a:solidFill>
                      <a:srgbClr val="FFFFFF"/>
                    </a:solidFill>
                  </a:tcPr>
                </a:tc>
                <a:extLst>
                  <a:ext uri="{0D108BD9-81ED-4DB2-BD59-A6C34878D82A}">
                    <a16:rowId xmlns:a16="http://schemas.microsoft.com/office/drawing/2014/main" val="281462497"/>
                  </a:ext>
                </a:extLst>
              </a:tr>
              <a:tr h="0">
                <a:tc>
                  <a:txBody>
                    <a:bodyPr/>
                    <a:lstStyle/>
                    <a:p>
                      <a:pPr algn="l" fontAlgn="ctr"/>
                      <a:r>
                        <a:rPr lang="en-US">
                          <a:effectLst/>
                        </a:rPr>
                        <a:t>games_sold</a:t>
                      </a:r>
                    </a:p>
                  </a:txBody>
                  <a:tcPr anchor="ctr">
                    <a:lnL>
                      <a:noFill/>
                    </a:lnL>
                    <a:lnR>
                      <a:noFill/>
                    </a:lnR>
                    <a:lnT>
                      <a:noFill/>
                    </a:lnT>
                    <a:lnB>
                      <a:noFill/>
                    </a:lnB>
                    <a:solidFill>
                      <a:srgbClr val="F5F5F5"/>
                    </a:solidFill>
                  </a:tcPr>
                </a:tc>
                <a:tc>
                  <a:txBody>
                    <a:bodyPr/>
                    <a:lstStyle/>
                    <a:p>
                      <a:pPr algn="r" fontAlgn="ctr"/>
                      <a:r>
                        <a:rPr lang="en-US">
                          <a:effectLst/>
                        </a:rPr>
                        <a:t>float</a:t>
                      </a:r>
                    </a:p>
                  </a:txBody>
                  <a:tcPr anchor="ctr">
                    <a:lnL>
                      <a:noFill/>
                    </a:lnL>
                    <a:lnR>
                      <a:noFill/>
                    </a:lnR>
                    <a:lnT>
                      <a:noFill/>
                    </a:lnT>
                    <a:lnB>
                      <a:noFill/>
                    </a:lnB>
                    <a:solidFill>
                      <a:srgbClr val="F5F5F5"/>
                    </a:solidFill>
                  </a:tcPr>
                </a:tc>
                <a:tc>
                  <a:txBody>
                    <a:bodyPr/>
                    <a:lstStyle/>
                    <a:p>
                      <a:pPr algn="r" fontAlgn="ctr"/>
                      <a:r>
                        <a:rPr lang="en-US">
                          <a:effectLst/>
                        </a:rPr>
                        <a:t>Number of copies sold (millions)</a:t>
                      </a:r>
                    </a:p>
                  </a:txBody>
                  <a:tcPr anchor="ctr">
                    <a:lnL>
                      <a:noFill/>
                    </a:lnL>
                    <a:lnR>
                      <a:noFill/>
                    </a:lnR>
                    <a:lnT>
                      <a:noFill/>
                    </a:lnT>
                    <a:lnB>
                      <a:noFill/>
                    </a:lnB>
                    <a:solidFill>
                      <a:srgbClr val="F5F5F5"/>
                    </a:solidFill>
                  </a:tcPr>
                </a:tc>
                <a:extLst>
                  <a:ext uri="{0D108BD9-81ED-4DB2-BD59-A6C34878D82A}">
                    <a16:rowId xmlns:a16="http://schemas.microsoft.com/office/drawing/2014/main" val="135560577"/>
                  </a:ext>
                </a:extLst>
              </a:tr>
              <a:tr h="0">
                <a:tc>
                  <a:txBody>
                    <a:bodyPr/>
                    <a:lstStyle/>
                    <a:p>
                      <a:pPr algn="l" fontAlgn="ctr"/>
                      <a:r>
                        <a:rPr lang="en-US">
                          <a:effectLst/>
                        </a:rPr>
                        <a:t>year</a:t>
                      </a:r>
                    </a:p>
                  </a:txBody>
                  <a:tcPr anchor="ctr">
                    <a:lnL>
                      <a:noFill/>
                    </a:lnL>
                    <a:lnR>
                      <a:noFill/>
                    </a:lnR>
                    <a:lnT>
                      <a:noFill/>
                    </a:lnT>
                    <a:lnB>
                      <a:noFill/>
                    </a:lnB>
                    <a:solidFill>
                      <a:srgbClr val="FFFFFF"/>
                    </a:solidFill>
                  </a:tcPr>
                </a:tc>
                <a:tc>
                  <a:txBody>
                    <a:bodyPr/>
                    <a:lstStyle/>
                    <a:p>
                      <a:pPr algn="r" fontAlgn="ctr"/>
                      <a:r>
                        <a:rPr lang="en-US">
                          <a:effectLst/>
                        </a:rPr>
                        <a:t>int</a:t>
                      </a:r>
                    </a:p>
                  </a:txBody>
                  <a:tcPr anchor="ctr">
                    <a:lnL>
                      <a:noFill/>
                    </a:lnL>
                    <a:lnR>
                      <a:noFill/>
                    </a:lnR>
                    <a:lnT>
                      <a:noFill/>
                    </a:lnT>
                    <a:lnB>
                      <a:noFill/>
                    </a:lnB>
                    <a:solidFill>
                      <a:srgbClr val="FFFFFF"/>
                    </a:solidFill>
                  </a:tcPr>
                </a:tc>
                <a:tc>
                  <a:txBody>
                    <a:bodyPr/>
                    <a:lstStyle/>
                    <a:p>
                      <a:pPr algn="r" fontAlgn="ctr"/>
                      <a:r>
                        <a:rPr lang="en-US" dirty="0">
                          <a:effectLst/>
                        </a:rPr>
                        <a:t>Release year</a:t>
                      </a:r>
                    </a:p>
                  </a:txBody>
                  <a:tcPr anchor="ctr">
                    <a:lnL>
                      <a:noFill/>
                    </a:lnL>
                    <a:lnR>
                      <a:noFill/>
                    </a:lnR>
                    <a:lnT>
                      <a:noFill/>
                    </a:lnT>
                    <a:lnB>
                      <a:noFill/>
                    </a:lnB>
                    <a:solidFill>
                      <a:srgbClr val="FFFFFF"/>
                    </a:solidFill>
                  </a:tcPr>
                </a:tc>
                <a:extLst>
                  <a:ext uri="{0D108BD9-81ED-4DB2-BD59-A6C34878D82A}">
                    <a16:rowId xmlns:a16="http://schemas.microsoft.com/office/drawing/2014/main" val="3169354624"/>
                  </a:ext>
                </a:extLst>
              </a:tr>
            </a:tbl>
          </a:graphicData>
        </a:graphic>
      </p:graphicFrame>
      <p:sp>
        <p:nvSpPr>
          <p:cNvPr id="7" name="Rectangle 2">
            <a:extLst>
              <a:ext uri="{FF2B5EF4-FFF2-40B4-BE49-F238E27FC236}">
                <a16:creationId xmlns:a16="http://schemas.microsoft.com/office/drawing/2014/main" id="{35DBBC57-6BFD-A323-037A-5D1117828D49}"/>
              </a:ext>
            </a:extLst>
          </p:cNvPr>
          <p:cNvSpPr>
            <a:spLocks noChangeArrowheads="1"/>
          </p:cNvSpPr>
          <p:nvPr/>
        </p:nvSpPr>
        <p:spPr bwMode="auto">
          <a:xfrm>
            <a:off x="838200"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920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E3DB647-1A03-9415-9121-67C3B44F0C68}"/>
              </a:ext>
            </a:extLst>
          </p:cNvPr>
          <p:cNvSpPr>
            <a:spLocks noChangeArrowheads="1"/>
          </p:cNvSpPr>
          <p:nvPr/>
        </p:nvSpPr>
        <p:spPr bwMode="auto">
          <a:xfrm>
            <a:off x="838200"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5DBBC57-6BFD-A323-037A-5D1117828D49}"/>
              </a:ext>
            </a:extLst>
          </p:cNvPr>
          <p:cNvSpPr>
            <a:spLocks noChangeArrowheads="1"/>
          </p:cNvSpPr>
          <p:nvPr/>
        </p:nvSpPr>
        <p:spPr bwMode="auto">
          <a:xfrm>
            <a:off x="838200"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2DE5C9EA-C14D-B8CA-C962-D5B650000E44}"/>
              </a:ext>
            </a:extLst>
          </p:cNvPr>
          <p:cNvGraphicFramePr>
            <a:graphicFrameLocks noGrp="1"/>
          </p:cNvGraphicFramePr>
          <p:nvPr>
            <p:extLst>
              <p:ext uri="{D42A27DB-BD31-4B8C-83A1-F6EECF244321}">
                <p14:modId xmlns:p14="http://schemas.microsoft.com/office/powerpoint/2010/main" val="999115331"/>
              </p:ext>
            </p:extLst>
          </p:nvPr>
        </p:nvGraphicFramePr>
        <p:xfrm>
          <a:off x="1049216" y="3241639"/>
          <a:ext cx="10515600" cy="1463040"/>
        </p:xfrm>
        <a:graphic>
          <a:graphicData uri="http://schemas.openxmlformats.org/drawingml/2006/table">
            <a:tbl>
              <a:tblPr/>
              <a:tblGrid>
                <a:gridCol w="3505200">
                  <a:extLst>
                    <a:ext uri="{9D8B030D-6E8A-4147-A177-3AD203B41FA5}">
                      <a16:colId xmlns:a16="http://schemas.microsoft.com/office/drawing/2014/main" val="2921004200"/>
                    </a:ext>
                  </a:extLst>
                </a:gridCol>
                <a:gridCol w="3505200">
                  <a:extLst>
                    <a:ext uri="{9D8B030D-6E8A-4147-A177-3AD203B41FA5}">
                      <a16:colId xmlns:a16="http://schemas.microsoft.com/office/drawing/2014/main" val="4081144986"/>
                    </a:ext>
                  </a:extLst>
                </a:gridCol>
                <a:gridCol w="3505200">
                  <a:extLst>
                    <a:ext uri="{9D8B030D-6E8A-4147-A177-3AD203B41FA5}">
                      <a16:colId xmlns:a16="http://schemas.microsoft.com/office/drawing/2014/main" val="1588878183"/>
                    </a:ext>
                  </a:extLst>
                </a:gridCol>
              </a:tblGrid>
              <a:tr h="0">
                <a:tc>
                  <a:txBody>
                    <a:bodyPr/>
                    <a:lstStyle/>
                    <a:p>
                      <a:pPr algn="l" fontAlgn="ctr"/>
                      <a:r>
                        <a:rPr lang="en-US" b="1" dirty="0">
                          <a:effectLst/>
                        </a:rPr>
                        <a:t>column</a:t>
                      </a:r>
                    </a:p>
                  </a:txBody>
                  <a:tcPr anchor="ctr">
                    <a:lnL>
                      <a:noFill/>
                    </a:lnL>
                    <a:lnR>
                      <a:noFill/>
                    </a:lnR>
                    <a:lnT>
                      <a:noFill/>
                    </a:lnT>
                    <a:lnB>
                      <a:noFill/>
                    </a:lnB>
                    <a:solidFill>
                      <a:srgbClr val="FFFFFF"/>
                    </a:solidFill>
                  </a:tcPr>
                </a:tc>
                <a:tc>
                  <a:txBody>
                    <a:bodyPr/>
                    <a:lstStyle/>
                    <a:p>
                      <a:pPr algn="r" fontAlgn="ctr"/>
                      <a:r>
                        <a:rPr lang="en-US" b="1">
                          <a:effectLst/>
                        </a:rPr>
                        <a:t>type</a:t>
                      </a:r>
                    </a:p>
                  </a:txBody>
                  <a:tcPr anchor="ctr">
                    <a:lnL>
                      <a:noFill/>
                    </a:lnL>
                    <a:lnR>
                      <a:noFill/>
                    </a:lnR>
                    <a:lnT>
                      <a:noFill/>
                    </a:lnT>
                    <a:lnB>
                      <a:noFill/>
                    </a:lnB>
                    <a:solidFill>
                      <a:srgbClr val="FFFFFF"/>
                    </a:solidFill>
                  </a:tcPr>
                </a:tc>
                <a:tc>
                  <a:txBody>
                    <a:bodyPr/>
                    <a:lstStyle/>
                    <a:p>
                      <a:pPr algn="r" fontAlgn="ctr"/>
                      <a:r>
                        <a:rPr lang="en-US" b="1">
                          <a:effectLst/>
                        </a:rPr>
                        <a:t>meaning</a:t>
                      </a:r>
                    </a:p>
                  </a:txBody>
                  <a:tcPr anchor="ctr">
                    <a:lnL>
                      <a:noFill/>
                    </a:lnL>
                    <a:lnR>
                      <a:noFill/>
                    </a:lnR>
                    <a:lnT>
                      <a:noFill/>
                    </a:lnT>
                    <a:lnB>
                      <a:noFill/>
                    </a:lnB>
                    <a:solidFill>
                      <a:srgbClr val="FFFFFF"/>
                    </a:solidFill>
                  </a:tcPr>
                </a:tc>
                <a:extLst>
                  <a:ext uri="{0D108BD9-81ED-4DB2-BD59-A6C34878D82A}">
                    <a16:rowId xmlns:a16="http://schemas.microsoft.com/office/drawing/2014/main" val="3812878060"/>
                  </a:ext>
                </a:extLst>
              </a:tr>
              <a:tr h="0">
                <a:tc>
                  <a:txBody>
                    <a:bodyPr/>
                    <a:lstStyle/>
                    <a:p>
                      <a:pPr algn="l" fontAlgn="ctr"/>
                      <a:r>
                        <a:rPr lang="en-US" dirty="0">
                          <a:effectLst/>
                        </a:rPr>
                        <a:t>game</a:t>
                      </a:r>
                    </a:p>
                  </a:txBody>
                  <a:tcPr anchor="ctr">
                    <a:lnL>
                      <a:noFill/>
                    </a:lnL>
                    <a:lnR>
                      <a:noFill/>
                    </a:lnR>
                    <a:lnT>
                      <a:noFill/>
                    </a:lnT>
                    <a:lnB>
                      <a:noFill/>
                    </a:lnB>
                    <a:solidFill>
                      <a:srgbClr val="F5F5F5"/>
                    </a:solidFill>
                  </a:tcPr>
                </a:tc>
                <a:tc>
                  <a:txBody>
                    <a:bodyPr/>
                    <a:lstStyle/>
                    <a:p>
                      <a:pPr algn="r" fontAlgn="ctr"/>
                      <a:r>
                        <a:rPr lang="en-US">
                          <a:effectLst/>
                        </a:rPr>
                        <a:t>varchar</a:t>
                      </a:r>
                    </a:p>
                  </a:txBody>
                  <a:tcPr anchor="ctr">
                    <a:lnL>
                      <a:noFill/>
                    </a:lnL>
                    <a:lnR>
                      <a:noFill/>
                    </a:lnR>
                    <a:lnT>
                      <a:noFill/>
                    </a:lnT>
                    <a:lnB>
                      <a:noFill/>
                    </a:lnB>
                    <a:solidFill>
                      <a:srgbClr val="F5F5F5"/>
                    </a:solidFill>
                  </a:tcPr>
                </a:tc>
                <a:tc>
                  <a:txBody>
                    <a:bodyPr/>
                    <a:lstStyle/>
                    <a:p>
                      <a:pPr algn="r" fontAlgn="ctr"/>
                      <a:r>
                        <a:rPr lang="en-US">
                          <a:effectLst/>
                        </a:rPr>
                        <a:t>Name of the video game</a:t>
                      </a:r>
                    </a:p>
                  </a:txBody>
                  <a:tcPr anchor="ctr">
                    <a:lnL>
                      <a:noFill/>
                    </a:lnL>
                    <a:lnR>
                      <a:noFill/>
                    </a:lnR>
                    <a:lnT>
                      <a:noFill/>
                    </a:lnT>
                    <a:lnB>
                      <a:noFill/>
                    </a:lnB>
                    <a:solidFill>
                      <a:srgbClr val="F5F5F5"/>
                    </a:solidFill>
                  </a:tcPr>
                </a:tc>
                <a:extLst>
                  <a:ext uri="{0D108BD9-81ED-4DB2-BD59-A6C34878D82A}">
                    <a16:rowId xmlns:a16="http://schemas.microsoft.com/office/drawing/2014/main" val="2467032150"/>
                  </a:ext>
                </a:extLst>
              </a:tr>
              <a:tr h="0">
                <a:tc>
                  <a:txBody>
                    <a:bodyPr/>
                    <a:lstStyle/>
                    <a:p>
                      <a:pPr algn="l" fontAlgn="ctr"/>
                      <a:r>
                        <a:rPr lang="en-US">
                          <a:effectLst/>
                        </a:rPr>
                        <a:t>critic_score</a:t>
                      </a:r>
                    </a:p>
                  </a:txBody>
                  <a:tcPr anchor="ctr">
                    <a:lnL>
                      <a:noFill/>
                    </a:lnL>
                    <a:lnR>
                      <a:noFill/>
                    </a:lnR>
                    <a:lnT>
                      <a:noFill/>
                    </a:lnT>
                    <a:lnB>
                      <a:noFill/>
                    </a:lnB>
                    <a:solidFill>
                      <a:srgbClr val="FFFFFF"/>
                    </a:solidFill>
                  </a:tcPr>
                </a:tc>
                <a:tc>
                  <a:txBody>
                    <a:bodyPr/>
                    <a:lstStyle/>
                    <a:p>
                      <a:pPr algn="r" fontAlgn="ctr"/>
                      <a:r>
                        <a:rPr lang="en-US">
                          <a:effectLst/>
                        </a:rPr>
                        <a:t>float</a:t>
                      </a:r>
                    </a:p>
                  </a:txBody>
                  <a:tcPr anchor="ctr">
                    <a:lnL>
                      <a:noFill/>
                    </a:lnL>
                    <a:lnR>
                      <a:noFill/>
                    </a:lnR>
                    <a:lnT>
                      <a:noFill/>
                    </a:lnT>
                    <a:lnB>
                      <a:noFill/>
                    </a:lnB>
                    <a:solidFill>
                      <a:srgbClr val="FFFFFF"/>
                    </a:solidFill>
                  </a:tcPr>
                </a:tc>
                <a:tc>
                  <a:txBody>
                    <a:bodyPr/>
                    <a:lstStyle/>
                    <a:p>
                      <a:pPr algn="r" fontAlgn="ctr"/>
                      <a:r>
                        <a:rPr lang="en-US">
                          <a:effectLst/>
                        </a:rPr>
                        <a:t>Critic score according to Metacritic</a:t>
                      </a:r>
                    </a:p>
                  </a:txBody>
                  <a:tcPr anchor="ctr">
                    <a:lnL>
                      <a:noFill/>
                    </a:lnL>
                    <a:lnR>
                      <a:noFill/>
                    </a:lnR>
                    <a:lnT>
                      <a:noFill/>
                    </a:lnT>
                    <a:lnB>
                      <a:noFill/>
                    </a:lnB>
                    <a:solidFill>
                      <a:srgbClr val="FFFFFF"/>
                    </a:solidFill>
                  </a:tcPr>
                </a:tc>
                <a:extLst>
                  <a:ext uri="{0D108BD9-81ED-4DB2-BD59-A6C34878D82A}">
                    <a16:rowId xmlns:a16="http://schemas.microsoft.com/office/drawing/2014/main" val="1816238767"/>
                  </a:ext>
                </a:extLst>
              </a:tr>
              <a:tr h="0">
                <a:tc>
                  <a:txBody>
                    <a:bodyPr/>
                    <a:lstStyle/>
                    <a:p>
                      <a:pPr algn="l" fontAlgn="ctr"/>
                      <a:r>
                        <a:rPr lang="en-US">
                          <a:effectLst/>
                        </a:rPr>
                        <a:t>user_score</a:t>
                      </a:r>
                    </a:p>
                  </a:txBody>
                  <a:tcPr anchor="ctr">
                    <a:lnL>
                      <a:noFill/>
                    </a:lnL>
                    <a:lnR>
                      <a:noFill/>
                    </a:lnR>
                    <a:lnT>
                      <a:noFill/>
                    </a:lnT>
                    <a:lnB>
                      <a:noFill/>
                    </a:lnB>
                    <a:solidFill>
                      <a:srgbClr val="F5F5F5"/>
                    </a:solidFill>
                  </a:tcPr>
                </a:tc>
                <a:tc>
                  <a:txBody>
                    <a:bodyPr/>
                    <a:lstStyle/>
                    <a:p>
                      <a:pPr algn="r" fontAlgn="ctr"/>
                      <a:r>
                        <a:rPr lang="en-US">
                          <a:effectLst/>
                        </a:rPr>
                        <a:t>float</a:t>
                      </a:r>
                    </a:p>
                  </a:txBody>
                  <a:tcPr anchor="ctr">
                    <a:lnL>
                      <a:noFill/>
                    </a:lnL>
                    <a:lnR>
                      <a:noFill/>
                    </a:lnR>
                    <a:lnT>
                      <a:noFill/>
                    </a:lnT>
                    <a:lnB>
                      <a:noFill/>
                    </a:lnB>
                    <a:solidFill>
                      <a:srgbClr val="F5F5F5"/>
                    </a:solidFill>
                  </a:tcPr>
                </a:tc>
                <a:tc>
                  <a:txBody>
                    <a:bodyPr/>
                    <a:lstStyle/>
                    <a:p>
                      <a:pPr algn="r" fontAlgn="ctr"/>
                      <a:r>
                        <a:rPr lang="en-US" dirty="0">
                          <a:effectLst/>
                        </a:rPr>
                        <a:t>User score according to Metacritic</a:t>
                      </a:r>
                    </a:p>
                  </a:txBody>
                  <a:tcPr anchor="ctr">
                    <a:lnL>
                      <a:noFill/>
                    </a:lnL>
                    <a:lnR>
                      <a:noFill/>
                    </a:lnR>
                    <a:lnT>
                      <a:noFill/>
                    </a:lnT>
                    <a:lnB>
                      <a:noFill/>
                    </a:lnB>
                    <a:solidFill>
                      <a:srgbClr val="F5F5F5"/>
                    </a:solidFill>
                  </a:tcPr>
                </a:tc>
                <a:extLst>
                  <a:ext uri="{0D108BD9-81ED-4DB2-BD59-A6C34878D82A}">
                    <a16:rowId xmlns:a16="http://schemas.microsoft.com/office/drawing/2014/main" val="466370088"/>
                  </a:ext>
                </a:extLst>
              </a:tr>
            </a:tbl>
          </a:graphicData>
        </a:graphic>
      </p:graphicFrame>
      <p:sp>
        <p:nvSpPr>
          <p:cNvPr id="4" name="Title 1">
            <a:extLst>
              <a:ext uri="{FF2B5EF4-FFF2-40B4-BE49-F238E27FC236}">
                <a16:creationId xmlns:a16="http://schemas.microsoft.com/office/drawing/2014/main" id="{020AD956-3F21-9344-3309-7DBA4E63A743}"/>
              </a:ext>
            </a:extLst>
          </p:cNvPr>
          <p:cNvSpPr>
            <a:spLocks noGrp="1"/>
          </p:cNvSpPr>
          <p:nvPr>
            <p:ph type="title"/>
          </p:nvPr>
        </p:nvSpPr>
        <p:spPr>
          <a:xfrm>
            <a:off x="838200" y="365126"/>
            <a:ext cx="10515600" cy="522768"/>
          </a:xfrm>
        </p:spPr>
        <p:txBody>
          <a:bodyPr>
            <a:normAutofit/>
          </a:bodyPr>
          <a:lstStyle/>
          <a:p>
            <a:r>
              <a:rPr lang="en-US" sz="2400" b="1" dirty="0">
                <a:latin typeface="Century Gothic" panose="020B0502020202020204" pitchFamily="34" charset="0"/>
              </a:rPr>
              <a:t>Data Types of the Review Table</a:t>
            </a:r>
          </a:p>
        </p:txBody>
      </p:sp>
    </p:spTree>
    <p:extLst>
      <p:ext uri="{BB962C8B-B14F-4D97-AF65-F5344CB8AC3E}">
        <p14:creationId xmlns:p14="http://schemas.microsoft.com/office/powerpoint/2010/main" val="335019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483014"/>
          </a:xfrm>
        </p:spPr>
        <p:txBody>
          <a:bodyPr>
            <a:normAutofit/>
          </a:bodyPr>
          <a:lstStyle/>
          <a:p>
            <a:r>
              <a:rPr lang="en-US" sz="2400" b="1" dirty="0">
                <a:latin typeface="Century Gothic" panose="020B0502020202020204" pitchFamily="34" charset="0"/>
              </a:rPr>
              <a:t>SQL Queries - </a:t>
            </a:r>
            <a:r>
              <a:rPr lang="en-US" sz="2400" b="1" i="0" dirty="0">
                <a:solidFill>
                  <a:srgbClr val="000000"/>
                </a:solidFill>
                <a:effectLst/>
                <a:latin typeface="Century Gothic" panose="020B0502020202020204" pitchFamily="34" charset="0"/>
              </a:rPr>
              <a:t>top ten best-selling games</a:t>
            </a:r>
            <a:endParaRPr lang="en-US" sz="24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452838"/>
            <a:ext cx="10515600" cy="3952323"/>
          </a:xfrm>
        </p:spPr>
        <p:txBody>
          <a:bodyPr>
            <a:normAutofit/>
          </a:bodyPr>
          <a:lstStyle/>
          <a:p>
            <a:pPr marL="0" indent="0" algn="l">
              <a:buNone/>
            </a:pPr>
            <a:endParaRPr lang="en-US" b="0" i="0" dirty="0">
              <a:solidFill>
                <a:srgbClr val="000000"/>
              </a:solidFill>
              <a:effectLst/>
              <a:latin typeface="Helvetica Neue"/>
            </a:endParaRPr>
          </a:p>
          <a:p>
            <a:pPr algn="l">
              <a:buFont typeface="Wingdings" panose="05000000000000000000" pitchFamily="2" charset="2"/>
              <a:buChar char="ü"/>
            </a:pPr>
            <a:r>
              <a:rPr lang="en-US" sz="2000" b="1" i="0" dirty="0">
                <a:solidFill>
                  <a:srgbClr val="000000"/>
                </a:solidFill>
                <a:effectLst/>
                <a:latin typeface="Century Gothic" panose="020B0502020202020204" pitchFamily="34" charset="0"/>
              </a:rPr>
              <a:t>Select all information for the top ten best-selling games</a:t>
            </a:r>
          </a:p>
          <a:p>
            <a:pPr algn="l">
              <a:buFont typeface="Wingdings" panose="05000000000000000000" pitchFamily="2" charset="2"/>
              <a:buChar char="ü"/>
            </a:pPr>
            <a:r>
              <a:rPr lang="en-US" sz="2000" b="1" i="0" dirty="0">
                <a:solidFill>
                  <a:srgbClr val="000000"/>
                </a:solidFill>
                <a:effectLst/>
                <a:latin typeface="Century Gothic" panose="020B0502020202020204" pitchFamily="34" charset="0"/>
              </a:rPr>
              <a:t>Order the results from best-selling game down to tenth best-selling</a:t>
            </a:r>
          </a:p>
          <a:p>
            <a:pPr marL="0" indent="0" algn="l">
              <a:buNone/>
            </a:pPr>
            <a:endParaRPr lang="en-US" sz="2000" b="1" i="0" dirty="0">
              <a:solidFill>
                <a:srgbClr val="000000"/>
              </a:solidFill>
              <a:effectLst/>
              <a:latin typeface="Century Gothic" panose="020B0502020202020204" pitchFamily="34" charset="0"/>
            </a:endParaRPr>
          </a:p>
          <a:p>
            <a:pPr marL="0" indent="0" algn="l">
              <a:buNone/>
            </a:pPr>
            <a:r>
              <a:rPr lang="en-US" sz="2000" b="1" i="0" dirty="0">
                <a:solidFill>
                  <a:srgbClr val="000000"/>
                </a:solidFill>
                <a:effectLst/>
                <a:latin typeface="Century Gothic" panose="020B0502020202020204" pitchFamily="34" charset="0"/>
              </a:rPr>
              <a:t>SELECT *</a:t>
            </a:r>
          </a:p>
          <a:p>
            <a:pPr marL="0" indent="0" algn="l">
              <a:buNone/>
            </a:pPr>
            <a:r>
              <a:rPr lang="en-US" sz="2000" b="1" i="0" dirty="0">
                <a:solidFill>
                  <a:srgbClr val="000000"/>
                </a:solidFill>
                <a:effectLst/>
                <a:latin typeface="Century Gothic" panose="020B0502020202020204" pitchFamily="34" charset="0"/>
              </a:rPr>
              <a:t>FROM </a:t>
            </a:r>
            <a:r>
              <a:rPr lang="en-US" sz="2000" b="1" i="0" dirty="0" err="1">
                <a:solidFill>
                  <a:srgbClr val="000000"/>
                </a:solidFill>
                <a:effectLst/>
                <a:latin typeface="Century Gothic" panose="020B0502020202020204" pitchFamily="34" charset="0"/>
              </a:rPr>
              <a:t>game_sales</a:t>
            </a:r>
            <a:endParaRPr lang="en-US" sz="2000" b="1" i="0" dirty="0">
              <a:solidFill>
                <a:srgbClr val="000000"/>
              </a:solidFill>
              <a:effectLst/>
              <a:latin typeface="Century Gothic" panose="020B0502020202020204" pitchFamily="34" charset="0"/>
            </a:endParaRPr>
          </a:p>
          <a:p>
            <a:pPr marL="0" indent="0" algn="l">
              <a:buNone/>
            </a:pPr>
            <a:r>
              <a:rPr lang="en-US" sz="2000" b="1" i="0" dirty="0">
                <a:solidFill>
                  <a:srgbClr val="000000"/>
                </a:solidFill>
                <a:effectLst/>
                <a:latin typeface="Century Gothic" panose="020B0502020202020204" pitchFamily="34" charset="0"/>
              </a:rPr>
              <a:t>ORDER BY </a:t>
            </a:r>
            <a:r>
              <a:rPr lang="en-US" sz="2000" b="1" i="0" dirty="0" err="1">
                <a:solidFill>
                  <a:srgbClr val="000000"/>
                </a:solidFill>
                <a:effectLst/>
                <a:latin typeface="Century Gothic" panose="020B0502020202020204" pitchFamily="34" charset="0"/>
              </a:rPr>
              <a:t>games_sold</a:t>
            </a:r>
            <a:r>
              <a:rPr lang="en-US" sz="2000" b="1" i="0" dirty="0">
                <a:solidFill>
                  <a:srgbClr val="000000"/>
                </a:solidFill>
                <a:effectLst/>
                <a:latin typeface="Century Gothic" panose="020B0502020202020204" pitchFamily="34" charset="0"/>
              </a:rPr>
              <a:t> DESC</a:t>
            </a:r>
          </a:p>
          <a:p>
            <a:pPr marL="0" indent="0" algn="l">
              <a:buNone/>
            </a:pPr>
            <a:r>
              <a:rPr lang="en-US" sz="2000" b="1" i="0" dirty="0">
                <a:solidFill>
                  <a:srgbClr val="000000"/>
                </a:solidFill>
                <a:effectLst/>
                <a:latin typeface="Century Gothic" panose="020B0502020202020204" pitchFamily="34" charset="0"/>
              </a:rPr>
              <a:t>LIMIT 10;</a:t>
            </a:r>
            <a:endParaRPr lang="en-US" sz="2000" b="1" dirty="0">
              <a:latin typeface="Century Gothic" panose="020B0502020202020204" pitchFamily="34" charset="0"/>
            </a:endParaRPr>
          </a:p>
        </p:txBody>
      </p:sp>
    </p:spTree>
    <p:extLst>
      <p:ext uri="{BB962C8B-B14F-4D97-AF65-F5344CB8AC3E}">
        <p14:creationId xmlns:p14="http://schemas.microsoft.com/office/powerpoint/2010/main" val="80713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575778"/>
          </a:xfrm>
        </p:spPr>
        <p:txBody>
          <a:bodyPr>
            <a:normAutofit/>
          </a:bodyPr>
          <a:lstStyle/>
          <a:p>
            <a:r>
              <a:rPr lang="en-US" sz="2400" b="1" dirty="0">
                <a:latin typeface="Century Gothic" panose="020B0502020202020204" pitchFamily="34" charset="0"/>
              </a:rPr>
              <a:t>SQL Queries - </a:t>
            </a:r>
            <a:r>
              <a:rPr lang="en-US" sz="2400" b="1" i="0" dirty="0">
                <a:effectLst/>
                <a:latin typeface="Century Gothic" panose="020B0502020202020204" pitchFamily="34" charset="0"/>
              </a:rPr>
              <a:t>top ten best-selling games </a:t>
            </a:r>
            <a:r>
              <a:rPr lang="en-US" sz="2400" b="1" dirty="0">
                <a:latin typeface="Century Gothic" panose="020B0502020202020204" pitchFamily="34" charset="0"/>
              </a:rPr>
              <a:t>result</a:t>
            </a:r>
          </a:p>
        </p:txBody>
      </p:sp>
      <p:graphicFrame>
        <p:nvGraphicFramePr>
          <p:cNvPr id="4" name="Table 3">
            <a:extLst>
              <a:ext uri="{FF2B5EF4-FFF2-40B4-BE49-F238E27FC236}">
                <a16:creationId xmlns:a16="http://schemas.microsoft.com/office/drawing/2014/main" id="{FC25DEE5-5628-E630-ED96-15A18337C1AE}"/>
              </a:ext>
            </a:extLst>
          </p:cNvPr>
          <p:cNvGraphicFramePr>
            <a:graphicFrameLocks noGrp="1"/>
          </p:cNvGraphicFramePr>
          <p:nvPr>
            <p:extLst>
              <p:ext uri="{D42A27DB-BD31-4B8C-83A1-F6EECF244321}">
                <p14:modId xmlns:p14="http://schemas.microsoft.com/office/powerpoint/2010/main" val="1894233987"/>
              </p:ext>
            </p:extLst>
          </p:nvPr>
        </p:nvGraphicFramePr>
        <p:xfrm>
          <a:off x="998806" y="1674986"/>
          <a:ext cx="10199076" cy="4817890"/>
        </p:xfrm>
        <a:graphic>
          <a:graphicData uri="http://schemas.openxmlformats.org/drawingml/2006/table">
            <a:tbl>
              <a:tblPr/>
              <a:tblGrid>
                <a:gridCol w="1699846">
                  <a:extLst>
                    <a:ext uri="{9D8B030D-6E8A-4147-A177-3AD203B41FA5}">
                      <a16:colId xmlns:a16="http://schemas.microsoft.com/office/drawing/2014/main" val="4213995345"/>
                    </a:ext>
                  </a:extLst>
                </a:gridCol>
                <a:gridCol w="1699846">
                  <a:extLst>
                    <a:ext uri="{9D8B030D-6E8A-4147-A177-3AD203B41FA5}">
                      <a16:colId xmlns:a16="http://schemas.microsoft.com/office/drawing/2014/main" val="2899633319"/>
                    </a:ext>
                  </a:extLst>
                </a:gridCol>
                <a:gridCol w="1699846">
                  <a:extLst>
                    <a:ext uri="{9D8B030D-6E8A-4147-A177-3AD203B41FA5}">
                      <a16:colId xmlns:a16="http://schemas.microsoft.com/office/drawing/2014/main" val="1177607398"/>
                    </a:ext>
                  </a:extLst>
                </a:gridCol>
                <a:gridCol w="1699846">
                  <a:extLst>
                    <a:ext uri="{9D8B030D-6E8A-4147-A177-3AD203B41FA5}">
                      <a16:colId xmlns:a16="http://schemas.microsoft.com/office/drawing/2014/main" val="687158519"/>
                    </a:ext>
                  </a:extLst>
                </a:gridCol>
                <a:gridCol w="1699846">
                  <a:extLst>
                    <a:ext uri="{9D8B030D-6E8A-4147-A177-3AD203B41FA5}">
                      <a16:colId xmlns:a16="http://schemas.microsoft.com/office/drawing/2014/main" val="3847298493"/>
                    </a:ext>
                  </a:extLst>
                </a:gridCol>
                <a:gridCol w="1699846">
                  <a:extLst>
                    <a:ext uri="{9D8B030D-6E8A-4147-A177-3AD203B41FA5}">
                      <a16:colId xmlns:a16="http://schemas.microsoft.com/office/drawing/2014/main" val="3067925447"/>
                    </a:ext>
                  </a:extLst>
                </a:gridCol>
              </a:tblGrid>
              <a:tr h="264180">
                <a:tc>
                  <a:txBody>
                    <a:bodyPr/>
                    <a:lstStyle/>
                    <a:p>
                      <a:pPr algn="r" fontAlgn="ctr"/>
                      <a:r>
                        <a:rPr lang="en-US" sz="1000" b="1">
                          <a:effectLst/>
                        </a:rPr>
                        <a:t>game</a:t>
                      </a:r>
                    </a:p>
                  </a:txBody>
                  <a:tcPr marL="48891" marR="48891" marT="24446" marB="24446" anchor="ctr">
                    <a:lnL>
                      <a:noFill/>
                    </a:lnL>
                    <a:lnR>
                      <a:noFill/>
                    </a:lnR>
                    <a:lnT>
                      <a:noFill/>
                    </a:lnT>
                    <a:lnB>
                      <a:noFill/>
                    </a:lnB>
                    <a:solidFill>
                      <a:srgbClr val="FFFFFF"/>
                    </a:solidFill>
                  </a:tcPr>
                </a:tc>
                <a:tc>
                  <a:txBody>
                    <a:bodyPr/>
                    <a:lstStyle/>
                    <a:p>
                      <a:pPr algn="r" fontAlgn="ctr"/>
                      <a:r>
                        <a:rPr lang="en-US" sz="1000" b="1">
                          <a:effectLst/>
                        </a:rPr>
                        <a:t>platform</a:t>
                      </a:r>
                    </a:p>
                  </a:txBody>
                  <a:tcPr marL="48891" marR="48891" marT="24446" marB="24446" anchor="ctr">
                    <a:lnL>
                      <a:noFill/>
                    </a:lnL>
                    <a:lnR>
                      <a:noFill/>
                    </a:lnR>
                    <a:lnT>
                      <a:noFill/>
                    </a:lnT>
                    <a:lnB>
                      <a:noFill/>
                    </a:lnB>
                    <a:solidFill>
                      <a:srgbClr val="FFFFFF"/>
                    </a:solidFill>
                  </a:tcPr>
                </a:tc>
                <a:tc>
                  <a:txBody>
                    <a:bodyPr/>
                    <a:lstStyle/>
                    <a:p>
                      <a:pPr algn="r" fontAlgn="ctr"/>
                      <a:r>
                        <a:rPr lang="en-US" sz="1000" b="1">
                          <a:effectLst/>
                        </a:rPr>
                        <a:t>publisher</a:t>
                      </a:r>
                    </a:p>
                  </a:txBody>
                  <a:tcPr marL="48891" marR="48891" marT="24446" marB="24446" anchor="ctr">
                    <a:lnL>
                      <a:noFill/>
                    </a:lnL>
                    <a:lnR>
                      <a:noFill/>
                    </a:lnR>
                    <a:lnT>
                      <a:noFill/>
                    </a:lnT>
                    <a:lnB>
                      <a:noFill/>
                    </a:lnB>
                    <a:solidFill>
                      <a:srgbClr val="FFFFFF"/>
                    </a:solidFill>
                  </a:tcPr>
                </a:tc>
                <a:tc>
                  <a:txBody>
                    <a:bodyPr/>
                    <a:lstStyle/>
                    <a:p>
                      <a:pPr algn="r" fontAlgn="ctr"/>
                      <a:r>
                        <a:rPr lang="en-US" sz="1000" b="1">
                          <a:effectLst/>
                        </a:rPr>
                        <a:t>developer</a:t>
                      </a:r>
                    </a:p>
                  </a:txBody>
                  <a:tcPr marL="48891" marR="48891" marT="24446" marB="24446" anchor="ctr">
                    <a:lnL>
                      <a:noFill/>
                    </a:lnL>
                    <a:lnR>
                      <a:noFill/>
                    </a:lnR>
                    <a:lnT>
                      <a:noFill/>
                    </a:lnT>
                    <a:lnB>
                      <a:noFill/>
                    </a:lnB>
                    <a:solidFill>
                      <a:srgbClr val="FFFFFF"/>
                    </a:solidFill>
                  </a:tcPr>
                </a:tc>
                <a:tc>
                  <a:txBody>
                    <a:bodyPr/>
                    <a:lstStyle/>
                    <a:p>
                      <a:pPr algn="r" fontAlgn="ctr"/>
                      <a:r>
                        <a:rPr lang="en-US" sz="1000" b="1">
                          <a:effectLst/>
                        </a:rPr>
                        <a:t>games_sold</a:t>
                      </a:r>
                    </a:p>
                  </a:txBody>
                  <a:tcPr marL="48891" marR="48891" marT="24446" marB="24446" anchor="ctr">
                    <a:lnL>
                      <a:noFill/>
                    </a:lnL>
                    <a:lnR>
                      <a:noFill/>
                    </a:lnR>
                    <a:lnT>
                      <a:noFill/>
                    </a:lnT>
                    <a:lnB>
                      <a:noFill/>
                    </a:lnB>
                    <a:solidFill>
                      <a:srgbClr val="FFFFFF"/>
                    </a:solidFill>
                  </a:tcPr>
                </a:tc>
                <a:tc>
                  <a:txBody>
                    <a:bodyPr/>
                    <a:lstStyle/>
                    <a:p>
                      <a:pPr algn="r" fontAlgn="ctr"/>
                      <a:r>
                        <a:rPr lang="en-US" sz="1000" b="1">
                          <a:effectLst/>
                        </a:rPr>
                        <a:t>year</a:t>
                      </a:r>
                    </a:p>
                  </a:txBody>
                  <a:tcPr marL="48891" marR="48891" marT="24446" marB="24446" anchor="ctr">
                    <a:lnL>
                      <a:noFill/>
                    </a:lnL>
                    <a:lnR>
                      <a:noFill/>
                    </a:lnR>
                    <a:lnT>
                      <a:noFill/>
                    </a:lnT>
                    <a:lnB>
                      <a:noFill/>
                    </a:lnB>
                    <a:solidFill>
                      <a:srgbClr val="FFFFFF"/>
                    </a:solidFill>
                  </a:tcPr>
                </a:tc>
                <a:extLst>
                  <a:ext uri="{0D108BD9-81ED-4DB2-BD59-A6C34878D82A}">
                    <a16:rowId xmlns:a16="http://schemas.microsoft.com/office/drawing/2014/main" val="151402417"/>
                  </a:ext>
                </a:extLst>
              </a:tr>
              <a:tr h="361828">
                <a:tc>
                  <a:txBody>
                    <a:bodyPr/>
                    <a:lstStyle/>
                    <a:p>
                      <a:pPr algn="r" fontAlgn="ctr"/>
                      <a:r>
                        <a:rPr lang="en-US" sz="1000">
                          <a:effectLst/>
                        </a:rPr>
                        <a:t>Wii Sports for Wii</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Wii</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Nintendo EAD</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82.90</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2006</a:t>
                      </a:r>
                    </a:p>
                  </a:txBody>
                  <a:tcPr marL="48891" marR="48891" marT="24446" marB="24446" anchor="ctr">
                    <a:lnL>
                      <a:noFill/>
                    </a:lnL>
                    <a:lnR>
                      <a:noFill/>
                    </a:lnR>
                    <a:lnT>
                      <a:noFill/>
                    </a:lnT>
                    <a:lnB>
                      <a:noFill/>
                    </a:lnB>
                    <a:solidFill>
                      <a:srgbClr val="F5F5F5"/>
                    </a:solidFill>
                  </a:tcPr>
                </a:tc>
                <a:extLst>
                  <a:ext uri="{0D108BD9-81ED-4DB2-BD59-A6C34878D82A}">
                    <a16:rowId xmlns:a16="http://schemas.microsoft.com/office/drawing/2014/main" val="4163694073"/>
                  </a:ext>
                </a:extLst>
              </a:tr>
              <a:tr h="361828">
                <a:tc>
                  <a:txBody>
                    <a:bodyPr/>
                    <a:lstStyle/>
                    <a:p>
                      <a:pPr algn="r" fontAlgn="ctr"/>
                      <a:r>
                        <a:rPr lang="en-US" sz="1000">
                          <a:effectLst/>
                        </a:rPr>
                        <a:t>Super Mario Bros. for NES</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NES</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 EAD</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40.24</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1985</a:t>
                      </a:r>
                    </a:p>
                  </a:txBody>
                  <a:tcPr marL="48891" marR="48891" marT="24446" marB="24446" anchor="ctr">
                    <a:lnL>
                      <a:noFill/>
                    </a:lnL>
                    <a:lnR>
                      <a:noFill/>
                    </a:lnR>
                    <a:lnT>
                      <a:noFill/>
                    </a:lnT>
                    <a:lnB>
                      <a:noFill/>
                    </a:lnB>
                    <a:solidFill>
                      <a:srgbClr val="FFFFFF"/>
                    </a:solidFill>
                  </a:tcPr>
                </a:tc>
                <a:extLst>
                  <a:ext uri="{0D108BD9-81ED-4DB2-BD59-A6C34878D82A}">
                    <a16:rowId xmlns:a16="http://schemas.microsoft.com/office/drawing/2014/main" val="3707693468"/>
                  </a:ext>
                </a:extLst>
              </a:tr>
              <a:tr h="517733">
                <a:tc>
                  <a:txBody>
                    <a:bodyPr/>
                    <a:lstStyle/>
                    <a:p>
                      <a:pPr algn="r" fontAlgn="ctr"/>
                      <a:r>
                        <a:rPr lang="en-US" sz="1000">
                          <a:effectLst/>
                        </a:rPr>
                        <a:t>Counter-Strike: Global Offensive for PC</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PC</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Valve</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Valve Corporation</a:t>
                      </a:r>
                    </a:p>
                  </a:txBody>
                  <a:tcPr marL="48891" marR="48891" marT="24446" marB="24446" anchor="ctr">
                    <a:lnL>
                      <a:noFill/>
                    </a:lnL>
                    <a:lnR>
                      <a:noFill/>
                    </a:lnR>
                    <a:lnT>
                      <a:noFill/>
                    </a:lnT>
                    <a:lnB>
                      <a:noFill/>
                    </a:lnB>
                    <a:solidFill>
                      <a:srgbClr val="F5F5F5"/>
                    </a:solidFill>
                  </a:tcPr>
                </a:tc>
                <a:tc>
                  <a:txBody>
                    <a:bodyPr/>
                    <a:lstStyle/>
                    <a:p>
                      <a:pPr algn="r" fontAlgn="ctr"/>
                      <a:r>
                        <a:rPr lang="en-US" sz="1000" dirty="0">
                          <a:effectLst/>
                        </a:rPr>
                        <a:t>40.00</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2012</a:t>
                      </a:r>
                    </a:p>
                  </a:txBody>
                  <a:tcPr marL="48891" marR="48891" marT="24446" marB="24446" anchor="ctr">
                    <a:lnL>
                      <a:noFill/>
                    </a:lnL>
                    <a:lnR>
                      <a:noFill/>
                    </a:lnR>
                    <a:lnT>
                      <a:noFill/>
                    </a:lnT>
                    <a:lnB>
                      <a:noFill/>
                    </a:lnB>
                    <a:solidFill>
                      <a:srgbClr val="F5F5F5"/>
                    </a:solidFill>
                  </a:tcPr>
                </a:tc>
                <a:extLst>
                  <a:ext uri="{0D108BD9-81ED-4DB2-BD59-A6C34878D82A}">
                    <a16:rowId xmlns:a16="http://schemas.microsoft.com/office/drawing/2014/main" val="1717680550"/>
                  </a:ext>
                </a:extLst>
              </a:tr>
              <a:tr h="361828">
                <a:tc>
                  <a:txBody>
                    <a:bodyPr/>
                    <a:lstStyle/>
                    <a:p>
                      <a:pPr algn="r" fontAlgn="ctr"/>
                      <a:r>
                        <a:rPr lang="en-US" sz="1000">
                          <a:effectLst/>
                        </a:rPr>
                        <a:t>Mario Kart Wii for Wii</a:t>
                      </a:r>
                    </a:p>
                  </a:txBody>
                  <a:tcPr marL="48891" marR="48891" marT="24446" marB="24446" anchor="ctr">
                    <a:lnL>
                      <a:noFill/>
                    </a:lnL>
                    <a:lnR>
                      <a:noFill/>
                    </a:lnR>
                    <a:lnT>
                      <a:noFill/>
                    </a:lnT>
                    <a:lnB>
                      <a:noFill/>
                    </a:lnB>
                    <a:solidFill>
                      <a:srgbClr val="FFFFFF"/>
                    </a:solidFill>
                  </a:tcPr>
                </a:tc>
                <a:tc>
                  <a:txBody>
                    <a:bodyPr/>
                    <a:lstStyle/>
                    <a:p>
                      <a:pPr algn="r" fontAlgn="ctr"/>
                      <a:r>
                        <a:rPr lang="en-US" sz="1000" dirty="0">
                          <a:effectLst/>
                        </a:rPr>
                        <a:t>Wii</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 EAD</a:t>
                      </a:r>
                    </a:p>
                  </a:txBody>
                  <a:tcPr marL="48891" marR="48891" marT="24446" marB="24446" anchor="ctr">
                    <a:lnL>
                      <a:noFill/>
                    </a:lnL>
                    <a:lnR>
                      <a:noFill/>
                    </a:lnR>
                    <a:lnT>
                      <a:noFill/>
                    </a:lnT>
                    <a:lnB>
                      <a:noFill/>
                    </a:lnB>
                    <a:solidFill>
                      <a:srgbClr val="FFFFFF"/>
                    </a:solidFill>
                  </a:tcPr>
                </a:tc>
                <a:tc>
                  <a:txBody>
                    <a:bodyPr/>
                    <a:lstStyle/>
                    <a:p>
                      <a:pPr algn="r" fontAlgn="ctr"/>
                      <a:r>
                        <a:rPr lang="en-US" sz="1000" dirty="0">
                          <a:effectLst/>
                        </a:rPr>
                        <a:t>37.32</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2008</a:t>
                      </a:r>
                    </a:p>
                  </a:txBody>
                  <a:tcPr marL="48891" marR="48891" marT="24446" marB="24446" anchor="ctr">
                    <a:lnL>
                      <a:noFill/>
                    </a:lnL>
                    <a:lnR>
                      <a:noFill/>
                    </a:lnR>
                    <a:lnT>
                      <a:noFill/>
                    </a:lnT>
                    <a:lnB>
                      <a:noFill/>
                    </a:lnB>
                    <a:solidFill>
                      <a:srgbClr val="FFFFFF"/>
                    </a:solidFill>
                  </a:tcPr>
                </a:tc>
                <a:extLst>
                  <a:ext uri="{0D108BD9-81ED-4DB2-BD59-A6C34878D82A}">
                    <a16:rowId xmlns:a16="http://schemas.microsoft.com/office/drawing/2014/main" val="4137170789"/>
                  </a:ext>
                </a:extLst>
              </a:tr>
              <a:tr h="673638">
                <a:tc>
                  <a:txBody>
                    <a:bodyPr/>
                    <a:lstStyle/>
                    <a:p>
                      <a:pPr algn="r" fontAlgn="ctr"/>
                      <a:r>
                        <a:rPr lang="en-US" sz="1000">
                          <a:effectLst/>
                        </a:rPr>
                        <a:t>PLAYERUNKNOWN'S BATTLEGROUNDS for PC</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PC</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PUBG Corporation</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PUBG Corporation</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36.60</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2017</a:t>
                      </a:r>
                    </a:p>
                  </a:txBody>
                  <a:tcPr marL="48891" marR="48891" marT="24446" marB="24446" anchor="ctr">
                    <a:lnL>
                      <a:noFill/>
                    </a:lnL>
                    <a:lnR>
                      <a:noFill/>
                    </a:lnR>
                    <a:lnT>
                      <a:noFill/>
                    </a:lnT>
                    <a:lnB>
                      <a:noFill/>
                    </a:lnB>
                    <a:solidFill>
                      <a:srgbClr val="F5F5F5"/>
                    </a:solidFill>
                  </a:tcPr>
                </a:tc>
                <a:extLst>
                  <a:ext uri="{0D108BD9-81ED-4DB2-BD59-A6C34878D82A}">
                    <a16:rowId xmlns:a16="http://schemas.microsoft.com/office/drawing/2014/main" val="498135021"/>
                  </a:ext>
                </a:extLst>
              </a:tr>
              <a:tr h="361828">
                <a:tc>
                  <a:txBody>
                    <a:bodyPr/>
                    <a:lstStyle/>
                    <a:p>
                      <a:pPr algn="r" fontAlgn="ctr"/>
                      <a:r>
                        <a:rPr lang="en-US" sz="1000">
                          <a:effectLst/>
                        </a:rPr>
                        <a:t>Minecraft for PC</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PC</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Mojang</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Mojang AB</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33.15</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2010</a:t>
                      </a:r>
                    </a:p>
                  </a:txBody>
                  <a:tcPr marL="48891" marR="48891" marT="24446" marB="24446" anchor="ctr">
                    <a:lnL>
                      <a:noFill/>
                    </a:lnL>
                    <a:lnR>
                      <a:noFill/>
                    </a:lnR>
                    <a:lnT>
                      <a:noFill/>
                    </a:lnT>
                    <a:lnB>
                      <a:noFill/>
                    </a:lnB>
                    <a:solidFill>
                      <a:srgbClr val="FFFFFF"/>
                    </a:solidFill>
                  </a:tcPr>
                </a:tc>
                <a:extLst>
                  <a:ext uri="{0D108BD9-81ED-4DB2-BD59-A6C34878D82A}">
                    <a16:rowId xmlns:a16="http://schemas.microsoft.com/office/drawing/2014/main" val="2556882634"/>
                  </a:ext>
                </a:extLst>
              </a:tr>
              <a:tr h="361828">
                <a:tc>
                  <a:txBody>
                    <a:bodyPr/>
                    <a:lstStyle/>
                    <a:p>
                      <a:pPr algn="r" fontAlgn="ctr"/>
                      <a:r>
                        <a:rPr lang="en-US" sz="1000">
                          <a:effectLst/>
                        </a:rPr>
                        <a:t>Wii Sports Resort for Wii</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Wii</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Nintendo EAD</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33.13</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2009</a:t>
                      </a:r>
                    </a:p>
                  </a:txBody>
                  <a:tcPr marL="48891" marR="48891" marT="24446" marB="24446" anchor="ctr">
                    <a:lnL>
                      <a:noFill/>
                    </a:lnL>
                    <a:lnR>
                      <a:noFill/>
                    </a:lnR>
                    <a:lnT>
                      <a:noFill/>
                    </a:lnT>
                    <a:lnB>
                      <a:noFill/>
                    </a:lnB>
                    <a:solidFill>
                      <a:srgbClr val="F5F5F5"/>
                    </a:solidFill>
                  </a:tcPr>
                </a:tc>
                <a:extLst>
                  <a:ext uri="{0D108BD9-81ED-4DB2-BD59-A6C34878D82A}">
                    <a16:rowId xmlns:a16="http://schemas.microsoft.com/office/drawing/2014/main" val="764166590"/>
                  </a:ext>
                </a:extLst>
              </a:tr>
              <a:tr h="517733">
                <a:tc>
                  <a:txBody>
                    <a:bodyPr/>
                    <a:lstStyle/>
                    <a:p>
                      <a:pPr algn="r" fontAlgn="ctr"/>
                      <a:r>
                        <a:rPr lang="en-US" sz="1000">
                          <a:effectLst/>
                        </a:rPr>
                        <a:t>Pokemon Red / Green / Blue Version for GB</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GB</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Game Freak</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31.38</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1998</a:t>
                      </a:r>
                    </a:p>
                  </a:txBody>
                  <a:tcPr marL="48891" marR="48891" marT="24446" marB="24446" anchor="ctr">
                    <a:lnL>
                      <a:noFill/>
                    </a:lnL>
                    <a:lnR>
                      <a:noFill/>
                    </a:lnR>
                    <a:lnT>
                      <a:noFill/>
                    </a:lnT>
                    <a:lnB>
                      <a:noFill/>
                    </a:lnB>
                    <a:solidFill>
                      <a:srgbClr val="FFFFFF"/>
                    </a:solidFill>
                  </a:tcPr>
                </a:tc>
                <a:extLst>
                  <a:ext uri="{0D108BD9-81ED-4DB2-BD59-A6C34878D82A}">
                    <a16:rowId xmlns:a16="http://schemas.microsoft.com/office/drawing/2014/main" val="2103290081"/>
                  </a:ext>
                </a:extLst>
              </a:tr>
              <a:tr h="517733">
                <a:tc>
                  <a:txBody>
                    <a:bodyPr/>
                    <a:lstStyle/>
                    <a:p>
                      <a:pPr algn="r" fontAlgn="ctr"/>
                      <a:r>
                        <a:rPr lang="en-US" sz="1000">
                          <a:effectLst/>
                        </a:rPr>
                        <a:t>New Super Mario Bros. for DS</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DS</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Nintendo EAD</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30.80</a:t>
                      </a:r>
                    </a:p>
                  </a:txBody>
                  <a:tcPr marL="48891" marR="48891" marT="24446" marB="24446" anchor="ctr">
                    <a:lnL>
                      <a:noFill/>
                    </a:lnL>
                    <a:lnR>
                      <a:noFill/>
                    </a:lnR>
                    <a:lnT>
                      <a:noFill/>
                    </a:lnT>
                    <a:lnB>
                      <a:noFill/>
                    </a:lnB>
                    <a:solidFill>
                      <a:srgbClr val="F5F5F5"/>
                    </a:solidFill>
                  </a:tcPr>
                </a:tc>
                <a:tc>
                  <a:txBody>
                    <a:bodyPr/>
                    <a:lstStyle/>
                    <a:p>
                      <a:pPr algn="r" fontAlgn="ctr"/>
                      <a:r>
                        <a:rPr lang="en-US" sz="1000">
                          <a:effectLst/>
                        </a:rPr>
                        <a:t>2006</a:t>
                      </a:r>
                    </a:p>
                  </a:txBody>
                  <a:tcPr marL="48891" marR="48891" marT="24446" marB="24446" anchor="ctr">
                    <a:lnL>
                      <a:noFill/>
                    </a:lnL>
                    <a:lnR>
                      <a:noFill/>
                    </a:lnR>
                    <a:lnT>
                      <a:noFill/>
                    </a:lnT>
                    <a:lnB>
                      <a:noFill/>
                    </a:lnB>
                    <a:solidFill>
                      <a:srgbClr val="F5F5F5"/>
                    </a:solidFill>
                  </a:tcPr>
                </a:tc>
                <a:extLst>
                  <a:ext uri="{0D108BD9-81ED-4DB2-BD59-A6C34878D82A}">
                    <a16:rowId xmlns:a16="http://schemas.microsoft.com/office/drawing/2014/main" val="2729934554"/>
                  </a:ext>
                </a:extLst>
              </a:tr>
              <a:tr h="517733">
                <a:tc>
                  <a:txBody>
                    <a:bodyPr/>
                    <a:lstStyle/>
                    <a:p>
                      <a:pPr algn="r" fontAlgn="ctr"/>
                      <a:r>
                        <a:rPr lang="en-US" sz="1000">
                          <a:effectLst/>
                        </a:rPr>
                        <a:t>New Super Mario Bros. Wii for Wii</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Wii</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Nintendo EAD</a:t>
                      </a:r>
                    </a:p>
                  </a:txBody>
                  <a:tcPr marL="48891" marR="48891" marT="24446" marB="24446" anchor="ctr">
                    <a:lnL>
                      <a:noFill/>
                    </a:lnL>
                    <a:lnR>
                      <a:noFill/>
                    </a:lnR>
                    <a:lnT>
                      <a:noFill/>
                    </a:lnT>
                    <a:lnB>
                      <a:noFill/>
                    </a:lnB>
                    <a:solidFill>
                      <a:srgbClr val="FFFFFF"/>
                    </a:solidFill>
                  </a:tcPr>
                </a:tc>
                <a:tc>
                  <a:txBody>
                    <a:bodyPr/>
                    <a:lstStyle/>
                    <a:p>
                      <a:pPr algn="r" fontAlgn="ctr"/>
                      <a:r>
                        <a:rPr lang="en-US" sz="1000">
                          <a:effectLst/>
                        </a:rPr>
                        <a:t>30.30</a:t>
                      </a:r>
                    </a:p>
                  </a:txBody>
                  <a:tcPr marL="48891" marR="48891" marT="24446" marB="24446" anchor="ctr">
                    <a:lnL>
                      <a:noFill/>
                    </a:lnL>
                    <a:lnR>
                      <a:noFill/>
                    </a:lnR>
                    <a:lnT>
                      <a:noFill/>
                    </a:lnT>
                    <a:lnB>
                      <a:noFill/>
                    </a:lnB>
                    <a:solidFill>
                      <a:srgbClr val="FFFFFF"/>
                    </a:solidFill>
                  </a:tcPr>
                </a:tc>
                <a:tc>
                  <a:txBody>
                    <a:bodyPr/>
                    <a:lstStyle/>
                    <a:p>
                      <a:pPr algn="r" fontAlgn="ctr"/>
                      <a:r>
                        <a:rPr lang="en-US" sz="1000" dirty="0">
                          <a:effectLst/>
                        </a:rPr>
                        <a:t>2009</a:t>
                      </a:r>
                    </a:p>
                  </a:txBody>
                  <a:tcPr marL="48891" marR="48891" marT="24446" marB="24446" anchor="ctr">
                    <a:lnL>
                      <a:noFill/>
                    </a:lnL>
                    <a:lnR>
                      <a:noFill/>
                    </a:lnR>
                    <a:lnT>
                      <a:noFill/>
                    </a:lnT>
                    <a:lnB>
                      <a:noFill/>
                    </a:lnB>
                    <a:solidFill>
                      <a:srgbClr val="FFFFFF"/>
                    </a:solidFill>
                  </a:tcPr>
                </a:tc>
                <a:extLst>
                  <a:ext uri="{0D108BD9-81ED-4DB2-BD59-A6C34878D82A}">
                    <a16:rowId xmlns:a16="http://schemas.microsoft.com/office/drawing/2014/main" val="3062111909"/>
                  </a:ext>
                </a:extLst>
              </a:tr>
            </a:tbl>
          </a:graphicData>
        </a:graphic>
      </p:graphicFrame>
    </p:spTree>
    <p:extLst>
      <p:ext uri="{BB962C8B-B14F-4D97-AF65-F5344CB8AC3E}">
        <p14:creationId xmlns:p14="http://schemas.microsoft.com/office/powerpoint/2010/main" val="123511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668545"/>
          </a:xfrm>
        </p:spPr>
        <p:txBody>
          <a:bodyPr>
            <a:normAutofit/>
          </a:bodyPr>
          <a:lstStyle/>
          <a:p>
            <a:r>
              <a:rPr lang="en-US" sz="2400" b="1" dirty="0">
                <a:latin typeface="Century Gothic" panose="020B0502020202020204" pitchFamily="34" charset="0"/>
              </a:rPr>
              <a:t>SQL Queries – MISSING REVIEW SCORES</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Helvetica Neue"/>
              </a:rPr>
              <a:t>2</a:t>
            </a:r>
            <a:r>
              <a:rPr kumimoji="0" lang="en-US" altLang="en-US" sz="2400" b="1" i="0" u="none" strike="noStrike" cap="none" normalizeH="0" baseline="0" dirty="0">
                <a:ln>
                  <a:noFill/>
                </a:ln>
                <a:solidFill>
                  <a:srgbClr val="000000"/>
                </a:solidFill>
                <a:effectLst/>
                <a:latin typeface="Century Gothic" panose="020B0502020202020204" pitchFamily="34" charset="0"/>
              </a:rPr>
              <a:t>. Missing review scores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Wow, the best-selling video games were released between 1985 to 2017! That's quite a range; we'll have to use data from the </a:t>
            </a:r>
            <a:r>
              <a:rPr kumimoji="0" lang="en-US" altLang="en-US" sz="24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reviews</a:t>
            </a:r>
            <a:r>
              <a:rPr kumimoji="0" lang="en-US" altLang="en-US" sz="2400" b="0" i="0" u="none" strike="noStrike" cap="none" normalizeH="0" baseline="0" dirty="0">
                <a:ln>
                  <a:noFill/>
                </a:ln>
                <a:solidFill>
                  <a:srgbClr val="000000"/>
                </a:solidFill>
                <a:effectLst/>
                <a:latin typeface="Century Gothic" panose="020B0502020202020204" pitchFamily="34" charset="0"/>
              </a:rPr>
              <a:t> table to gain more insight on the best years for video games.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kumimoji="0" lang="en-US" altLang="en-US" sz="2400"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First, it's important to explore the limitations of our database. One big shortcoming is that there is not any </a:t>
            </a:r>
            <a:r>
              <a:rPr kumimoji="0" lang="en-US" altLang="en-US" sz="24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reviews</a:t>
            </a:r>
            <a:r>
              <a:rPr kumimoji="0" lang="en-US" altLang="en-US" sz="2400" b="0" i="0" u="none" strike="noStrike" cap="none" normalizeH="0" baseline="0" dirty="0">
                <a:ln>
                  <a:noFill/>
                </a:ln>
                <a:solidFill>
                  <a:srgbClr val="000000"/>
                </a:solidFill>
                <a:effectLst/>
                <a:latin typeface="Century Gothic" panose="020B0502020202020204" pitchFamily="34" charset="0"/>
              </a:rPr>
              <a:t> data for some of the games on the </a:t>
            </a:r>
            <a:r>
              <a:rPr kumimoji="0" lang="en-US" altLang="en-US" sz="24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game_sales</a:t>
            </a:r>
            <a:r>
              <a:rPr kumimoji="0" lang="en-US" altLang="en-US" sz="2400" b="0" i="0" u="none" strike="noStrike" cap="none" normalizeH="0" baseline="0" dirty="0">
                <a:ln>
                  <a:noFill/>
                </a:ln>
                <a:solidFill>
                  <a:srgbClr val="000000"/>
                </a:solidFill>
                <a:effectLst/>
                <a:latin typeface="Century Gothic" panose="020B0502020202020204" pitchFamily="34" charset="0"/>
              </a:rPr>
              <a:t> table.</a:t>
            </a:r>
            <a:endParaRPr kumimoji="0" lang="en-US" altLang="en-US" sz="2400" b="0" i="0" u="none" strike="noStrike" cap="none" normalizeH="0" baseline="0" dirty="0">
              <a:ln>
                <a:noFill/>
              </a:ln>
              <a:solidFill>
                <a:schemeClr val="tx1"/>
              </a:solidFill>
              <a:effectLst/>
              <a:latin typeface="Century Gothic" panose="020B0502020202020204" pitchFamily="34" charset="0"/>
            </a:endParaRPr>
          </a:p>
          <a:p>
            <a:pPr algn="l"/>
            <a:endParaRPr lang="en-US" dirty="0"/>
          </a:p>
        </p:txBody>
      </p:sp>
    </p:spTree>
    <p:extLst>
      <p:ext uri="{BB962C8B-B14F-4D97-AF65-F5344CB8AC3E}">
        <p14:creationId xmlns:p14="http://schemas.microsoft.com/office/powerpoint/2010/main" val="221957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5"/>
            <a:ext cx="10515600" cy="668545"/>
          </a:xfrm>
        </p:spPr>
        <p:txBody>
          <a:bodyPr>
            <a:normAutofit/>
          </a:bodyPr>
          <a:lstStyle/>
          <a:p>
            <a:r>
              <a:rPr lang="en-US" sz="2400" b="1" dirty="0">
                <a:latin typeface="Century Gothic" panose="020B0502020202020204" pitchFamily="34" charset="0"/>
              </a:rPr>
              <a:t>SQL Queries – MISSING REVIEW SCORES</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2084042"/>
            <a:ext cx="10515600" cy="3680654"/>
          </a:xfrm>
        </p:spPr>
        <p:txBody>
          <a:bodyPr>
            <a:noAutofit/>
          </a:bodyPr>
          <a:lstStyle/>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i="0" u="none" strike="noStrike" cap="none" normalizeH="0" baseline="0" dirty="0">
                <a:ln>
                  <a:noFill/>
                </a:ln>
                <a:solidFill>
                  <a:srgbClr val="000000"/>
                </a:solidFill>
                <a:effectLst/>
                <a:latin typeface="Century Gothic" panose="020B0502020202020204" pitchFamily="34" charset="0"/>
              </a:rPr>
              <a:t>Join games_sales and reviews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i="0" u="none" strike="noStrike" cap="none" normalizeH="0" baseline="0" dirty="0">
                <a:ln>
                  <a:noFill/>
                </a:ln>
                <a:solidFill>
                  <a:srgbClr val="000000"/>
                </a:solidFill>
                <a:effectLst/>
                <a:latin typeface="Century Gothic" panose="020B0502020202020204" pitchFamily="34" charset="0"/>
              </a:rPr>
              <a:t>Select a count of the number of games where both critic_score and user_score are null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SELECT COUNT(game_sales.game)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FROM game_sales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LEFT JOIN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ON </a:t>
            </a:r>
            <a:r>
              <a:rPr kumimoji="0" lang="en-US" altLang="en-US" b="1" i="0" u="none" strike="noStrike" cap="none" normalizeH="0" baseline="0" dirty="0" err="1">
                <a:ln>
                  <a:noFill/>
                </a:ln>
                <a:solidFill>
                  <a:srgbClr val="000000"/>
                </a:solidFill>
                <a:effectLst/>
                <a:latin typeface="Century Gothic" panose="020B0502020202020204" pitchFamily="34" charset="0"/>
              </a:rPr>
              <a:t>reviews.game</a:t>
            </a:r>
            <a:r>
              <a:rPr kumimoji="0" lang="en-US" altLang="en-US" b="1" i="0" u="none" strike="noStrike" cap="none" normalizeH="0" baseline="0" dirty="0">
                <a:ln>
                  <a:noFill/>
                </a:ln>
                <a:solidFill>
                  <a:srgbClr val="000000"/>
                </a:solidFill>
                <a:effectLst/>
                <a:latin typeface="Century Gothic" panose="020B0502020202020204" pitchFamily="34" charset="0"/>
              </a:rPr>
              <a:t>=game_sales.game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entury Gothic" panose="020B0502020202020204" pitchFamily="34" charset="0"/>
              </a:rPr>
              <a:t>WHERE critic_score is NULL AND user_score IS NULL;</a:t>
            </a:r>
            <a:r>
              <a:rPr lang="en-US" b="1" i="0" dirty="0">
                <a:solidFill>
                  <a:srgbClr val="000000"/>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rgbClr val="000000"/>
              </a:solidFill>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rgbClr val="000000"/>
                </a:solidFill>
                <a:latin typeface="Century Gothic" panose="020B0502020202020204" pitchFamily="34" charset="0"/>
              </a:rPr>
              <a:t>Count: 31</a:t>
            </a:r>
            <a:endParaRPr lang="en-US" b="1" dirty="0">
              <a:latin typeface="Century Gothic" panose="020B0502020202020204" pitchFamily="34" charset="0"/>
            </a:endParaRPr>
          </a:p>
        </p:txBody>
      </p:sp>
    </p:spTree>
    <p:extLst>
      <p:ext uri="{BB962C8B-B14F-4D97-AF65-F5344CB8AC3E}">
        <p14:creationId xmlns:p14="http://schemas.microsoft.com/office/powerpoint/2010/main" val="100281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97F4-58CA-AE36-02AE-298F975CC982}"/>
              </a:ext>
            </a:extLst>
          </p:cNvPr>
          <p:cNvSpPr>
            <a:spLocks noGrp="1"/>
          </p:cNvSpPr>
          <p:nvPr>
            <p:ph type="title"/>
          </p:nvPr>
        </p:nvSpPr>
        <p:spPr>
          <a:xfrm>
            <a:off x="838200" y="365126"/>
            <a:ext cx="10515600" cy="509518"/>
          </a:xfrm>
        </p:spPr>
        <p:txBody>
          <a:bodyPr>
            <a:normAutofit/>
          </a:bodyPr>
          <a:lstStyle/>
          <a:p>
            <a:r>
              <a:rPr lang="en-US" sz="2400" b="1" dirty="0">
                <a:latin typeface="Century Gothic" panose="020B0502020202020204" pitchFamily="34" charset="0"/>
              </a:rPr>
              <a:t>SQL Queries – YEARS THAT VIDEO GAME CRITICS LOVED</a:t>
            </a:r>
            <a:endParaRPr lang="en-US" sz="2400" dirty="0"/>
          </a:p>
        </p:txBody>
      </p:sp>
      <p:sp>
        <p:nvSpPr>
          <p:cNvPr id="3" name="Content Placeholder 2">
            <a:extLst>
              <a:ext uri="{FF2B5EF4-FFF2-40B4-BE49-F238E27FC236}">
                <a16:creationId xmlns:a16="http://schemas.microsoft.com/office/drawing/2014/main" id="{63B0F541-1B84-CDB2-7EBB-6343AA9F0494}"/>
              </a:ext>
            </a:extLst>
          </p:cNvPr>
          <p:cNvSpPr>
            <a:spLocks noGrp="1"/>
          </p:cNvSpPr>
          <p:nvPr>
            <p:ph idx="1"/>
          </p:nvPr>
        </p:nvSpPr>
        <p:spPr>
          <a:xfrm>
            <a:off x="838200" y="1977289"/>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entury Gothic" panose="020B0502020202020204" pitchFamily="34" charset="0"/>
              </a:rPr>
              <a:t>3. Years that video game critics loved</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It looks like a little less than ten percent of the games on the </a:t>
            </a:r>
            <a:r>
              <a:rPr kumimoji="0" lang="en-US" altLang="en-US" sz="24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game_sales</a:t>
            </a:r>
            <a:r>
              <a:rPr kumimoji="0" lang="en-US" altLang="en-US" sz="2400" b="0" i="0" u="none" strike="noStrike" cap="none" normalizeH="0" baseline="0" dirty="0">
                <a:ln>
                  <a:noFill/>
                </a:ln>
                <a:solidFill>
                  <a:srgbClr val="000000"/>
                </a:solidFill>
                <a:effectLst/>
                <a:latin typeface="Century Gothic" panose="020B0502020202020204" pitchFamily="34" charset="0"/>
              </a:rPr>
              <a:t> table don't have any reviews data. </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lang="en-US" altLang="en-US" sz="2400" dirty="0">
              <a:solidFill>
                <a:srgbClr val="000000"/>
              </a:solidFill>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That's a small enough percentage that we can continue our exploration, but the missing reviews data is a good thing to keep in mind as we move on to evaluating results from more sophisticated queries.</a:t>
            </a: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endParaRPr kumimoji="0" lang="en-US" altLang="en-US" sz="2400" b="0" i="0" u="none" strike="noStrike" cap="none" normalizeH="0" baseline="0" dirty="0">
              <a:ln>
                <a:noFill/>
              </a:ln>
              <a:solidFill>
                <a:schemeClr val="tx1"/>
              </a:solidFill>
              <a:effectLst/>
              <a:latin typeface="Century Gothic" panose="020B0502020202020204" pitchFamily="34" charset="0"/>
            </a:endParaRPr>
          </a:p>
          <a:p>
            <a:pPr marR="0" lvl="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en-US" altLang="en-US" sz="2400" b="0" i="0" u="none" strike="noStrike" cap="none" normalizeH="0" baseline="0" dirty="0">
                <a:ln>
                  <a:noFill/>
                </a:ln>
                <a:solidFill>
                  <a:srgbClr val="000000"/>
                </a:solidFill>
                <a:effectLst/>
                <a:latin typeface="Century Gothic" panose="020B0502020202020204" pitchFamily="34" charset="0"/>
              </a:rPr>
              <a:t>There are lots of ways to measure the best years for video games! Let's start with what the critics think</a:t>
            </a:r>
            <a:endParaRPr lang="en-US" sz="2400" dirty="0">
              <a:latin typeface="Century Gothic" panose="020B0502020202020204" pitchFamily="34" charset="0"/>
            </a:endParaRPr>
          </a:p>
        </p:txBody>
      </p:sp>
    </p:spTree>
    <p:extLst>
      <p:ext uri="{BB962C8B-B14F-4D97-AF65-F5344CB8AC3E}">
        <p14:creationId xmlns:p14="http://schemas.microsoft.com/office/powerpoint/2010/main" val="22740630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515</TotalTime>
  <Words>2389</Words>
  <Application>Microsoft Office PowerPoint</Application>
  <PresentationFormat>Widescreen</PresentationFormat>
  <Paragraphs>411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Century Gothic</vt:lpstr>
      <vt:lpstr>Courier New</vt:lpstr>
      <vt:lpstr>Gill Sans MT</vt:lpstr>
      <vt:lpstr>Helvetica Neue</vt:lpstr>
      <vt:lpstr>inherit</vt:lpstr>
      <vt:lpstr>Wingdings</vt:lpstr>
      <vt:lpstr>Gallery</vt:lpstr>
      <vt:lpstr>SQL Data Exploration  When was the golden age of Video Games</vt:lpstr>
      <vt:lpstr>Background to the Report</vt:lpstr>
      <vt:lpstr>Data Types of the Game Sales Table</vt:lpstr>
      <vt:lpstr>Data Types of the Review Table</vt:lpstr>
      <vt:lpstr>SQL Queries - top ten best-selling games</vt:lpstr>
      <vt:lpstr>SQL Queries - top ten best-selling games result</vt:lpstr>
      <vt:lpstr>SQL Queries – MISSING REVIEW SCORES</vt:lpstr>
      <vt:lpstr>SQL Queries – MISSING REVIEW SCORES</vt:lpstr>
      <vt:lpstr>SQL Queries – YEARS THAT VIDEO GAME CRITICS LOVED</vt:lpstr>
      <vt:lpstr>SQL Queries – YEARS THAT VIDEO GAME CRITICS LOVED</vt:lpstr>
      <vt:lpstr>SQL Queries – YEARS THAT VIDEO GAME CRITICS LOVED</vt:lpstr>
      <vt:lpstr>SQL Queries - Data Exploration</vt:lpstr>
      <vt:lpstr>SQL Queries - WAS 1982 REALLY THAT GREAT?  </vt:lpstr>
      <vt:lpstr>SQL Queries - WAS 1982 REALLY THAT GREAT? Outcome</vt:lpstr>
      <vt:lpstr>SQL Queries –  YEARS THAT DROPPED OFF THE LIST OF CRITICS’ FAVOURITE </vt:lpstr>
      <vt:lpstr>PowerPoint Presentation</vt:lpstr>
      <vt:lpstr>SQL Queries –  YEARS THAT DROPPED OFF THE LIST OF CRITICS’ FAVOURITE </vt:lpstr>
      <vt:lpstr>SQL Queries –  YEARS THAT DROPPED OFF THE LIST OF CRITICS’ FAVOURITE </vt:lpstr>
      <vt:lpstr>SQL Queries – YEARS VIDEO GAME PLAYERS LOVED  </vt:lpstr>
      <vt:lpstr>SQL Queries – YEARS VIDEO GAME PLAYERS LOVED</vt:lpstr>
      <vt:lpstr>SQL Queries – YEARS VIDEO GAME PLAYERS LOVED</vt:lpstr>
      <vt:lpstr>SQL Queries – YEARS that both players and critics loved</vt:lpstr>
      <vt:lpstr>SQL Queries – YEARS that both players and critics loved</vt:lpstr>
      <vt:lpstr>SQL Queries – YEARS that both players and critics loved</vt:lpstr>
      <vt:lpstr>SQL Queries – YEARS that both players and critics loved</vt:lpstr>
      <vt:lpstr> SQL Queries –  Sales in the best video game years </vt:lpstr>
      <vt:lpstr>SQL Queries –  Sales in the best video game years</vt:lpstr>
      <vt:lpstr>SQL Queries –  Sales in the best video game years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  Edah</dc:creator>
  <cp:lastModifiedBy>Benson  Edah</cp:lastModifiedBy>
  <cp:revision>12</cp:revision>
  <dcterms:created xsi:type="dcterms:W3CDTF">2023-02-23T13:19:03Z</dcterms:created>
  <dcterms:modified xsi:type="dcterms:W3CDTF">2023-02-26T10:00:42Z</dcterms:modified>
</cp:coreProperties>
</file>