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gOj9NvtD+tIPCBCv+chl8ETqFD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718c03f0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98718c03f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718c03f0_1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98718c03f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718c03f0_1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98718c03f0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8718c03f0_1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98718c03f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8718c03f0_1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98718c03f0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718c03f0_1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8718c03f0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8718c03f0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98718c03f0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8718c03f0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98718c03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1a32735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1a32735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a81bda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a81bda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a81bdaf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a81bdaf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1a32735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1a32735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718c03f0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8718c03f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718c03f0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98718c03f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8718c03f0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98718c03f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8718c03f0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98718c03f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8718c03f0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8718c03f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718c03f0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98718c03f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718c03f0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98718c03f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4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4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4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4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4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059825" y="1322450"/>
            <a:ext cx="76326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/>
              <a:t>Введение в архитектуру RISC-</a:t>
            </a:r>
            <a:r>
              <a:rPr lang="ru" sz="3000"/>
              <a:t>V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/>
              <a:t>Язык ассемблера</a:t>
            </a:r>
            <a:endParaRPr sz="30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339225" y="3172900"/>
            <a:ext cx="70587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" sz="1800"/>
              <a:t>Никита Поляков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ООО “Синтакор”, </a:t>
            </a:r>
            <a:r>
              <a:rPr lang="ru"/>
              <a:t>старший инженер по разработке аппаратных средств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380075" y="4558875"/>
            <a:ext cx="4103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Школа синтеза цифровых схем на Verilog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718c03f0_1_93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Арифметические команды</a:t>
            </a:r>
            <a:endParaRPr sz="2400"/>
          </a:p>
        </p:txBody>
      </p:sp>
      <p:sp>
        <p:nvSpPr>
          <p:cNvPr id="162" name="Google Shape;162;g98718c03f0_1_93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98718c03f0_1_93"/>
          <p:cNvSpPr txBox="1"/>
          <p:nvPr>
            <p:ph type="title"/>
          </p:nvPr>
        </p:nvSpPr>
        <p:spPr>
          <a:xfrm>
            <a:off x="729450" y="1166250"/>
            <a:ext cx="76812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add 	</a:t>
            </a:r>
            <a:r>
              <a:rPr lang="ru" sz="2100">
                <a:solidFill>
                  <a:srgbClr val="000000"/>
                </a:solidFill>
              </a:rPr>
              <a:t>rd, rs1, rs2</a:t>
            </a:r>
            <a:r>
              <a:rPr b="0" lang="ru" sz="1600"/>
              <a:t> 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сложение rd = rs1 + rs2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sub 	</a:t>
            </a:r>
            <a:r>
              <a:rPr lang="ru" sz="2100">
                <a:solidFill>
                  <a:srgbClr val="000000"/>
                </a:solidFill>
              </a:rPr>
              <a:t>rd, rs1, rs2</a:t>
            </a:r>
            <a:r>
              <a:rPr b="0" lang="ru" sz="1600"/>
              <a:t> 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вычитание rd = rs1 - rs2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and 	</a:t>
            </a:r>
            <a:r>
              <a:rPr lang="ru" sz="2100">
                <a:solidFill>
                  <a:srgbClr val="000000"/>
                </a:solidFill>
              </a:rPr>
              <a:t>rd, rs1, rs2</a:t>
            </a:r>
            <a:r>
              <a:rPr b="0" lang="ru" sz="1600"/>
              <a:t>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побитовое И rd = rs1 &amp; rs2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or 		</a:t>
            </a:r>
            <a:r>
              <a:rPr lang="ru" sz="2100">
                <a:solidFill>
                  <a:srgbClr val="000000"/>
                </a:solidFill>
              </a:rPr>
              <a:t>rd, rs1, rs2</a:t>
            </a:r>
            <a:r>
              <a:rPr b="0" lang="ru" sz="1600"/>
              <a:t>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побитовое ИЛИ rd = r</a:t>
            </a:r>
            <a:r>
              <a:rPr b="0" lang="ru" sz="1600"/>
              <a:t>s1 | rs2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xor 		</a:t>
            </a:r>
            <a:r>
              <a:rPr lang="ru" sz="2100">
                <a:solidFill>
                  <a:srgbClr val="000000"/>
                </a:solidFill>
              </a:rPr>
              <a:t>rd, rs1, rs2</a:t>
            </a:r>
            <a:r>
              <a:rPr b="0" lang="ru" sz="1600"/>
              <a:t>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побитовое исключающее ИЛИ rd = rs1 xor rs2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sll 		</a:t>
            </a:r>
            <a:r>
              <a:rPr lang="ru" sz="2100">
                <a:solidFill>
                  <a:srgbClr val="000000"/>
                </a:solidFill>
              </a:rPr>
              <a:t>rd, rs1, rs2</a:t>
            </a:r>
            <a:r>
              <a:rPr b="0" lang="ru" sz="1600"/>
              <a:t>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сдвиг влево rd = rs1 &lt;&lt; rs2</a:t>
            </a:r>
            <a:endParaRPr b="0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8718c03f0_1_107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Обращение к памяти</a:t>
            </a:r>
            <a:endParaRPr sz="2400"/>
          </a:p>
        </p:txBody>
      </p:sp>
      <p:sp>
        <p:nvSpPr>
          <p:cNvPr id="169" name="Google Shape;169;g98718c03f0_1_107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98718c03f0_1_107"/>
          <p:cNvSpPr txBox="1"/>
          <p:nvPr>
            <p:ph type="title"/>
          </p:nvPr>
        </p:nvSpPr>
        <p:spPr>
          <a:xfrm>
            <a:off x="729450" y="1391000"/>
            <a:ext cx="46836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985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0" lang="ru" sz="1600">
                <a:solidFill>
                  <a:srgbClr val="000000"/>
                </a:solidFill>
              </a:rPr>
              <a:t>1 байт = 8 бит</a:t>
            </a:r>
            <a:endParaRPr b="0" sz="1600">
              <a:solidFill>
                <a:srgbClr val="000000"/>
              </a:solidFill>
            </a:endParaRPr>
          </a:p>
          <a:p>
            <a:pPr indent="-28160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ru" sz="1600">
                <a:solidFill>
                  <a:srgbClr val="000000"/>
                </a:solidFill>
              </a:rPr>
              <a:t>4 байта = 1 слово (word)</a:t>
            </a:r>
            <a:endParaRPr b="0" sz="1600">
              <a:solidFill>
                <a:srgbClr val="000000"/>
              </a:solidFill>
            </a:endParaRPr>
          </a:p>
          <a:p>
            <a:pPr indent="-28160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ru" sz="1600">
                <a:solidFill>
                  <a:srgbClr val="000000"/>
                </a:solidFill>
              </a:rPr>
              <a:t>адреса в памяти - адреса в байтах</a:t>
            </a:r>
            <a:endParaRPr b="0" sz="1600">
              <a:solidFill>
                <a:srgbClr val="000000"/>
              </a:solidFill>
            </a:endParaRPr>
          </a:p>
          <a:p>
            <a:pPr indent="-28160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ru" sz="1600">
                <a:solidFill>
                  <a:srgbClr val="000000"/>
                </a:solidFill>
              </a:rPr>
              <a:t>в RISC-V байты в словах расположены в соответствии с little endian, т.е. байты с меньшим адресов расположены в младших битах (см. картинку)</a:t>
            </a:r>
            <a:endParaRPr b="0" sz="1600">
              <a:solidFill>
                <a:srgbClr val="000000"/>
              </a:solidFill>
            </a:endParaRPr>
          </a:p>
        </p:txBody>
      </p:sp>
      <p:pic>
        <p:nvPicPr>
          <p:cNvPr id="171" name="Google Shape;171;g98718c03f0_1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171" y="1273050"/>
            <a:ext cx="3686100" cy="27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98718c03f0_1_107"/>
          <p:cNvSpPr txBox="1"/>
          <p:nvPr/>
        </p:nvSpPr>
        <p:spPr>
          <a:xfrm>
            <a:off x="5272900" y="916550"/>
            <a:ext cx="3461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младший байт в слове</a:t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718c03f0_1_115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К</a:t>
            </a:r>
            <a:r>
              <a:rPr lang="ru" sz="2400"/>
              <a:t>оманды о</a:t>
            </a:r>
            <a:r>
              <a:rPr lang="ru" sz="2400"/>
              <a:t>бращения к памяти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78" name="Google Shape;178;g98718c03f0_1_115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98718c03f0_1_115"/>
          <p:cNvSpPr txBox="1"/>
          <p:nvPr>
            <p:ph type="title"/>
          </p:nvPr>
        </p:nvSpPr>
        <p:spPr>
          <a:xfrm>
            <a:off x="729450" y="1166250"/>
            <a:ext cx="76812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lang="ru" sz="2100">
                <a:solidFill>
                  <a:srgbClr val="A61C00"/>
                </a:solidFill>
              </a:rPr>
              <a:t> 		</a:t>
            </a:r>
            <a:r>
              <a:rPr lang="ru" sz="2100">
                <a:solidFill>
                  <a:srgbClr val="000000"/>
                </a:solidFill>
              </a:rPr>
              <a:t>rd, addr</a:t>
            </a:r>
            <a:r>
              <a:rPr b="0" lang="ru" sz="1600"/>
              <a:t> 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считывание слова в регистр rd из памяти по адресу addr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r>
              <a:rPr lang="ru" sz="2100">
                <a:solidFill>
                  <a:srgbClr val="A61C00"/>
                </a:solidFill>
              </a:rPr>
              <a:t>	</a:t>
            </a:r>
            <a:r>
              <a:rPr lang="ru" sz="2100">
                <a:solidFill>
                  <a:srgbClr val="A61C00"/>
                </a:solidFill>
              </a:rPr>
              <a:t> 	</a:t>
            </a:r>
            <a:r>
              <a:rPr lang="ru" sz="2100">
                <a:solidFill>
                  <a:srgbClr val="000000"/>
                </a:solidFill>
              </a:rPr>
              <a:t>rd, addr</a:t>
            </a:r>
            <a:r>
              <a:rPr b="0" lang="ru" sz="1600"/>
              <a:t> 		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запись</a:t>
            </a:r>
            <a:r>
              <a:rPr b="0" lang="ru" sz="1600"/>
              <a:t> слова в из регистра rd в память по адресу addr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также доступны обращения меньшими размерами:</a:t>
            </a:r>
            <a:endParaRPr b="0" sz="1600"/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halfword - 2 байта: </a:t>
            </a:r>
            <a:r>
              <a:rPr lang="ru" sz="1600">
                <a:solidFill>
                  <a:srgbClr val="980000"/>
                </a:solidFill>
              </a:rPr>
              <a:t>lh</a:t>
            </a:r>
            <a:r>
              <a:rPr b="0" lang="ru" sz="1600"/>
              <a:t>, </a:t>
            </a:r>
            <a:r>
              <a:rPr lang="ru" sz="1600">
                <a:solidFill>
                  <a:srgbClr val="980000"/>
                </a:solidFill>
              </a:rPr>
              <a:t>sh</a:t>
            </a:r>
            <a:endParaRPr sz="1600">
              <a:solidFill>
                <a:srgbClr val="980000"/>
              </a:solidFill>
            </a:endParaRPr>
          </a:p>
          <a:p>
            <a:pPr indent="258400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byte - 1 байт: </a:t>
            </a:r>
            <a:r>
              <a:rPr lang="ru" sz="1600">
                <a:solidFill>
                  <a:srgbClr val="980000"/>
                </a:solidFill>
              </a:rPr>
              <a:t>lb</a:t>
            </a:r>
            <a:r>
              <a:rPr b="0" lang="ru" sz="1600"/>
              <a:t>, </a:t>
            </a:r>
            <a:r>
              <a:rPr lang="ru" sz="1600">
                <a:solidFill>
                  <a:srgbClr val="980000"/>
                </a:solidFill>
              </a:rPr>
              <a:t>sb</a:t>
            </a:r>
            <a:endParaRPr sz="1600">
              <a:solidFill>
                <a:srgbClr val="980000"/>
              </a:solidFill>
            </a:endParaRPr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адрес addr может быть указан несколькими способами, самый простой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	</a:t>
            </a:r>
            <a:r>
              <a:rPr lang="ru" sz="1600"/>
              <a:t>addr</a:t>
            </a:r>
            <a:r>
              <a:rPr b="0" lang="ru" sz="1600"/>
              <a:t> = </a:t>
            </a:r>
            <a:r>
              <a:rPr lang="ru" sz="1600"/>
              <a:t>offset</a:t>
            </a:r>
            <a:r>
              <a:rPr b="0" lang="ru" sz="1600"/>
              <a:t>(</a:t>
            </a:r>
            <a:r>
              <a:rPr lang="ru" sz="1600"/>
              <a:t>r1</a:t>
            </a:r>
            <a:r>
              <a:rPr b="0" lang="ru" sz="1600"/>
              <a:t>)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где 	</a:t>
            </a:r>
            <a:r>
              <a:rPr lang="ru" sz="1600"/>
              <a:t>r1</a:t>
            </a:r>
            <a:r>
              <a:rPr b="0" lang="ru" sz="1600"/>
              <a:t> - регистр, содержащий адрес обращения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	</a:t>
            </a:r>
            <a:r>
              <a:rPr lang="ru" sz="1600"/>
              <a:t>offset</a:t>
            </a:r>
            <a:r>
              <a:rPr b="0" lang="ru" sz="1600"/>
              <a:t> - дополнительное смещение, указанное в виде числа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x2, 4(x3)</a:t>
            </a:r>
            <a:r>
              <a:rPr b="0" lang="ru" sz="16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ru" sz="1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 считывание слова из адреса = x3 + 4</a:t>
            </a:r>
            <a:endParaRPr b="0" sz="16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8718c03f0_1_121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Числовые константы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85" name="Google Shape;185;g98718c03f0_1_121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98718c03f0_1_121"/>
          <p:cNvSpPr txBox="1"/>
          <p:nvPr>
            <p:ph type="title"/>
          </p:nvPr>
        </p:nvSpPr>
        <p:spPr>
          <a:xfrm>
            <a:off x="729450" y="1242450"/>
            <a:ext cx="76887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в коде ассемблера в качестве операндов можно использовать числа или непосредственные значения (immediate operand) или константы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для использования констант в архитектуре предусмотрены специальные команды: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addi 	</a:t>
            </a:r>
            <a:r>
              <a:rPr lang="ru" sz="2100">
                <a:solidFill>
                  <a:srgbClr val="000000"/>
                </a:solidFill>
              </a:rPr>
              <a:t>rd, rs1, imm</a:t>
            </a:r>
            <a:r>
              <a:rPr b="0" lang="ru" sz="1600"/>
              <a:t> 		</a:t>
            </a:r>
            <a:endParaRPr b="0"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сложение rd = rs1 + imm, например </a:t>
            </a:r>
            <a:endParaRPr b="0"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2100">
                <a:solidFill>
                  <a:srgbClr val="A61C00"/>
                </a:solidFill>
              </a:rPr>
              <a:t>addi</a:t>
            </a:r>
            <a:r>
              <a:rPr b="0" lang="ru" sz="1600"/>
              <a:t>	</a:t>
            </a:r>
            <a:r>
              <a:rPr lang="ru" sz="2100">
                <a:solidFill>
                  <a:srgbClr val="000000"/>
                </a:solidFill>
              </a:rPr>
              <a:t>x2, x3, -4</a:t>
            </a:r>
            <a:r>
              <a:rPr b="0" lang="ru" sz="1600"/>
              <a:t>	</a:t>
            </a:r>
            <a:r>
              <a:rPr b="0" lang="ru" sz="1600">
                <a:solidFill>
                  <a:srgbClr val="38761D"/>
                </a:solidFill>
              </a:rPr>
              <a:t># x2 = x3 - 4</a:t>
            </a:r>
            <a:endParaRPr b="0" sz="1600">
              <a:solidFill>
                <a:srgbClr val="38761D"/>
              </a:solidFill>
            </a:endParaRPr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</a:rPr>
              <a:t>li 		</a:t>
            </a:r>
            <a:r>
              <a:rPr lang="ru" sz="2100">
                <a:solidFill>
                  <a:srgbClr val="000000"/>
                </a:solidFill>
              </a:rPr>
              <a:t>rd, imm</a:t>
            </a:r>
            <a:r>
              <a:rPr b="0" lang="ru" sz="1600"/>
              <a:t> 		</a:t>
            </a:r>
            <a:endParaRPr b="0"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запись константы в регистр rd = rs1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числа по умолчанию указываются в десятичной системе и со знаком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для использований шестнадцатиричных чисел нужно добавить “</a:t>
            </a:r>
            <a:r>
              <a:rPr b="0" lang="ru" sz="1600">
                <a:latin typeface="Arial"/>
                <a:ea typeface="Arial"/>
                <a:cs typeface="Arial"/>
                <a:sym typeface="Arial"/>
              </a:rPr>
              <a:t>0x</a:t>
            </a:r>
            <a:r>
              <a:rPr b="0" lang="ru" sz="1600"/>
              <a:t>”, например, 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0x10 = 16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8718c03f0_1_128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Ветвления в программе. Переходы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92" name="Google Shape;192;g98718c03f0_1_128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98718c03f0_1_128"/>
          <p:cNvSpPr txBox="1"/>
          <p:nvPr>
            <p:ph type="title"/>
          </p:nvPr>
        </p:nvSpPr>
        <p:spPr>
          <a:xfrm>
            <a:off x="729450" y="1242450"/>
            <a:ext cx="82098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ветвления подразумевают, что в зависимости от результатов некоторых вычислений нужно выполнять </a:t>
            </a:r>
            <a:r>
              <a:rPr lang="ru" sz="1600"/>
              <a:t>разные</a:t>
            </a:r>
            <a:r>
              <a:rPr b="0" lang="ru" sz="1600"/>
              <a:t> действия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в языках программирования </a:t>
            </a:r>
            <a:r>
              <a:rPr b="0" lang="ru" sz="1600"/>
              <a:t>используется</a:t>
            </a:r>
            <a:r>
              <a:rPr b="0" lang="ru" sz="1600"/>
              <a:t> оператор </a:t>
            </a:r>
            <a:r>
              <a:rPr lang="ru" sz="1600"/>
              <a:t>if</a:t>
            </a:r>
            <a:endParaRPr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аналог оператора if в ассемблере - операции </a:t>
            </a:r>
            <a:r>
              <a:rPr lang="ru" sz="1600"/>
              <a:t>условного перехода</a:t>
            </a:r>
            <a:r>
              <a:rPr b="0" lang="ru" sz="1600"/>
              <a:t> (</a:t>
            </a:r>
            <a:r>
              <a:rPr i="1" lang="ru" sz="1600"/>
              <a:t>branch</a:t>
            </a:r>
            <a:r>
              <a:rPr b="0" lang="ru" sz="1600"/>
              <a:t>)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beq</a:t>
            </a:r>
            <a:r>
              <a:rPr lang="ru" sz="2100">
                <a:solidFill>
                  <a:srgbClr val="A61C00"/>
                </a:solidFill>
              </a:rPr>
              <a:t>	</a:t>
            </a:r>
            <a:r>
              <a:rPr lang="ru" sz="2100">
                <a:solidFill>
                  <a:srgbClr val="000000"/>
                </a:solidFill>
              </a:rPr>
              <a:t>rs1, rs2, label</a:t>
            </a:r>
            <a:r>
              <a:rPr b="0" lang="ru" sz="1600"/>
              <a:t> 	</a:t>
            </a:r>
            <a:r>
              <a:rPr b="0" lang="ru" sz="1600">
                <a:solidFill>
                  <a:schemeClr val="dk1"/>
                </a:solidFill>
              </a:rPr>
              <a:t># </a:t>
            </a:r>
            <a:r>
              <a:rPr lang="ru" sz="1600">
                <a:solidFill>
                  <a:schemeClr val="dk1"/>
                </a:solidFill>
              </a:rPr>
              <a:t>b</a:t>
            </a:r>
            <a:r>
              <a:rPr b="0" lang="ru" sz="1600">
                <a:solidFill>
                  <a:schemeClr val="dk1"/>
                </a:solidFill>
              </a:rPr>
              <a:t>ranch if </a:t>
            </a:r>
            <a:r>
              <a:rPr lang="ru" sz="1600">
                <a:solidFill>
                  <a:schemeClr val="dk1"/>
                </a:solidFill>
              </a:rPr>
              <a:t>eq</a:t>
            </a:r>
            <a:r>
              <a:rPr b="0" lang="ru" sz="1600">
                <a:solidFill>
                  <a:schemeClr val="dk1"/>
                </a:solidFill>
              </a:rPr>
              <a:t>ual</a:t>
            </a:r>
            <a:r>
              <a:rPr b="0" lang="ru" sz="1600"/>
              <a:t>	</a:t>
            </a:r>
            <a:endParaRPr b="0"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если rs1 == rs2, сделать переход на участок кода, помеченный label, иначе выполнить следующую команду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bne</a:t>
            </a:r>
            <a:r>
              <a:rPr lang="ru" sz="2100">
                <a:solidFill>
                  <a:srgbClr val="A61C00"/>
                </a:solidFill>
              </a:rPr>
              <a:t>	</a:t>
            </a:r>
            <a:r>
              <a:rPr lang="ru" sz="2100">
                <a:solidFill>
                  <a:srgbClr val="000000"/>
                </a:solidFill>
              </a:rPr>
              <a:t>rs1, rs2, label</a:t>
            </a:r>
            <a:r>
              <a:rPr b="0" lang="ru" sz="1600"/>
              <a:t> 	</a:t>
            </a:r>
            <a:r>
              <a:rPr b="0" lang="ru" sz="1600">
                <a:solidFill>
                  <a:schemeClr val="dk1"/>
                </a:solidFill>
              </a:rPr>
              <a:t># </a:t>
            </a:r>
            <a:r>
              <a:rPr lang="ru" sz="1600">
                <a:solidFill>
                  <a:schemeClr val="dk1"/>
                </a:solidFill>
              </a:rPr>
              <a:t>b</a:t>
            </a:r>
            <a:r>
              <a:rPr b="0" lang="ru" sz="1600">
                <a:solidFill>
                  <a:schemeClr val="dk1"/>
                </a:solidFill>
              </a:rPr>
              <a:t>ranch if </a:t>
            </a:r>
            <a:r>
              <a:rPr lang="ru" sz="1600">
                <a:solidFill>
                  <a:schemeClr val="dk1"/>
                </a:solidFill>
              </a:rPr>
              <a:t>n</a:t>
            </a:r>
            <a:r>
              <a:rPr b="0" lang="ru" sz="1600">
                <a:solidFill>
                  <a:schemeClr val="dk1"/>
                </a:solidFill>
              </a:rPr>
              <a:t>ot </a:t>
            </a:r>
            <a:r>
              <a:rPr lang="ru" sz="1600">
                <a:solidFill>
                  <a:schemeClr val="dk1"/>
                </a:solidFill>
              </a:rPr>
              <a:t>e</a:t>
            </a:r>
            <a:r>
              <a:rPr b="0" lang="ru" sz="1600">
                <a:solidFill>
                  <a:schemeClr val="dk1"/>
                </a:solidFill>
              </a:rPr>
              <a:t>qual</a:t>
            </a:r>
            <a:r>
              <a:rPr b="0" lang="ru" sz="1600"/>
              <a:t>	</a:t>
            </a:r>
            <a:endParaRPr b="0"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если rs1 != rs2, сделать переход на участок кода, помеченный label, иначе выполнить следующую команду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также есть </a:t>
            </a:r>
            <a:r>
              <a:rPr lang="ru" sz="1600"/>
              <a:t>безусловные</a:t>
            </a:r>
            <a:r>
              <a:rPr b="0" lang="ru" sz="1600"/>
              <a:t> переходы </a:t>
            </a:r>
            <a:r>
              <a:rPr lang="ru" sz="1600"/>
              <a:t>jump</a:t>
            </a:r>
            <a:endParaRPr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" sz="2100">
                <a:solidFill>
                  <a:srgbClr val="A61C00"/>
                </a:solidFill>
              </a:rPr>
              <a:t>	</a:t>
            </a:r>
            <a:r>
              <a:rPr lang="ru" sz="2100">
                <a:solidFill>
                  <a:srgbClr val="000000"/>
                </a:solidFill>
              </a:rPr>
              <a:t>label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8718c03f0_1_164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Архитектура с точки зрения программиста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99" name="Google Shape;199;g98718c03f0_1_164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Заключение</a:t>
            </a:r>
            <a:endParaRPr sz="1600">
              <a:solidFill>
                <a:srgbClr val="073763"/>
              </a:solidFill>
            </a:endParaRPr>
          </a:p>
        </p:txBody>
      </p:sp>
      <p:sp>
        <p:nvSpPr>
          <p:cNvPr id="200" name="Google Shape;200;g98718c03f0_1_164"/>
          <p:cNvSpPr/>
          <p:nvPr/>
        </p:nvSpPr>
        <p:spPr>
          <a:xfrm>
            <a:off x="1416875" y="2654375"/>
            <a:ext cx="1779300" cy="680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</a:t>
            </a:r>
            <a:endParaRPr/>
          </a:p>
        </p:txBody>
      </p:sp>
      <p:sp>
        <p:nvSpPr>
          <p:cNvPr id="201" name="Google Shape;201;g98718c03f0_1_164"/>
          <p:cNvSpPr/>
          <p:nvPr/>
        </p:nvSpPr>
        <p:spPr>
          <a:xfrm>
            <a:off x="3682350" y="2654375"/>
            <a:ext cx="1779300" cy="1737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регистры</a:t>
            </a:r>
            <a:endParaRPr sz="2000"/>
          </a:p>
        </p:txBody>
      </p:sp>
      <p:sp>
        <p:nvSpPr>
          <p:cNvPr id="202" name="Google Shape;202;g98718c03f0_1_164"/>
          <p:cNvSpPr/>
          <p:nvPr/>
        </p:nvSpPr>
        <p:spPr>
          <a:xfrm>
            <a:off x="1416875" y="3711025"/>
            <a:ext cx="1779300" cy="680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исполнительные устройства</a:t>
            </a:r>
            <a:endParaRPr/>
          </a:p>
        </p:txBody>
      </p:sp>
      <p:sp>
        <p:nvSpPr>
          <p:cNvPr id="203" name="Google Shape;203;g98718c03f0_1_164"/>
          <p:cNvSpPr/>
          <p:nvPr/>
        </p:nvSpPr>
        <p:spPr>
          <a:xfrm>
            <a:off x="6749850" y="2302775"/>
            <a:ext cx="1779300" cy="24405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память</a:t>
            </a:r>
            <a:endParaRPr sz="2000"/>
          </a:p>
        </p:txBody>
      </p:sp>
      <p:cxnSp>
        <p:nvCxnSpPr>
          <p:cNvPr id="204" name="Google Shape;204;g98718c03f0_1_164"/>
          <p:cNvCxnSpPr>
            <a:stCxn id="200" idx="3"/>
          </p:cNvCxnSpPr>
          <p:nvPr/>
        </p:nvCxnSpPr>
        <p:spPr>
          <a:xfrm>
            <a:off x="3196175" y="2994725"/>
            <a:ext cx="4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g98718c03f0_1_164"/>
          <p:cNvCxnSpPr>
            <a:stCxn id="200" idx="2"/>
            <a:endCxn id="202" idx="0"/>
          </p:cNvCxnSpPr>
          <p:nvPr/>
        </p:nvCxnSpPr>
        <p:spPr>
          <a:xfrm>
            <a:off x="2306525" y="3335075"/>
            <a:ext cx="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6" name="Google Shape;206;g98718c03f0_1_164"/>
          <p:cNvSpPr/>
          <p:nvPr/>
        </p:nvSpPr>
        <p:spPr>
          <a:xfrm>
            <a:off x="1110575" y="2366925"/>
            <a:ext cx="4657500" cy="2440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g98718c03f0_1_164"/>
          <p:cNvCxnSpPr>
            <a:endCxn id="202" idx="3"/>
          </p:cNvCxnSpPr>
          <p:nvPr/>
        </p:nvCxnSpPr>
        <p:spPr>
          <a:xfrm rot="10800000">
            <a:off x="3196175" y="4051375"/>
            <a:ext cx="486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8" name="Google Shape;208;g98718c03f0_1_164"/>
          <p:cNvCxnSpPr>
            <a:stCxn id="201" idx="3"/>
            <a:endCxn id="203" idx="1"/>
          </p:cNvCxnSpPr>
          <p:nvPr/>
        </p:nvCxnSpPr>
        <p:spPr>
          <a:xfrm>
            <a:off x="5461650" y="3523025"/>
            <a:ext cx="12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9" name="Google Shape;209;g98718c03f0_1_164"/>
          <p:cNvCxnSpPr>
            <a:stCxn id="200" idx="0"/>
            <a:endCxn id="203" idx="0"/>
          </p:cNvCxnSpPr>
          <p:nvPr/>
        </p:nvCxnSpPr>
        <p:spPr>
          <a:xfrm rot="-5400000">
            <a:off x="4797275" y="-187975"/>
            <a:ext cx="351600" cy="5333100"/>
          </a:xfrm>
          <a:prstGeom prst="bentConnector3">
            <a:avLst>
              <a:gd fmla="val 1677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0" name="Google Shape;210;g98718c03f0_1_164"/>
          <p:cNvSpPr txBox="1"/>
          <p:nvPr/>
        </p:nvSpPr>
        <p:spPr>
          <a:xfrm>
            <a:off x="3946350" y="1731200"/>
            <a:ext cx="1779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код программы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g98718c03f0_1_164"/>
          <p:cNvSpPr txBox="1"/>
          <p:nvPr/>
        </p:nvSpPr>
        <p:spPr>
          <a:xfrm>
            <a:off x="5368500" y="3147125"/>
            <a:ext cx="1779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данные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g98718c03f0_1_164"/>
          <p:cNvSpPr txBox="1"/>
          <p:nvPr/>
        </p:nvSpPr>
        <p:spPr>
          <a:xfrm>
            <a:off x="1058775" y="1860875"/>
            <a:ext cx="1037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CPU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8718c03f0_1_140"/>
          <p:cNvSpPr txBox="1"/>
          <p:nvPr>
            <p:ph type="title"/>
          </p:nvPr>
        </p:nvSpPr>
        <p:spPr>
          <a:xfrm>
            <a:off x="729450" y="1242450"/>
            <a:ext cx="76887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Зачем программировать на ассемблере, если есть языки высокого уровня?</a:t>
            </a:r>
            <a:endParaRPr b="0" sz="1600"/>
          </a:p>
          <a:p>
            <a:pPr indent="-461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ассемблер до сих пор используется в системном ПО (например, ОС), чтобы получить доступ к специальным аппаратным ресурсам</a:t>
            </a:r>
            <a:endParaRPr b="0" sz="1600"/>
          </a:p>
          <a:p>
            <a:pPr indent="-461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ассемблер используется при разработке аппаратуры:</a:t>
            </a:r>
            <a:endParaRPr b="0" sz="1600"/>
          </a:p>
          <a:p>
            <a:pPr indent="258400" lvl="2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0" lang="ru" sz="1600"/>
              <a:t>для написания тестовых программ</a:t>
            </a:r>
            <a:endParaRPr b="0" sz="1600"/>
          </a:p>
          <a:p>
            <a:pPr indent="258400" lvl="2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0" lang="ru" sz="1600"/>
              <a:t>для изучения особенностей работы аппаратуры при выполнении программ используют дизассемблирование, т.е. получение из двоичного кода ассемблерной программы</a:t>
            </a:r>
            <a:endParaRPr b="0" sz="1600"/>
          </a:p>
        </p:txBody>
      </p:sp>
      <p:sp>
        <p:nvSpPr>
          <p:cNvPr id="218" name="Google Shape;218;g98718c03f0_1_140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Программирование на языке ассемблера</a:t>
            </a:r>
            <a:endParaRPr sz="2400"/>
          </a:p>
        </p:txBody>
      </p:sp>
      <p:sp>
        <p:nvSpPr>
          <p:cNvPr id="219" name="Google Shape;219;g98718c03f0_1_140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Заключение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718c03f0_1_1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Программирование на языке ассемблера</a:t>
            </a:r>
            <a:endParaRPr sz="2400"/>
          </a:p>
        </p:txBody>
      </p:sp>
      <p:sp>
        <p:nvSpPr>
          <p:cNvPr id="225" name="Google Shape;225;g98718c03f0_1_1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Заключение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98718c03f0_1_1"/>
          <p:cNvSpPr/>
          <p:nvPr/>
        </p:nvSpPr>
        <p:spPr>
          <a:xfrm>
            <a:off x="807025" y="1400125"/>
            <a:ext cx="15558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на C</a:t>
            </a:r>
            <a:endParaRPr/>
          </a:p>
        </p:txBody>
      </p:sp>
      <p:sp>
        <p:nvSpPr>
          <p:cNvPr id="227" name="Google Shape;227;g98718c03f0_1_1"/>
          <p:cNvSpPr/>
          <p:nvPr/>
        </p:nvSpPr>
        <p:spPr>
          <a:xfrm>
            <a:off x="807025" y="2790525"/>
            <a:ext cx="1555800" cy="3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компилятор C</a:t>
            </a:r>
            <a:endParaRPr/>
          </a:p>
        </p:txBody>
      </p:sp>
      <p:sp>
        <p:nvSpPr>
          <p:cNvPr id="228" name="Google Shape;228;g98718c03f0_1_1"/>
          <p:cNvSpPr/>
          <p:nvPr/>
        </p:nvSpPr>
        <p:spPr>
          <a:xfrm>
            <a:off x="807025" y="3834275"/>
            <a:ext cx="15558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машинный код</a:t>
            </a:r>
            <a:endParaRPr/>
          </a:p>
        </p:txBody>
      </p:sp>
      <p:sp>
        <p:nvSpPr>
          <p:cNvPr id="229" name="Google Shape;229;g98718c03f0_1_1"/>
          <p:cNvSpPr/>
          <p:nvPr/>
        </p:nvSpPr>
        <p:spPr>
          <a:xfrm>
            <a:off x="5798600" y="1400125"/>
            <a:ext cx="15558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машинного кода на ассемблере</a:t>
            </a:r>
            <a:endParaRPr/>
          </a:p>
        </p:txBody>
      </p:sp>
      <p:sp>
        <p:nvSpPr>
          <p:cNvPr id="230" name="Google Shape;230;g98718c03f0_1_1"/>
          <p:cNvSpPr/>
          <p:nvPr/>
        </p:nvSpPr>
        <p:spPr>
          <a:xfrm>
            <a:off x="3139450" y="1400125"/>
            <a:ext cx="15558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на ассемблере</a:t>
            </a:r>
            <a:endParaRPr/>
          </a:p>
        </p:txBody>
      </p:sp>
      <p:sp>
        <p:nvSpPr>
          <p:cNvPr id="231" name="Google Shape;231;g98718c03f0_1_1"/>
          <p:cNvSpPr/>
          <p:nvPr/>
        </p:nvSpPr>
        <p:spPr>
          <a:xfrm>
            <a:off x="3139450" y="2790525"/>
            <a:ext cx="1555800" cy="3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ассемблер</a:t>
            </a:r>
            <a:endParaRPr/>
          </a:p>
        </p:txBody>
      </p:sp>
      <p:sp>
        <p:nvSpPr>
          <p:cNvPr id="232" name="Google Shape;232;g98718c03f0_1_1"/>
          <p:cNvSpPr/>
          <p:nvPr/>
        </p:nvSpPr>
        <p:spPr>
          <a:xfrm>
            <a:off x="5798600" y="2790525"/>
            <a:ext cx="1555800" cy="3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дизассемблер</a:t>
            </a:r>
            <a:endParaRPr/>
          </a:p>
        </p:txBody>
      </p:sp>
      <p:cxnSp>
        <p:nvCxnSpPr>
          <p:cNvPr id="233" name="Google Shape;233;g98718c03f0_1_1"/>
          <p:cNvCxnSpPr>
            <a:stCxn id="226" idx="2"/>
            <a:endCxn id="227" idx="0"/>
          </p:cNvCxnSpPr>
          <p:nvPr/>
        </p:nvCxnSpPr>
        <p:spPr>
          <a:xfrm>
            <a:off x="1584925" y="2255725"/>
            <a:ext cx="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98718c03f0_1_1"/>
          <p:cNvCxnSpPr>
            <a:stCxn id="226" idx="2"/>
            <a:endCxn id="227" idx="0"/>
          </p:cNvCxnSpPr>
          <p:nvPr/>
        </p:nvCxnSpPr>
        <p:spPr>
          <a:xfrm>
            <a:off x="1584925" y="2255725"/>
            <a:ext cx="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98718c03f0_1_1"/>
          <p:cNvCxnSpPr>
            <a:stCxn id="227" idx="2"/>
            <a:endCxn id="228" idx="0"/>
          </p:cNvCxnSpPr>
          <p:nvPr/>
        </p:nvCxnSpPr>
        <p:spPr>
          <a:xfrm>
            <a:off x="1584925" y="3142125"/>
            <a:ext cx="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g98718c03f0_1_1"/>
          <p:cNvCxnSpPr>
            <a:stCxn id="230" idx="2"/>
            <a:endCxn id="231" idx="0"/>
          </p:cNvCxnSpPr>
          <p:nvPr/>
        </p:nvCxnSpPr>
        <p:spPr>
          <a:xfrm>
            <a:off x="3917350" y="2255725"/>
            <a:ext cx="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98718c03f0_1_1"/>
          <p:cNvSpPr/>
          <p:nvPr/>
        </p:nvSpPr>
        <p:spPr>
          <a:xfrm>
            <a:off x="3139450" y="3834275"/>
            <a:ext cx="15558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машинный код</a:t>
            </a:r>
            <a:endParaRPr/>
          </a:p>
        </p:txBody>
      </p:sp>
      <p:sp>
        <p:nvSpPr>
          <p:cNvPr id="238" name="Google Shape;238;g98718c03f0_1_1"/>
          <p:cNvSpPr/>
          <p:nvPr/>
        </p:nvSpPr>
        <p:spPr>
          <a:xfrm>
            <a:off x="5798600" y="3834275"/>
            <a:ext cx="15558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машинный код</a:t>
            </a:r>
            <a:endParaRPr/>
          </a:p>
        </p:txBody>
      </p:sp>
      <p:cxnSp>
        <p:nvCxnSpPr>
          <p:cNvPr id="239" name="Google Shape;239;g98718c03f0_1_1"/>
          <p:cNvCxnSpPr>
            <a:stCxn id="231" idx="2"/>
            <a:endCxn id="237" idx="0"/>
          </p:cNvCxnSpPr>
          <p:nvPr/>
        </p:nvCxnSpPr>
        <p:spPr>
          <a:xfrm>
            <a:off x="3917350" y="3142125"/>
            <a:ext cx="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98718c03f0_1_1"/>
          <p:cNvCxnSpPr>
            <a:stCxn id="238" idx="0"/>
            <a:endCxn id="232" idx="2"/>
          </p:cNvCxnSpPr>
          <p:nvPr/>
        </p:nvCxnSpPr>
        <p:spPr>
          <a:xfrm rot="10800000">
            <a:off x="6576500" y="3142175"/>
            <a:ext cx="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g98718c03f0_1_1"/>
          <p:cNvCxnSpPr>
            <a:stCxn id="232" idx="0"/>
            <a:endCxn id="229" idx="2"/>
          </p:cNvCxnSpPr>
          <p:nvPr/>
        </p:nvCxnSpPr>
        <p:spPr>
          <a:xfrm rot="10800000">
            <a:off x="6576500" y="2255625"/>
            <a:ext cx="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a32735eb_0_12"/>
          <p:cNvSpPr txBox="1"/>
          <p:nvPr>
            <p:ph type="title"/>
          </p:nvPr>
        </p:nvSpPr>
        <p:spPr>
          <a:xfrm>
            <a:off x="653250" y="56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Псевдоинструкции</a:t>
            </a:r>
            <a:endParaRPr/>
          </a:p>
        </p:txBody>
      </p:sp>
      <p:sp>
        <p:nvSpPr>
          <p:cNvPr id="247" name="Google Shape;247;g101a32735eb_0_12"/>
          <p:cNvSpPr txBox="1"/>
          <p:nvPr>
            <p:ph idx="1" type="body"/>
          </p:nvPr>
        </p:nvSpPr>
        <p:spPr>
          <a:xfrm>
            <a:off x="729450" y="1365250"/>
            <a:ext cx="76887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5250" lvl="0" marL="45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ru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Команды ассемблера, которые упрощают читаемость, но при сборке в двоичный код заменяются на другие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600" lvl="0" marL="45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b="1"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nop</a:t>
            </a:r>
            <a:r>
              <a:rPr b="1" lang="ru" sz="21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		⇔ </a:t>
            </a:r>
            <a:r>
              <a:rPr b="1" lang="ru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addi x0, x0, 0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		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 no operation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1600" lvl="0" marL="45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b="1"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mv </a:t>
            </a:r>
            <a:r>
              <a:rPr b="1" lang="ru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rd, rs</a:t>
            </a:r>
            <a:r>
              <a:rPr b="1" lang="ru" sz="21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	⇔ </a:t>
            </a:r>
            <a:r>
              <a:rPr b="1" lang="ru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addi rd, rs, 0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		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 copy register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1600" lvl="0" marL="45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b="1"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beqz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ru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rs, offset ⇔ </a:t>
            </a:r>
            <a:r>
              <a:rPr b="1"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beq</a:t>
            </a:r>
            <a:r>
              <a:rPr b="1" lang="ru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rs, x0, offset	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 branch if = zero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a81bdaffc_0_0"/>
          <p:cNvSpPr txBox="1"/>
          <p:nvPr>
            <p:ph type="title"/>
          </p:nvPr>
        </p:nvSpPr>
        <p:spPr>
          <a:xfrm>
            <a:off x="727650" y="64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Стэк вызова</a:t>
            </a:r>
            <a:endParaRPr/>
          </a:p>
        </p:txBody>
      </p:sp>
      <p:sp>
        <p:nvSpPr>
          <p:cNvPr id="253" name="Google Shape;253;gfa81bdaffc_0_0"/>
          <p:cNvSpPr txBox="1"/>
          <p:nvPr>
            <p:ph idx="1" type="body"/>
          </p:nvPr>
        </p:nvSpPr>
        <p:spPr>
          <a:xfrm>
            <a:off x="729450" y="1418900"/>
            <a:ext cx="4268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Стек вызовов (call stack) — структура данных, хранящая информацию для возврата управления из подпрограмм (процедур, функций) в программу (или подпрограмму, при вложенных или рекурсивных вызовах) и/или для возврата в программу из обработчика прерывания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Стек обычно хранится в памяти и в нем сохраняются: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аргументы вызванной функции (если не помещаются в регистрах)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адрес возврата или другие указатели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локальные переменные самой функции (если не помещаются в регистрах)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значения регистров вызывающей функции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54" name="Google Shape;254;gfa81bdaf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703" y="1989100"/>
            <a:ext cx="3684666" cy="276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gfa81bdaffc_0_0"/>
          <p:cNvCxnSpPr/>
          <p:nvPr/>
        </p:nvCxnSpPr>
        <p:spPr>
          <a:xfrm>
            <a:off x="8883650" y="2057400"/>
            <a:ext cx="12600" cy="26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fa81bdaffc_0_0"/>
          <p:cNvSpPr txBox="1"/>
          <p:nvPr/>
        </p:nvSpPr>
        <p:spPr>
          <a:xfrm rot="-5400000">
            <a:off x="8261300" y="203835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address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gfa81bdaffc_0_0"/>
          <p:cNvSpPr txBox="1"/>
          <p:nvPr/>
        </p:nvSpPr>
        <p:spPr>
          <a:xfrm>
            <a:off x="5156200" y="717550"/>
            <a:ext cx="360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int function2(int a, ...)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	function1(b,c, ...);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29450" y="1242450"/>
            <a:ext cx="76887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0" lang="ru" sz="1600"/>
              <a:t>Процесс вычисления или выполнения программы может</a:t>
            </a:r>
            <a:r>
              <a:rPr b="0" lang="ru" sz="1600"/>
              <a:t> быть представлены на нескольких </a:t>
            </a:r>
            <a:r>
              <a:rPr i="1" lang="ru" sz="1600"/>
              <a:t>уровнях абстракции</a:t>
            </a:r>
            <a:endParaRPr i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0" lang="ru" sz="1600"/>
              <a:t>Каждому уровню абстракции соответствует средство проектирования</a:t>
            </a:r>
            <a:endParaRPr i="1" sz="1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289775" y="2249750"/>
            <a:ext cx="43122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rgbClr val="000000"/>
                </a:solidFill>
              </a:rPr>
              <a:t>Средство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0000"/>
                </a:solidFill>
              </a:rPr>
              <a:t>Языки высокого уровня (C/C++)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9900"/>
                </a:solidFill>
              </a:rPr>
              <a:t>Язык ассемблера, который понятен человеку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38761D"/>
                </a:solidFill>
              </a:rPr>
              <a:t>Двоичный код, который “понятен” аппаратуре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1155CC"/>
                </a:solidFill>
              </a:rPr>
              <a:t>Блок-схемы и      </a:t>
            </a:r>
            <a:endParaRPr b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1155CC"/>
                </a:solidFill>
              </a:rPr>
              <a:t>языки описания аппаратуры (Verilog, VHDL)</a:t>
            </a:r>
            <a:endParaRPr b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ru" sz="1400">
                <a:solidFill>
                  <a:srgbClr val="674EA7"/>
                </a:solidFill>
              </a:rPr>
              <a:t>Электрические схемы</a:t>
            </a:r>
            <a:endParaRPr b="1" sz="1400">
              <a:solidFill>
                <a:srgbClr val="674EA7"/>
              </a:solidFill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Уровни представления вычислений</a:t>
            </a:r>
            <a:endParaRPr sz="24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84450" y="2249750"/>
            <a:ext cx="28923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rgbClr val="000000"/>
                </a:solidFill>
              </a:rPr>
              <a:t>Уровень абстракции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ru" sz="1400">
                <a:solidFill>
                  <a:srgbClr val="FF0000"/>
                </a:solidFill>
              </a:rPr>
              <a:t>Алгоритм</a:t>
            </a:r>
            <a:r>
              <a:rPr lang="ru" sz="1400">
                <a:solidFill>
                  <a:srgbClr val="FF0000"/>
                </a:solidFill>
              </a:rPr>
              <a:t>			</a:t>
            </a:r>
            <a:endParaRPr sz="1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ru" sz="1400">
                <a:solidFill>
                  <a:srgbClr val="FF9900"/>
                </a:solidFill>
              </a:rPr>
              <a:t>Архитектура набора команд</a:t>
            </a:r>
            <a:endParaRPr sz="14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ru" sz="1400">
                <a:solidFill>
                  <a:srgbClr val="38761D"/>
                </a:solidFill>
              </a:rPr>
              <a:t>Программа на машинном коде</a:t>
            </a:r>
            <a:endParaRPr sz="1400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ru" sz="1400">
                <a:solidFill>
                  <a:srgbClr val="1155CC"/>
                </a:solidFill>
              </a:rPr>
              <a:t>Микроархитектура                         </a:t>
            </a:r>
            <a:endParaRPr sz="14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300"/>
              <a:buNone/>
            </a:pPr>
            <a:r>
              <a:rPr lang="ru" sz="1400">
                <a:solidFill>
                  <a:srgbClr val="674EA7"/>
                </a:solidFill>
              </a:rPr>
              <a:t>Физическая реализация</a:t>
            </a:r>
            <a:endParaRPr sz="1400">
              <a:solidFill>
                <a:srgbClr val="674EA7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Язык ассемблера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494900" y="2249750"/>
            <a:ext cx="1734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FF0000"/>
                </a:solidFill>
              </a:rPr>
              <a:t>a = b + c;</a:t>
            </a:r>
            <a:endParaRPr i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FF9900"/>
                </a:solidFill>
              </a:rPr>
              <a:t>add x4, x2, x3</a:t>
            </a:r>
            <a:endParaRPr i="1"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38761D"/>
                </a:solidFill>
              </a:rPr>
              <a:t>0x00310233</a:t>
            </a:r>
            <a:endParaRPr i="1"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1155CC"/>
                </a:solidFill>
              </a:rPr>
              <a:t>assign x4 = x2 + x3;</a:t>
            </a:r>
            <a:endParaRPr i="1" sz="14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i="1" sz="1400"/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925" y="4278375"/>
            <a:ext cx="1603275" cy="80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"/>
          <p:cNvCxnSpPr/>
          <p:nvPr/>
        </p:nvCxnSpPr>
        <p:spPr>
          <a:xfrm>
            <a:off x="320850" y="3737050"/>
            <a:ext cx="8741100" cy="3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"/>
          <p:cNvSpPr txBox="1"/>
          <p:nvPr/>
        </p:nvSpPr>
        <p:spPr>
          <a:xfrm rot="-5400000">
            <a:off x="-420900" y="2609725"/>
            <a:ext cx="1400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программа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"/>
          <p:cNvSpPr txBox="1"/>
          <p:nvPr/>
        </p:nvSpPr>
        <p:spPr>
          <a:xfrm rot="-5400000">
            <a:off x="-431600" y="4118275"/>
            <a:ext cx="1400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аппаратура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a81bdaffc_0_7"/>
          <p:cNvSpPr txBox="1"/>
          <p:nvPr>
            <p:ph type="title"/>
          </p:nvPr>
        </p:nvSpPr>
        <p:spPr>
          <a:xfrm>
            <a:off x="680175" y="52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Регистры стэка вызова</a:t>
            </a:r>
            <a:endParaRPr/>
          </a:p>
        </p:txBody>
      </p:sp>
      <p:pic>
        <p:nvPicPr>
          <p:cNvPr id="263" name="Google Shape;263;gfa81bdaff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175" y="967875"/>
            <a:ext cx="4859075" cy="40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fa81bdaff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5" y="2187250"/>
            <a:ext cx="2160700" cy="276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gfa81bdaffc_0_7"/>
          <p:cNvCxnSpPr/>
          <p:nvPr/>
        </p:nvCxnSpPr>
        <p:spPr>
          <a:xfrm rot="10800000">
            <a:off x="2755750" y="2256325"/>
            <a:ext cx="12600" cy="26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gfa81bdaffc_0_7"/>
          <p:cNvSpPr txBox="1"/>
          <p:nvPr/>
        </p:nvSpPr>
        <p:spPr>
          <a:xfrm rot="-5400000">
            <a:off x="2171550" y="42989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address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1a32735eb_0_4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JAL, JALR, RET</a:t>
            </a:r>
            <a:endParaRPr/>
          </a:p>
        </p:txBody>
      </p:sp>
      <p:sp>
        <p:nvSpPr>
          <p:cNvPr id="272" name="Google Shape;272;g101a32735eb_0_4"/>
          <p:cNvSpPr txBox="1"/>
          <p:nvPr>
            <p:ph idx="1" type="body"/>
          </p:nvPr>
        </p:nvSpPr>
        <p:spPr>
          <a:xfrm>
            <a:off x="727650" y="1314450"/>
            <a:ext cx="76887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0799" lvl="0" marL="8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Команды JAL/JALR выполняют безусловный переход с сохранением текущего PC для возможности возврата в тот же участок программы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49" lvl="0" marL="8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b="1"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b="1" lang="ru" sz="21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lang="ru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rd, label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		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ump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nd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258399" lvl="1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сделать переход на участок кода, помеченный </a:t>
            </a:r>
            <a:r>
              <a:rPr b="1" i="1"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label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(immediate address), и записать </a:t>
            </a:r>
            <a:r>
              <a:rPr b="1" i="1"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(pc+4)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в регистр </a:t>
            </a:r>
            <a:r>
              <a:rPr b="1" i="1"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rd</a:t>
            </a:r>
            <a:endParaRPr b="1" i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31749" lvl="0" marL="8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b="1"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jalr</a:t>
            </a:r>
            <a:r>
              <a:rPr b="1" lang="ru" sz="21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lang="ru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rd, offset(rs1)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	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ump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nd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egister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258399" lvl="1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сделать переход на участок кода по адресу </a:t>
            </a:r>
            <a:r>
              <a:rPr b="1" i="1"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(rs1 + offset)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и записать </a:t>
            </a:r>
            <a:r>
              <a:rPr b="1" i="1"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(pc+4)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в регистр </a:t>
            </a:r>
            <a:r>
              <a:rPr b="1" i="1"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rd</a:t>
            </a:r>
            <a:endParaRPr b="1" i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31749" lvl="0" marL="8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b="1" lang="ru" sz="21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ret</a:t>
            </a: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		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 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eturn from subroutine:  	</a:t>
            </a:r>
            <a:r>
              <a:rPr b="1"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jalr</a:t>
            </a:r>
            <a:r>
              <a:rPr lang="ru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x0, x1, 0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8718c03f0_1_27"/>
          <p:cNvSpPr txBox="1"/>
          <p:nvPr>
            <p:ph type="title"/>
          </p:nvPr>
        </p:nvSpPr>
        <p:spPr>
          <a:xfrm>
            <a:off x="729450" y="1242450"/>
            <a:ext cx="76887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Работа процессора (Central Processing Unit, CPU) - </a:t>
            </a:r>
            <a:r>
              <a:rPr lang="ru" sz="1600"/>
              <a:t>выполнять команды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Команды процессора - </a:t>
            </a:r>
            <a:r>
              <a:rPr lang="ru" sz="1600"/>
              <a:t>примитивные операции</a:t>
            </a:r>
            <a:r>
              <a:rPr b="0" lang="ru" sz="1600"/>
              <a:t>, которые он может выполнять:</a:t>
            </a:r>
            <a:endParaRPr b="0" sz="1600"/>
          </a:p>
          <a:p>
            <a:pPr indent="-371600" lvl="1" marL="99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команды выполняются одна за другой последовательно</a:t>
            </a:r>
            <a:endParaRPr b="0" sz="1600"/>
          </a:p>
          <a:p>
            <a:pPr indent="-371600" lvl="1" marL="99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каждая команда выполняет какую-то небольшую часть работы</a:t>
            </a:r>
            <a:endParaRPr b="0" sz="1600"/>
          </a:p>
          <a:p>
            <a:pPr indent="-371600" lvl="1" marL="99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команда выполняет операцию над операндами</a:t>
            </a:r>
            <a:endParaRPr b="0" sz="1600"/>
          </a:p>
          <a:p>
            <a:pPr indent="-371600" lvl="1" marL="99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некоторые команды могут менять последовательность выполнения команд</a:t>
            </a:r>
            <a:endParaRPr b="0" sz="1600"/>
          </a:p>
          <a:p>
            <a:pPr indent="-28160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последовательность команд, хранящаяся в памяти - </a:t>
            </a:r>
            <a:r>
              <a:rPr lang="ru" sz="1600"/>
              <a:t>программа</a:t>
            </a:r>
            <a:endParaRPr sz="1600"/>
          </a:p>
        </p:txBody>
      </p:sp>
      <p:sp>
        <p:nvSpPr>
          <p:cNvPr id="109" name="Google Shape;109;g98718c03f0_1_27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Команды процессора</a:t>
            </a:r>
            <a:endParaRPr sz="2400"/>
          </a:p>
        </p:txBody>
      </p:sp>
      <p:sp>
        <p:nvSpPr>
          <p:cNvPr id="110" name="Google Shape;110;g98718c03f0_1_27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Язык ассемблера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718c03f0_1_33"/>
          <p:cNvSpPr txBox="1"/>
          <p:nvPr>
            <p:ph type="title"/>
          </p:nvPr>
        </p:nvSpPr>
        <p:spPr>
          <a:xfrm>
            <a:off x="729450" y="1242450"/>
            <a:ext cx="76887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Процессоры делятся на “семьи”, в каждой из которых свой набор команд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Каждый набор конкретного процессора реализует архитектуру набора команд (</a:t>
            </a:r>
            <a:r>
              <a:rPr b="0" i="1" lang="ru" sz="1600"/>
              <a:t>Instruction Set Architecture, ISA</a:t>
            </a:r>
            <a:r>
              <a:rPr b="0" lang="ru" sz="1600"/>
              <a:t>). Примеры ISA:</a:t>
            </a:r>
            <a:endParaRPr b="0" sz="1600"/>
          </a:p>
          <a:p>
            <a:pPr indent="258399" lvl="1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ARM, Intel x86, MIPS, RISC-V, IBM Power и т.д.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ISA определяет команды с точностью до двоичной кодировки, поэтому процессоры из одной </a:t>
            </a:r>
            <a:r>
              <a:rPr b="0" i="1" lang="ru" sz="1600"/>
              <a:t>семьи</a:t>
            </a:r>
            <a:r>
              <a:rPr b="0" lang="ru" sz="1600"/>
              <a:t> могут выполнять </a:t>
            </a:r>
            <a:r>
              <a:rPr b="0" i="1" lang="ru" sz="1600"/>
              <a:t>одни и те же программы</a:t>
            </a:r>
            <a:endParaRPr b="0" i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Язык ассемблера</a:t>
            </a:r>
            <a:r>
              <a:rPr b="0" lang="ru" sz="1600"/>
              <a:t> (или просто </a:t>
            </a:r>
            <a:r>
              <a:rPr lang="ru" sz="1600"/>
              <a:t>ассемблер</a:t>
            </a:r>
            <a:r>
              <a:rPr b="0" lang="ru" sz="1600"/>
              <a:t>, англ. </a:t>
            </a:r>
            <a:r>
              <a:rPr lang="ru" sz="1600"/>
              <a:t>Assembly Language</a:t>
            </a:r>
            <a:r>
              <a:rPr b="0" lang="ru" sz="1600"/>
              <a:t>) - язык программирования, прямо соответствующий ISA, но понятный человеку</a:t>
            </a:r>
            <a:endParaRPr b="0" sz="1600"/>
          </a:p>
        </p:txBody>
      </p:sp>
      <p:sp>
        <p:nvSpPr>
          <p:cNvPr id="116" name="Google Shape;116;g98718c03f0_1_33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Архитектура набора команд</a:t>
            </a:r>
            <a:endParaRPr sz="2400"/>
          </a:p>
        </p:txBody>
      </p:sp>
      <p:sp>
        <p:nvSpPr>
          <p:cNvPr id="117" name="Google Shape;117;g98718c03f0_1_33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Язык ассемблера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718c03f0_1_39"/>
          <p:cNvSpPr txBox="1"/>
          <p:nvPr>
            <p:ph type="title"/>
          </p:nvPr>
        </p:nvSpPr>
        <p:spPr>
          <a:xfrm>
            <a:off x="388200" y="1242450"/>
            <a:ext cx="83244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Пятое</a:t>
            </a:r>
            <a:r>
              <a:rPr b="0" lang="ru" sz="1600"/>
              <a:t> поколение архитектур набора команд </a:t>
            </a:r>
            <a:r>
              <a:rPr lang="ru" sz="1600"/>
              <a:t>RISC</a:t>
            </a:r>
            <a:r>
              <a:rPr b="0" lang="ru" sz="1600"/>
              <a:t>, созданое в 2010 году исследователями из калифорнийского университета в Беркли 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Спецификация ISA доступна для </a:t>
            </a:r>
            <a:r>
              <a:rPr lang="ru" sz="1600"/>
              <a:t>свободного и бесплатного</a:t>
            </a:r>
            <a:r>
              <a:rPr b="0" lang="ru" sz="1600"/>
              <a:t> использования - Linux в мире архитектур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Предназначена для использования как в </a:t>
            </a:r>
            <a:r>
              <a:rPr lang="ru" sz="1600"/>
              <a:t>коммерческих</a:t>
            </a:r>
            <a:r>
              <a:rPr b="0" lang="ru" sz="1600"/>
              <a:t>, так и </a:t>
            </a:r>
            <a:r>
              <a:rPr lang="ru" sz="1600"/>
              <a:t>академических</a:t>
            </a:r>
            <a:r>
              <a:rPr b="0" lang="ru" sz="1600"/>
              <a:t> целях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Поддерживается общая растущая </a:t>
            </a:r>
            <a:r>
              <a:rPr lang="ru" sz="1600"/>
              <a:t>программная экосистема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Архитектура имеет </a:t>
            </a:r>
            <a:r>
              <a:rPr lang="ru" sz="1600"/>
              <a:t>стандартную</a:t>
            </a:r>
            <a:r>
              <a:rPr b="0" lang="ru" sz="1600"/>
              <a:t> версию, а также несколько </a:t>
            </a:r>
            <a:r>
              <a:rPr lang="ru" sz="1600"/>
              <a:t>расширений</a:t>
            </a:r>
            <a:r>
              <a:rPr b="0" lang="ru" sz="1600"/>
              <a:t> системы команд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Подходит для вычислительных систем всех уровней: от </a:t>
            </a:r>
            <a:r>
              <a:rPr lang="ru" sz="1600"/>
              <a:t>микроконтроллеров</a:t>
            </a:r>
            <a:r>
              <a:rPr b="0" lang="ru" sz="1600"/>
              <a:t> до </a:t>
            </a:r>
            <a:r>
              <a:rPr lang="ru" sz="1600"/>
              <a:t>суперкомпьютеров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Стандарт поддерживается некоммерческой организацией </a:t>
            </a:r>
            <a:r>
              <a:rPr lang="ru" sz="1600"/>
              <a:t>“RISC-V Foundation”</a:t>
            </a:r>
            <a:r>
              <a:rPr b="0" lang="ru" sz="1600"/>
              <a:t>, которая работает в тесном </a:t>
            </a:r>
            <a:r>
              <a:rPr b="0" lang="ru" sz="1600"/>
              <a:t>партнерстве</a:t>
            </a:r>
            <a:r>
              <a:rPr b="0" lang="ru" sz="1600"/>
              <a:t> с “The Linux Foundation”</a:t>
            </a:r>
            <a:endParaRPr b="0" sz="1600"/>
          </a:p>
        </p:txBody>
      </p:sp>
      <p:sp>
        <p:nvSpPr>
          <p:cNvPr id="123" name="Google Shape;123;g98718c03f0_1_39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RISC-V</a:t>
            </a:r>
            <a:endParaRPr sz="2400"/>
          </a:p>
        </p:txBody>
      </p:sp>
      <p:sp>
        <p:nvSpPr>
          <p:cNvPr id="124" name="Google Shape;124;g98718c03f0_1_39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Архитектура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98718c03f0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00" y="149725"/>
            <a:ext cx="4681624" cy="14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8718c03f0_1_46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Архитектура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98718c03f0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73675"/>
            <a:ext cx="7412976" cy="416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98718c03f0_1_46"/>
          <p:cNvSpPr/>
          <p:nvPr/>
        </p:nvSpPr>
        <p:spPr>
          <a:xfrm>
            <a:off x="7592675" y="4744525"/>
            <a:ext cx="345000" cy="3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98718c03f0_1_46"/>
          <p:cNvSpPr/>
          <p:nvPr/>
        </p:nvSpPr>
        <p:spPr>
          <a:xfrm>
            <a:off x="1079725" y="4744525"/>
            <a:ext cx="710400" cy="3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8718c03f0_1_46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RISC-V Foundation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718c03f0_1_64"/>
          <p:cNvSpPr txBox="1"/>
          <p:nvPr>
            <p:ph type="title"/>
          </p:nvPr>
        </p:nvSpPr>
        <p:spPr>
          <a:xfrm>
            <a:off x="729450" y="1242450"/>
            <a:ext cx="76887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В отличие от языков высокого уровня в ассемблере </a:t>
            </a:r>
            <a:r>
              <a:rPr lang="ru" sz="1600"/>
              <a:t>отсутствуют</a:t>
            </a:r>
            <a:r>
              <a:rPr b="0" lang="ru" sz="1600"/>
              <a:t> </a:t>
            </a:r>
            <a:r>
              <a:rPr lang="ru" sz="1600"/>
              <a:t>переменные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Вместо переменных команды оперируют с </a:t>
            </a:r>
            <a:r>
              <a:rPr lang="ru" sz="1600"/>
              <a:t>регистрами</a:t>
            </a:r>
            <a:endParaRPr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ограниченный набор </a:t>
            </a:r>
            <a:r>
              <a:rPr lang="ru" sz="1600"/>
              <a:t>ячеек хранения чисел</a:t>
            </a:r>
            <a:r>
              <a:rPr b="0" lang="ru" sz="1600"/>
              <a:t>, встроенных прямо в аппаратуру</a:t>
            </a:r>
            <a:endParaRPr b="0"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в архитектурах RISC арифметические операции могут выполняться только с регистрами</a:t>
            </a:r>
            <a:endParaRPr b="0" sz="1600"/>
          </a:p>
          <a:p>
            <a:pPr indent="258399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ru" sz="1600"/>
              <a:t>с памятью возможны только операции записи и считывания (в отличие от CISC)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Преимущество работы с регистрами - скорость доступа к ним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Недостатки - ограниченной число регистров - 32 в RISC-V</a:t>
            </a:r>
            <a:endParaRPr b="0" sz="1600"/>
          </a:p>
        </p:txBody>
      </p:sp>
      <p:sp>
        <p:nvSpPr>
          <p:cNvPr id="140" name="Google Shape;140;g98718c03f0_1_64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Переменные в ассемблере - регистры</a:t>
            </a:r>
            <a:endParaRPr sz="2400"/>
          </a:p>
        </p:txBody>
      </p:sp>
      <p:sp>
        <p:nvSpPr>
          <p:cNvPr id="141" name="Google Shape;141;g98718c03f0_1_64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718c03f0_1_76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Р</a:t>
            </a:r>
            <a:r>
              <a:rPr lang="ru" sz="2400"/>
              <a:t>егистры RISC-V</a:t>
            </a:r>
            <a:endParaRPr sz="2400"/>
          </a:p>
        </p:txBody>
      </p:sp>
      <p:sp>
        <p:nvSpPr>
          <p:cNvPr id="147" name="Google Shape;147;g98718c03f0_1_76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98718c03f0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150" y="987575"/>
            <a:ext cx="4859075" cy="40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98718c03f0_1_76"/>
          <p:cNvSpPr txBox="1"/>
          <p:nvPr>
            <p:ph type="title"/>
          </p:nvPr>
        </p:nvSpPr>
        <p:spPr>
          <a:xfrm>
            <a:off x="729450" y="1242450"/>
            <a:ext cx="35190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32 регистра для основного набора команд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каждый регистр имеет размер 32 бита = слово (word)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x0 всегда равен 0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32 регистра для вещественных операций в расширении “F”</a:t>
            </a:r>
            <a:endParaRPr b="0" sz="1600"/>
          </a:p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в версия RV64 регистры имеют размер 64 бита (double word) </a:t>
            </a:r>
            <a:endParaRPr b="0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8718c03f0_1_86"/>
          <p:cNvSpPr txBox="1"/>
          <p:nvPr>
            <p:ph type="title"/>
          </p:nvPr>
        </p:nvSpPr>
        <p:spPr>
          <a:xfrm>
            <a:off x="714500" y="539900"/>
            <a:ext cx="7900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sz="2400"/>
              <a:t>Команды</a:t>
            </a:r>
            <a:r>
              <a:rPr lang="ru" sz="2400"/>
              <a:t> RISC-V</a:t>
            </a:r>
            <a:endParaRPr sz="2400"/>
          </a:p>
        </p:txBody>
      </p:sp>
      <p:sp>
        <p:nvSpPr>
          <p:cNvPr id="155" name="Google Shape;155;g98718c03f0_1_86"/>
          <p:cNvSpPr txBox="1"/>
          <p:nvPr/>
        </p:nvSpPr>
        <p:spPr>
          <a:xfrm>
            <a:off x="8750" y="0"/>
            <a:ext cx="9144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>
                <a:solidFill>
                  <a:srgbClr val="073763"/>
                </a:solidFill>
              </a:rPr>
              <a:t>Ассемблер RISC-V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98718c03f0_1_86"/>
          <p:cNvSpPr txBox="1"/>
          <p:nvPr>
            <p:ph type="title"/>
          </p:nvPr>
        </p:nvSpPr>
        <p:spPr>
          <a:xfrm>
            <a:off x="729450" y="1242450"/>
            <a:ext cx="76812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6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Каждая команда имеет код операции (opcode) и операнды</a:t>
            </a:r>
            <a:endParaRPr b="0" sz="1600"/>
          </a:p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A61C00"/>
                </a:solidFill>
              </a:rPr>
              <a:t>add</a:t>
            </a:r>
            <a:r>
              <a:rPr lang="ru" sz="2100"/>
              <a:t>  x1,  x2,  x3        </a:t>
            </a:r>
            <a:r>
              <a:rPr lang="ru" sz="2100">
                <a:solidFill>
                  <a:srgbClr val="38761D"/>
                </a:solidFill>
              </a:rPr>
              <a:t># x1 = x2 + x3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add - код операции - сложение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x1 - регистр результата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x2, x3 - регистры-операнды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# - используется в ассемблере для комментариев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ru" sz="1600"/>
              <a:t>Эквивалент в языке C:</a:t>
            </a:r>
            <a:endParaRPr b="0" sz="16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a = b + c</a:t>
            </a:r>
            <a:endParaRPr sz="19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/>
              <a:t>x1 ⇔ a, x2 ⇔ b, x3 ⇔ c</a:t>
            </a:r>
            <a:endParaRPr b="0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