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2918400" cy="19202400"/>
  <p:notesSz cx="6858000" cy="9144000"/>
  <p:defaultText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90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1A4BA9"/>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9"/>
    <p:restoredTop sz="94268"/>
  </p:normalViewPr>
  <p:slideViewPr>
    <p:cSldViewPr>
      <p:cViewPr>
        <p:scale>
          <a:sx n="61" d="100"/>
          <a:sy n="61" d="100"/>
        </p:scale>
        <p:origin x="-1648" y="-2632"/>
      </p:cViewPr>
      <p:guideLst>
        <p:guide orient="horz" pos="9800"/>
        <p:guide pos="90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8/2/18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04189-8C3B-804E-A84B-E76A8EB76F3E}" type="datetimeFigureOut">
              <a:rPr lang="en-US" smtClean="0"/>
              <a:t>8/2/18</a:t>
            </a:fld>
            <a:endParaRPr lang="en-US"/>
          </a:p>
        </p:txBody>
      </p:sp>
      <p:sp>
        <p:nvSpPr>
          <p:cNvPr id="4" name="Slide Image Placeholder 3"/>
          <p:cNvSpPr>
            <a:spLocks noGrp="1" noRot="1" noChangeAspect="1"/>
          </p:cNvSpPr>
          <p:nvPr>
            <p:ph type="sldImg" idx="2"/>
          </p:nvPr>
        </p:nvSpPr>
        <p:spPr>
          <a:xfrm>
            <a:off x="784225" y="1143000"/>
            <a:ext cx="5289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F1A47-C90C-EF4E-8F32-1AE368D143AE}" type="slidenum">
              <a:rPr lang="en-US" smtClean="0"/>
              <a:t>‹#›</a:t>
            </a:fld>
            <a:endParaRPr lang="en-US"/>
          </a:p>
        </p:txBody>
      </p:sp>
    </p:spTree>
    <p:extLst>
      <p:ext uri="{BB962C8B-B14F-4D97-AF65-F5344CB8AC3E}">
        <p14:creationId xmlns:p14="http://schemas.microsoft.com/office/powerpoint/2010/main" val="137943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AF1A47-C90C-EF4E-8F32-1AE368D143AE}" type="slidenum">
              <a:rPr lang="en-US" smtClean="0"/>
              <a:t>1</a:t>
            </a:fld>
            <a:endParaRPr lang="en-US"/>
          </a:p>
        </p:txBody>
      </p:sp>
    </p:spTree>
    <p:extLst>
      <p:ext uri="{BB962C8B-B14F-4D97-AF65-F5344CB8AC3E}">
        <p14:creationId xmlns:p14="http://schemas.microsoft.com/office/powerpoint/2010/main" val="1813325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72&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522516" y="355600"/>
            <a:ext cx="31873372" cy="1955800"/>
          </a:xfrm>
          <a:prstGeom prst="rect">
            <a:avLst/>
          </a:prstGeom>
          <a:solidFill>
            <a:srgbClr val="01014B"/>
          </a:solidFill>
          <a:ln>
            <a:solidFill>
              <a:srgbClr val="01014B"/>
            </a:solidFill>
          </a:ln>
        </p:spPr>
        <p:txBody>
          <a:bodyPr vert="horz" lIns="105503" tIns="52752" rIns="105503" bIns="52752" anchor="ctr" anchorCtr="1"/>
          <a:lstStyle>
            <a:lvl1pPr>
              <a:defRPr sz="4200" b="1">
                <a:solidFill>
                  <a:schemeClr val="bg1"/>
                </a:solidFill>
                <a:latin typeface="Arial"/>
                <a:cs typeface="Arial"/>
              </a:defRPr>
            </a:lvl1pPr>
          </a:lstStyle>
          <a:p>
            <a:r>
              <a:rPr lang="en-US" dirty="0"/>
              <a:t>Poster Presentation Title</a:t>
            </a:r>
            <a:br>
              <a:rPr lang="en-US" dirty="0"/>
            </a:br>
            <a:r>
              <a:rPr lang="en-US" sz="2800" b="1" dirty="0">
                <a:solidFill>
                  <a:schemeClr val="bg1"/>
                </a:solidFill>
                <a:latin typeface="Arial" pitchFamily="34" charset="0"/>
                <a:cs typeface="Arial" pitchFamily="34" charset="0"/>
              </a:rPr>
              <a:t>List Author Name(s)</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533401" y="25146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Abstract or Introduction</a:t>
            </a:r>
            <a:endParaRPr lang="en-US" dirty="0"/>
          </a:p>
        </p:txBody>
      </p:sp>
      <p:sp>
        <p:nvSpPr>
          <p:cNvPr id="24" name="Text Placeholder 23"/>
          <p:cNvSpPr>
            <a:spLocks noGrp="1"/>
          </p:cNvSpPr>
          <p:nvPr>
            <p:ph type="body" sz="quarter" idx="11" hasCustomPrompt="1"/>
          </p:nvPr>
        </p:nvSpPr>
        <p:spPr>
          <a:xfrm>
            <a:off x="533401" y="3276600"/>
            <a:ext cx="7707085" cy="5067300"/>
          </a:xfrm>
          <a:prstGeom prst="rect">
            <a:avLst/>
          </a:prstGeom>
        </p:spPr>
        <p:txBody>
          <a:bodyPr vert="horz" lIns="105503" tIns="52752" rIns="105503" bIns="52752"/>
          <a:lstStyle>
            <a:lvl1pPr marL="0" indent="0">
              <a:buNone/>
              <a:defRPr sz="1800" baseline="0"/>
            </a:lvl1pPr>
            <a:lvl2pPr marL="267422" indent="0">
              <a:buNone/>
              <a:defRPr sz="1800" baseline="0"/>
            </a:lvl2pPr>
            <a:lvl3pPr marL="520191" indent="0">
              <a:buNone/>
              <a:defRPr sz="1800" baseline="0"/>
            </a:lvl3pPr>
            <a:lvl4pPr>
              <a:defRPr sz="1800"/>
            </a:lvl4pPr>
            <a:lvl5pPr>
              <a:defRPr sz="18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522516" y="85344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Objectives</a:t>
            </a:r>
            <a:endParaRPr lang="en-US" dirty="0"/>
          </a:p>
        </p:txBody>
      </p:sp>
      <p:sp>
        <p:nvSpPr>
          <p:cNvPr id="26" name="Text Placeholder 23"/>
          <p:cNvSpPr>
            <a:spLocks noGrp="1"/>
          </p:cNvSpPr>
          <p:nvPr>
            <p:ph type="body" sz="quarter" idx="13" hasCustomPrompt="1"/>
          </p:nvPr>
        </p:nvSpPr>
        <p:spPr>
          <a:xfrm>
            <a:off x="522516" y="9334500"/>
            <a:ext cx="7707085" cy="42672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522516" y="137795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Methods</a:t>
            </a:r>
            <a:endParaRPr lang="en-US" dirty="0"/>
          </a:p>
        </p:txBody>
      </p:sp>
      <p:sp>
        <p:nvSpPr>
          <p:cNvPr id="28" name="Text Placeholder 23"/>
          <p:cNvSpPr>
            <a:spLocks noGrp="1"/>
          </p:cNvSpPr>
          <p:nvPr>
            <p:ph type="body" sz="quarter" idx="15" hasCustomPrompt="1"/>
          </p:nvPr>
        </p:nvSpPr>
        <p:spPr>
          <a:xfrm>
            <a:off x="522516" y="14579600"/>
            <a:ext cx="7707085" cy="42418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8610601" y="25146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30" name="Text Placeholder 23"/>
          <p:cNvSpPr>
            <a:spLocks noGrp="1"/>
          </p:cNvSpPr>
          <p:nvPr>
            <p:ph type="body" sz="quarter" idx="17"/>
          </p:nvPr>
        </p:nvSpPr>
        <p:spPr>
          <a:xfrm>
            <a:off x="24688801" y="14478000"/>
            <a:ext cx="7707085" cy="4343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4688801" y="25146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Conclusion</a:t>
            </a:r>
            <a:endParaRPr lang="en-US" dirty="0"/>
          </a:p>
        </p:txBody>
      </p:sp>
      <p:sp>
        <p:nvSpPr>
          <p:cNvPr id="32" name="Text Placeholder 23"/>
          <p:cNvSpPr>
            <a:spLocks noGrp="1"/>
          </p:cNvSpPr>
          <p:nvPr>
            <p:ph type="body" sz="quarter" idx="19"/>
          </p:nvPr>
        </p:nvSpPr>
        <p:spPr>
          <a:xfrm>
            <a:off x="24688801" y="3276600"/>
            <a:ext cx="7707085" cy="10312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4688801" y="137160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References</a:t>
            </a:r>
            <a:endParaRPr lang="en-US" dirty="0"/>
          </a:p>
        </p:txBody>
      </p:sp>
      <p:sp>
        <p:nvSpPr>
          <p:cNvPr id="34" name="Text Placeholder 23"/>
          <p:cNvSpPr>
            <a:spLocks noGrp="1"/>
          </p:cNvSpPr>
          <p:nvPr>
            <p:ph type="body" sz="quarter" idx="21" hasCustomPrompt="1"/>
          </p:nvPr>
        </p:nvSpPr>
        <p:spPr>
          <a:xfrm>
            <a:off x="8610601" y="3276600"/>
            <a:ext cx="7707085"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914403" y="533400"/>
            <a:ext cx="2351315"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7" name="Picture Placeholder 35"/>
          <p:cNvSpPr>
            <a:spLocks noGrp="1"/>
          </p:cNvSpPr>
          <p:nvPr>
            <p:ph type="pic" sz="quarter" idx="23" hasCustomPrompt="1"/>
          </p:nvPr>
        </p:nvSpPr>
        <p:spPr>
          <a:xfrm>
            <a:off x="29783316" y="533400"/>
            <a:ext cx="2351315"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9" name="Chart Placeholder 38"/>
          <p:cNvSpPr>
            <a:spLocks noGrp="1"/>
          </p:cNvSpPr>
          <p:nvPr>
            <p:ph type="chart" sz="quarter" idx="24"/>
          </p:nvPr>
        </p:nvSpPr>
        <p:spPr>
          <a:xfrm>
            <a:off x="9220200" y="9372600"/>
            <a:ext cx="6521378" cy="3911600"/>
          </a:xfrm>
          <a:prstGeom prst="rect">
            <a:avLst/>
          </a:prstGeom>
        </p:spPr>
        <p:txBody>
          <a:bodyPr vert="horz" lIns="105503" tIns="52752" rIns="105503" bIns="52752"/>
          <a:lstStyle>
            <a:lvl1pPr marL="0" indent="0">
              <a:buNone/>
              <a:defRPr sz="1800"/>
            </a:lvl1pPr>
          </a:lstStyle>
          <a:p>
            <a:endParaRPr lang="en-US" dirty="0"/>
          </a:p>
        </p:txBody>
      </p:sp>
      <p:sp>
        <p:nvSpPr>
          <p:cNvPr id="40" name="Chart Placeholder 38"/>
          <p:cNvSpPr>
            <a:spLocks noGrp="1"/>
          </p:cNvSpPr>
          <p:nvPr>
            <p:ph type="chart" sz="quarter" idx="25"/>
          </p:nvPr>
        </p:nvSpPr>
        <p:spPr>
          <a:xfrm>
            <a:off x="9220200" y="14325600"/>
            <a:ext cx="6521378" cy="3911600"/>
          </a:xfrm>
          <a:prstGeom prst="rect">
            <a:avLst/>
          </a:prstGeom>
        </p:spPr>
        <p:txBody>
          <a:bodyPr vert="horz" lIns="105503" tIns="52752" rIns="105503" bIns="52752"/>
          <a:lstStyle>
            <a:lvl1pPr marL="0" indent="0">
              <a:buNone/>
              <a:defRPr sz="1800"/>
            </a:lvl1pPr>
          </a:lstStyle>
          <a:p>
            <a:endParaRPr lang="en-US" dirty="0"/>
          </a:p>
        </p:txBody>
      </p:sp>
      <p:sp>
        <p:nvSpPr>
          <p:cNvPr id="42" name="Text Placeholder 21"/>
          <p:cNvSpPr>
            <a:spLocks noGrp="1"/>
          </p:cNvSpPr>
          <p:nvPr>
            <p:ph type="body" sz="quarter" idx="26" hasCustomPrompt="1"/>
          </p:nvPr>
        </p:nvSpPr>
        <p:spPr>
          <a:xfrm>
            <a:off x="16611601" y="2514600"/>
            <a:ext cx="7707085"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43" name="Text Placeholder 23"/>
          <p:cNvSpPr>
            <a:spLocks noGrp="1"/>
          </p:cNvSpPr>
          <p:nvPr>
            <p:ph type="body" sz="quarter" idx="27"/>
          </p:nvPr>
        </p:nvSpPr>
        <p:spPr>
          <a:xfrm>
            <a:off x="16611601" y="3276600"/>
            <a:ext cx="7707085"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endParaRPr lang="en-US" dirty="0"/>
          </a:p>
        </p:txBody>
      </p:sp>
      <p:sp>
        <p:nvSpPr>
          <p:cNvPr id="44" name="Chart Placeholder 38"/>
          <p:cNvSpPr>
            <a:spLocks noGrp="1"/>
          </p:cNvSpPr>
          <p:nvPr>
            <p:ph type="chart" sz="quarter" idx="28"/>
          </p:nvPr>
        </p:nvSpPr>
        <p:spPr>
          <a:xfrm>
            <a:off x="17297400" y="14325600"/>
            <a:ext cx="6521378" cy="3911600"/>
          </a:xfrm>
          <a:prstGeom prst="rect">
            <a:avLst/>
          </a:prstGeom>
        </p:spPr>
        <p:txBody>
          <a:bodyPr vert="horz" lIns="105503" tIns="52752" rIns="105503" bIns="52752"/>
          <a:lstStyle>
            <a:lvl1pPr marL="0" indent="0">
              <a:buNone/>
              <a:defRPr sz="1800"/>
            </a:lvl1pPr>
          </a:lstStyle>
          <a:p>
            <a:endParaRPr lang="en-US" dirty="0"/>
          </a:p>
        </p:txBody>
      </p:sp>
      <p:sp>
        <p:nvSpPr>
          <p:cNvPr id="45" name="Chart Placeholder 38"/>
          <p:cNvSpPr>
            <a:spLocks noGrp="1"/>
          </p:cNvSpPr>
          <p:nvPr>
            <p:ph type="chart" sz="quarter" idx="29"/>
          </p:nvPr>
        </p:nvSpPr>
        <p:spPr>
          <a:xfrm>
            <a:off x="17297400" y="9372600"/>
            <a:ext cx="6521378" cy="3911600"/>
          </a:xfrm>
          <a:prstGeom prst="rect">
            <a:avLst/>
          </a:prstGeom>
        </p:spPr>
        <p:txBody>
          <a:bodyPr vert="horz" lIns="105503" tIns="52752" rIns="105503" bIns="52752"/>
          <a:lstStyle>
            <a:lvl1pPr marL="0" indent="0">
              <a:buNone/>
              <a:defRPr sz="1800"/>
            </a:lvl1pPr>
          </a:lstStyle>
          <a:p>
            <a:endParaRPr lang="en-US" dirty="0"/>
          </a:p>
        </p:txBody>
      </p:sp>
      <p:sp>
        <p:nvSpPr>
          <p:cNvPr id="46" name="Chart Placeholder 38"/>
          <p:cNvSpPr>
            <a:spLocks noGrp="1"/>
          </p:cNvSpPr>
          <p:nvPr>
            <p:ph type="chart" sz="quarter" idx="30"/>
          </p:nvPr>
        </p:nvSpPr>
        <p:spPr>
          <a:xfrm>
            <a:off x="17297400" y="4572000"/>
            <a:ext cx="6521378" cy="3911600"/>
          </a:xfrm>
          <a:prstGeom prst="rect">
            <a:avLst/>
          </a:prstGeom>
        </p:spPr>
        <p:txBody>
          <a:bodyPr vert="horz" lIns="105503" tIns="52752" rIns="105503" bIns="52752"/>
          <a:lstStyle>
            <a:lvl1pPr marL="0" indent="0">
              <a:buNone/>
              <a:defRPr sz="1800"/>
            </a:lvl1pPr>
          </a:lstStyle>
          <a:p>
            <a:endParaRPr lang="en-US" dirty="0"/>
          </a:p>
        </p:txBody>
      </p:sp>
      <p:pic>
        <p:nvPicPr>
          <p:cNvPr id="2" name="Picture 1"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13400" y="18906744"/>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351144" rtl="0" eaLnBrk="1" latinLnBrk="0" hangingPunct="1">
        <a:spcBef>
          <a:spcPct val="0"/>
        </a:spcBef>
        <a:buNone/>
        <a:defRPr sz="11300" kern="1200">
          <a:solidFill>
            <a:schemeClr val="tx1"/>
          </a:solidFill>
          <a:latin typeface="+mj-lt"/>
          <a:ea typeface="+mj-ea"/>
          <a:cs typeface="+mj-cs"/>
        </a:defRPr>
      </a:lvl1pPr>
    </p:titleStyle>
    <p:bodyStyle>
      <a:lvl1pPr marL="881680" indent="-881680" algn="l" defTabSz="2351144" rtl="0" eaLnBrk="1" latinLnBrk="0" hangingPunct="1">
        <a:spcBef>
          <a:spcPct val="20000"/>
        </a:spcBef>
        <a:buFont typeface="Arial" pitchFamily="34" charset="0"/>
        <a:buChar char="•"/>
        <a:defRPr sz="82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solidFill>
            <a:srgbClr val="1A4BA9"/>
          </a:solidFill>
          <a:ln>
            <a:solidFill>
              <a:srgbClr val="09306B"/>
            </a:solidFill>
          </a:ln>
        </p:spPr>
        <p:txBody>
          <a:bodyPr/>
          <a:lstStyle/>
          <a:p>
            <a:r>
              <a:rPr lang="en-US" sz="6000" dirty="0"/>
              <a:t>Emulator of Cosmological Simulation for Initial Parameters Study</a:t>
            </a:r>
          </a:p>
        </p:txBody>
      </p:sp>
      <p:sp>
        <p:nvSpPr>
          <p:cNvPr id="25" name="Text Placeholder 24"/>
          <p:cNvSpPr>
            <a:spLocks noGrp="1"/>
          </p:cNvSpPr>
          <p:nvPr>
            <p:ph type="body" sz="quarter" idx="10"/>
          </p:nvPr>
        </p:nvSpPr>
        <p:spPr>
          <a:solidFill>
            <a:srgbClr val="1A4BA9"/>
          </a:solidFill>
          <a:ln>
            <a:solidFill>
              <a:srgbClr val="09306B"/>
            </a:solidFill>
          </a:ln>
        </p:spPr>
        <p:txBody>
          <a:bodyPr/>
          <a:lstStyle/>
          <a:p>
            <a:r>
              <a:rPr lang="en-US" dirty="0"/>
              <a:t>Abstract</a:t>
            </a:r>
          </a:p>
        </p:txBody>
      </p:sp>
      <p:sp>
        <p:nvSpPr>
          <p:cNvPr id="26" name="Text Placeholder 25"/>
          <p:cNvSpPr>
            <a:spLocks noGrp="1"/>
          </p:cNvSpPr>
          <p:nvPr>
            <p:ph type="body" sz="quarter" idx="11"/>
          </p:nvPr>
        </p:nvSpPr>
        <p:spPr>
          <a:xfrm>
            <a:off x="533401" y="3086100"/>
            <a:ext cx="7707085" cy="5067300"/>
          </a:xfrm>
        </p:spPr>
        <p:txBody>
          <a:bodyPr/>
          <a:lstStyle/>
          <a:p>
            <a:r>
              <a:rPr lang="en-US" sz="2000" dirty="0"/>
              <a:t>The cosmological model is developed to simulate the evolution of the universe by given initial conditions of the universe. Each initial condition consists of many initial physical parameters. Physicists usually are interested in three to ten of these initial parameters, which create a huge parameter space. Each initial condition of the universe can generate up to ten quantities of interest, and each quantity can have up to 4096^3 grids. Accessing such massive datasets to perform the parameter study on the post-analysis machine could be slow and hinder the analysis task due to the limited I/O bandwidth of the supercomputer. Also, because of the limited storage of disk, dumping all data from simulation and storing on disks are not feasible. Developing techniques to reduce the data size in-situ, and the requirement of the I/O bandwidth and disk storage is critical for the parameter study in the cosmological simulation. We develop two promising techniques, "GMM-based (Gaussian Mixture model) Emulator" and "Statistical-base Super-resolution", to achieve our goal. GMM-based Emulator uses multi-variate GMM to compactly summarize the data from initial simulation parameters and quantities of interest. The GMM-based emulator can be built incrementally when the data of new initial parameters comes. Statistical-based Super-resolution statistically down-samples the data in-situ and recovers the down-sampled data to full resolution when scientists analyze the data in the post-processing stage. A one-time task which collects full-resolution data generated from a small set of initial conditions creates the prior knowledge for super-resolution. The statistical-based down-sampling reduces the size of data from other initial conditions by using distribution to summarize data values in each local block.  The prior knowledge is used to compensate for the lack of spatial information of the statistical-based down-sampled data and recover it to full-resolution. </a:t>
            </a:r>
          </a:p>
        </p:txBody>
      </p:sp>
      <p:sp>
        <p:nvSpPr>
          <p:cNvPr id="27" name="Text Placeholder 26"/>
          <p:cNvSpPr>
            <a:spLocks noGrp="1"/>
          </p:cNvSpPr>
          <p:nvPr>
            <p:ph type="body" sz="quarter" idx="12"/>
          </p:nvPr>
        </p:nvSpPr>
        <p:spPr>
          <a:xfrm>
            <a:off x="522516" y="11645900"/>
            <a:ext cx="7707085" cy="622300"/>
          </a:xfrm>
          <a:solidFill>
            <a:srgbClr val="1A4BA9"/>
          </a:solidFill>
          <a:ln>
            <a:solidFill>
              <a:srgbClr val="09306B"/>
            </a:solidFill>
          </a:ln>
        </p:spPr>
        <p:txBody>
          <a:bodyPr/>
          <a:lstStyle/>
          <a:p>
            <a:r>
              <a:rPr lang="en-US" dirty="0"/>
              <a:t>Objectives</a:t>
            </a:r>
          </a:p>
        </p:txBody>
      </p:sp>
      <p:sp>
        <p:nvSpPr>
          <p:cNvPr id="28" name="Text Placeholder 27"/>
          <p:cNvSpPr>
            <a:spLocks noGrp="1"/>
          </p:cNvSpPr>
          <p:nvPr>
            <p:ph type="body" sz="quarter" idx="13"/>
          </p:nvPr>
        </p:nvSpPr>
        <p:spPr>
          <a:xfrm>
            <a:off x="522516" y="12298010"/>
            <a:ext cx="7707085" cy="1303689"/>
          </a:xfrm>
        </p:spPr>
        <p:txBody>
          <a:bodyPr/>
          <a:lstStyle/>
          <a:p>
            <a:pPr marL="285750" indent="-285750">
              <a:buFont typeface="Arial" panose="020B0604020202020204" pitchFamily="34" charset="0"/>
              <a:buChar char="•"/>
            </a:pPr>
            <a:r>
              <a:rPr lang="en-US" sz="2000" dirty="0"/>
              <a:t>Reduce cosmological data size in-situ to satisfy the requirement of the I/O bandwidth and disk storage. </a:t>
            </a:r>
          </a:p>
          <a:p>
            <a:pPr marL="285750" indent="-285750">
              <a:buFont typeface="Arial" panose="020B0604020202020204" pitchFamily="34" charset="0"/>
              <a:buChar char="•"/>
            </a:pPr>
            <a:r>
              <a:rPr lang="en-US" sz="2000" dirty="0"/>
              <a:t>Reconstruct cosmological data with low error using our emulator. </a:t>
            </a:r>
          </a:p>
          <a:p>
            <a:pPr marL="285750" indent="-285750">
              <a:buFont typeface="Arial" panose="020B0604020202020204" pitchFamily="34" charset="0"/>
              <a:buChar char="•"/>
            </a:pPr>
            <a:r>
              <a:rPr lang="en-US" sz="2000" dirty="0"/>
              <a:t>Enhance emulators for in-situ analysis.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29" name="Text Placeholder 28"/>
          <p:cNvSpPr>
            <a:spLocks noGrp="1"/>
          </p:cNvSpPr>
          <p:nvPr>
            <p:ph type="body" sz="quarter" idx="14"/>
          </p:nvPr>
        </p:nvSpPr>
        <p:spPr>
          <a:xfrm>
            <a:off x="522516" y="13703300"/>
            <a:ext cx="7707085" cy="622300"/>
          </a:xfrm>
          <a:solidFill>
            <a:srgbClr val="1A4BA9"/>
          </a:solidFill>
          <a:ln>
            <a:solidFill>
              <a:srgbClr val="09306B"/>
            </a:solidFill>
          </a:ln>
        </p:spPr>
        <p:txBody>
          <a:bodyPr vert="horz" lIns="105503" tIns="52752" rIns="105503" bIns="52752" anchor="t"/>
          <a:lstStyle/>
          <a:p>
            <a:r>
              <a:rPr lang="en-US" dirty="0"/>
              <a:t>1. GMM Emulator</a:t>
            </a:r>
          </a:p>
        </p:txBody>
      </p:sp>
      <p:sp>
        <p:nvSpPr>
          <p:cNvPr id="30" name="Text Placeholder 29"/>
          <p:cNvSpPr>
            <a:spLocks noGrp="1"/>
          </p:cNvSpPr>
          <p:nvPr>
            <p:ph type="body" sz="quarter" idx="15"/>
          </p:nvPr>
        </p:nvSpPr>
        <p:spPr>
          <a:xfrm>
            <a:off x="522516" y="14249400"/>
            <a:ext cx="7707085" cy="4241800"/>
          </a:xfrm>
        </p:spPr>
        <p:txBody>
          <a:bodyPr/>
          <a:lstStyle/>
          <a:p>
            <a:pPr marL="285750" indent="-285750">
              <a:buFont typeface="Arial" panose="020B0604020202020204" pitchFamily="34" charset="0"/>
              <a:buChar char="•"/>
            </a:pPr>
            <a:r>
              <a:rPr lang="en-US" sz="2000" dirty="0"/>
              <a:t>GMM-based Emulator uses multi-variate GMM to compactly summarize the data from initial simulation parameters in the joint space of parameters and the quantity of interest. </a:t>
            </a:r>
          </a:p>
          <a:p>
            <a:pPr marL="285750" indent="-285750">
              <a:buFont typeface="Arial" panose="020B0604020202020204" pitchFamily="34" charset="0"/>
              <a:buChar char="•"/>
            </a:pPr>
            <a:r>
              <a:rPr lang="en-US" sz="2000" dirty="0"/>
              <a:t>The data of a precise initial condition can be reconstructed from the emulator in the post-analysis stage. </a:t>
            </a:r>
          </a:p>
          <a:p>
            <a:pPr marL="285750" indent="-285750">
              <a:buFont typeface="Arial" panose="020B0604020202020204" pitchFamily="34" charset="0"/>
              <a:buChar char="•"/>
            </a:pPr>
            <a:r>
              <a:rPr lang="en-US" sz="2000" dirty="0"/>
              <a:t>Also, the storage size of the GMM emulator is much less than the size of simulation data. </a:t>
            </a:r>
          </a:p>
          <a:p>
            <a:pPr marL="285750" indent="-285750">
              <a:buFont typeface="Arial" panose="020B0604020202020204" pitchFamily="34" charset="0"/>
              <a:buChar char="•"/>
            </a:pPr>
            <a:r>
              <a:rPr lang="en-US" sz="2000" dirty="0"/>
              <a:t>The GMM-based emulator can be built incrementally when the data of new initial parameters comes. </a:t>
            </a:r>
          </a:p>
          <a:p>
            <a:pPr marL="285750" indent="-285750">
              <a:buFont typeface="Arial" panose="020B0604020202020204" pitchFamily="34" charset="0"/>
              <a:buChar char="•"/>
            </a:pPr>
            <a:r>
              <a:rPr lang="en-US" sz="2000" dirty="0"/>
              <a:t>Considering the memory constraint for the size of GMM emulator, we apply re-sampling and re-training process to reduce the size of trained GMM emulator. </a:t>
            </a:r>
          </a:p>
          <a:p>
            <a:pPr marL="285750" indent="-285750">
              <a:buFont typeface="Arial" panose="020B0604020202020204" pitchFamily="34" charset="0"/>
              <a:buChar char="•"/>
            </a:pPr>
            <a:r>
              <a:rPr lang="en-US" sz="2000" dirty="0"/>
              <a:t>Prediction: The GMM emulator can learn data of sampled initial conditions to predict data of untrained initial conditions with low error. </a:t>
            </a:r>
          </a:p>
        </p:txBody>
      </p:sp>
      <p:sp>
        <p:nvSpPr>
          <p:cNvPr id="31" name="Text Placeholder 30"/>
          <p:cNvSpPr>
            <a:spLocks noGrp="1"/>
          </p:cNvSpPr>
          <p:nvPr>
            <p:ph type="body" sz="quarter" idx="16"/>
          </p:nvPr>
        </p:nvSpPr>
        <p:spPr>
          <a:xfrm>
            <a:off x="8610601" y="2514600"/>
            <a:ext cx="11544781" cy="622300"/>
          </a:xfrm>
          <a:solidFill>
            <a:srgbClr val="1A4BA9"/>
          </a:solidFill>
          <a:ln>
            <a:solidFill>
              <a:srgbClr val="09306B"/>
            </a:solidFill>
          </a:ln>
        </p:spPr>
        <p:txBody>
          <a:bodyPr vert="horz" lIns="105503" tIns="52752" rIns="105503" bIns="52752" anchor="t"/>
          <a:lstStyle/>
          <a:p>
            <a:r>
              <a:rPr lang="en-US" dirty="0"/>
              <a:t>1.1 Reconstruction Results of GMM Emulator</a:t>
            </a:r>
          </a:p>
        </p:txBody>
      </p:sp>
      <p:pic>
        <p:nvPicPr>
          <p:cNvPr id="2" name="Picture 2" descr="A close up of a logo&#10;&#10;Description generated with very high confidence">
            <a:extLst>
              <a:ext uri="{FF2B5EF4-FFF2-40B4-BE49-F238E27FC236}">
                <a16:creationId xmlns:a16="http://schemas.microsoft.com/office/drawing/2014/main" id="{E0415917-45EC-473C-AF0C-DECD3305A1A3}"/>
              </a:ext>
            </a:extLst>
          </p:cNvPr>
          <p:cNvPicPr>
            <a:picLocks noGrp="1" noChangeAspect="1"/>
          </p:cNvPicPr>
          <p:nvPr>
            <p:ph type="pic" sz="quarter" idx="22"/>
          </p:nvPr>
        </p:nvPicPr>
        <p:blipFill rotWithShape="1">
          <a:blip r:embed="rId3"/>
          <a:srcRect l="2041" t="1020" r="1020"/>
          <a:stretch/>
        </p:blipFill>
        <p:spPr>
          <a:xfrm>
            <a:off x="913457" y="615464"/>
            <a:ext cx="2875258" cy="1572295"/>
          </a:xfrm>
          <a:prstGeom prst="rect">
            <a:avLst/>
          </a:prstGeom>
        </p:spPr>
      </p:pic>
      <p:pic>
        <p:nvPicPr>
          <p:cNvPr id="4" name="Picture 4" descr="A close up of a black background&#10;&#10;Description generated with high confidence">
            <a:extLst>
              <a:ext uri="{FF2B5EF4-FFF2-40B4-BE49-F238E27FC236}">
                <a16:creationId xmlns:a16="http://schemas.microsoft.com/office/drawing/2014/main" id="{8C2439D0-D402-4478-A8D5-367DF5AED8C4}"/>
              </a:ext>
            </a:extLst>
          </p:cNvPr>
          <p:cNvPicPr>
            <a:picLocks noGrp="1" noChangeAspect="1"/>
          </p:cNvPicPr>
          <p:nvPr>
            <p:ph type="pic" sz="quarter" idx="23"/>
          </p:nvPr>
        </p:nvPicPr>
        <p:blipFill rotWithShape="1">
          <a:blip r:embed="rId4"/>
          <a:srcRect l="-2679" t="1493" r="-3571" b="-2985"/>
          <a:stretch/>
        </p:blipFill>
        <p:spPr>
          <a:xfrm>
            <a:off x="29291433" y="533400"/>
            <a:ext cx="2844053" cy="1624085"/>
          </a:xfrm>
          <a:prstGeom prst="rect">
            <a:avLst/>
          </a:prstGeom>
        </p:spPr>
      </p:pic>
      <p:sp>
        <p:nvSpPr>
          <p:cNvPr id="41" name="Text Placeholder 40"/>
          <p:cNvSpPr>
            <a:spLocks noGrp="1"/>
          </p:cNvSpPr>
          <p:nvPr>
            <p:ph type="body" sz="quarter" idx="26"/>
          </p:nvPr>
        </p:nvSpPr>
        <p:spPr>
          <a:xfrm>
            <a:off x="20520809" y="2514600"/>
            <a:ext cx="11878498" cy="622300"/>
          </a:xfrm>
          <a:solidFill>
            <a:srgbClr val="1A4BA9"/>
          </a:solidFill>
          <a:ln>
            <a:solidFill>
              <a:srgbClr val="09306B"/>
            </a:solidFill>
          </a:ln>
        </p:spPr>
        <p:txBody>
          <a:bodyPr vert="horz" lIns="105503" tIns="52752" rIns="105503" bIns="52752" anchor="t"/>
          <a:lstStyle/>
          <a:p>
            <a:r>
              <a:rPr lang="en-US" dirty="0"/>
              <a:t>2. Statistical-based Super-resolution</a:t>
            </a:r>
          </a:p>
        </p:txBody>
      </p:sp>
      <p:sp>
        <p:nvSpPr>
          <p:cNvPr id="42" name="Text Placeholder 41"/>
          <p:cNvSpPr>
            <a:spLocks noGrp="1"/>
          </p:cNvSpPr>
          <p:nvPr>
            <p:ph type="body" sz="quarter" idx="27"/>
          </p:nvPr>
        </p:nvSpPr>
        <p:spPr>
          <a:xfrm>
            <a:off x="20535899" y="3200400"/>
            <a:ext cx="9334501" cy="1921511"/>
          </a:xfrm>
        </p:spPr>
        <p:txBody>
          <a:bodyPr/>
          <a:lstStyle/>
          <a:p>
            <a:pPr marL="342900" indent="-342900">
              <a:buFont typeface="Arial" panose="020B0604020202020204" pitchFamily="34" charset="0"/>
              <a:buChar char="•"/>
            </a:pPr>
            <a:r>
              <a:rPr lang="en-US" sz="2000" dirty="0"/>
              <a:t>Super-resolution technique in computer vision community uses information from  small set of training images to recover other down-sampled images to raw resolution</a:t>
            </a:r>
          </a:p>
          <a:p>
            <a:pPr marL="342900" indent="-342900">
              <a:buFont typeface="Arial" panose="020B0604020202020204" pitchFamily="34" charset="0"/>
              <a:buChar char="•"/>
            </a:pPr>
            <a:r>
              <a:rPr lang="en-US" sz="2000" dirty="0"/>
              <a:t>Challenge: data range of different initial simulation parameters could be very different</a:t>
            </a:r>
          </a:p>
          <a:p>
            <a:pPr marL="342900" indent="-342900">
              <a:buFont typeface="Arial" panose="020B0604020202020204" pitchFamily="34" charset="0"/>
              <a:buChar char="•"/>
            </a:pPr>
            <a:r>
              <a:rPr lang="en-US" sz="2000" dirty="0"/>
              <a:t>Observation: locations of relatively higher and lower values in a local region are often similar across the data from different initial simulation parameters</a:t>
            </a:r>
          </a:p>
          <a:p>
            <a:pPr marL="342900" indent="-342900">
              <a:buFont typeface="Arial" panose="020B0604020202020204" pitchFamily="34" charset="0"/>
              <a:buChar char="•"/>
            </a:pPr>
            <a:r>
              <a:rPr lang="en-US" sz="2000" dirty="0"/>
              <a:t>Compactly summarizing data in each down-sampled blocks by distributions can preserve absolute data values in the block</a:t>
            </a:r>
          </a:p>
          <a:p>
            <a:pPr marL="342900" indent="-342900">
              <a:buFont typeface="Arial" panose="020B0604020202020204" pitchFamily="34" charset="0"/>
              <a:buChar char="•"/>
            </a:pPr>
            <a:r>
              <a:rPr lang="en-US" sz="2000" dirty="0"/>
              <a:t>Prior knowledge/dictionary created from the data generated from a few initial simulation parameters compensates the lack of spatial information to recover down-sampled distribution blocks to raw resolution blocks</a:t>
            </a:r>
          </a:p>
          <a:p>
            <a:pPr marL="342900" indent="-342900">
              <a:buFont typeface="Arial" panose="020B0604020202020204" pitchFamily="34" charset="0"/>
              <a:buChar char="•"/>
            </a:pPr>
            <a:endParaRPr lang="en-US" sz="2000" dirty="0"/>
          </a:p>
        </p:txBody>
      </p:sp>
      <p:grpSp>
        <p:nvGrpSpPr>
          <p:cNvPr id="215" name="Group 214"/>
          <p:cNvGrpSpPr/>
          <p:nvPr/>
        </p:nvGrpSpPr>
        <p:grpSpPr>
          <a:xfrm>
            <a:off x="20541116" y="7642058"/>
            <a:ext cx="11811000" cy="4459798"/>
            <a:chOff x="20421600" y="7884602"/>
            <a:chExt cx="11811000" cy="4459798"/>
          </a:xfrm>
        </p:grpSpPr>
        <p:sp>
          <p:nvSpPr>
            <p:cNvPr id="150" name="Rectangle: Rounded Corners 16">
              <a:extLst>
                <a:ext uri="{FF2B5EF4-FFF2-40B4-BE49-F238E27FC236}">
                  <a16:creationId xmlns:a16="http://schemas.microsoft.com/office/drawing/2014/main" id="{4DE5FF32-2FCF-954A-8799-ED6A3DE13E48}"/>
                </a:ext>
              </a:extLst>
            </p:cNvPr>
            <p:cNvSpPr/>
            <p:nvPr/>
          </p:nvSpPr>
          <p:spPr>
            <a:xfrm>
              <a:off x="24034680" y="10535560"/>
              <a:ext cx="2635320" cy="1558918"/>
            </a:xfrm>
            <a:prstGeom prst="roundRect">
              <a:avLst/>
            </a:prstGeom>
            <a:solidFill>
              <a:schemeClr val="accent2">
                <a:lumMod val="75000"/>
                <a:alpha val="8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000" b="1" dirty="0">
                  <a:solidFill>
                    <a:schemeClr val="bg1"/>
                  </a:solidFill>
                  <a:cs typeface="Calibri"/>
                </a:rPr>
                <a:t>In-situ statistical down-sampling</a:t>
              </a:r>
              <a:endParaRPr lang="en-US" altLang="zh-TW" sz="2000" dirty="0">
                <a:solidFill>
                  <a:schemeClr val="bg1"/>
                </a:solidFill>
                <a:cs typeface="Calibri"/>
              </a:endParaRPr>
            </a:p>
            <a:p>
              <a:pPr algn="ctr"/>
              <a:endParaRPr lang="en-US" altLang="zh-TW" sz="2000" dirty="0">
                <a:solidFill>
                  <a:schemeClr val="bg1"/>
                </a:solidFill>
                <a:cs typeface="Calibri"/>
              </a:endParaRPr>
            </a:p>
            <a:p>
              <a:pPr algn="ctr"/>
              <a:endParaRPr lang="en-US" altLang="zh-TW" sz="2000" dirty="0">
                <a:solidFill>
                  <a:schemeClr val="bg1"/>
                </a:solidFill>
                <a:cs typeface="Calibri"/>
              </a:endParaRPr>
            </a:p>
            <a:p>
              <a:pPr algn="ctr"/>
              <a:endParaRPr lang="en-US" altLang="zh-TW" sz="2000" dirty="0">
                <a:solidFill>
                  <a:schemeClr val="bg1"/>
                </a:solidFill>
              </a:endParaRPr>
            </a:p>
          </p:txBody>
        </p:sp>
        <p:sp>
          <p:nvSpPr>
            <p:cNvPr id="151" name="橢圓 7">
              <a:extLst>
                <a:ext uri="{FF2B5EF4-FFF2-40B4-BE49-F238E27FC236}">
                  <a16:creationId xmlns:a16="http://schemas.microsoft.com/office/drawing/2014/main" id="{7EF278B8-4F24-9C41-9696-B3CC57409AA1}"/>
                </a:ext>
              </a:extLst>
            </p:cNvPr>
            <p:cNvSpPr/>
            <p:nvPr/>
          </p:nvSpPr>
          <p:spPr>
            <a:xfrm>
              <a:off x="22998186" y="8343276"/>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2" name="橢圓 8">
              <a:extLst>
                <a:ext uri="{FF2B5EF4-FFF2-40B4-BE49-F238E27FC236}">
                  <a16:creationId xmlns:a16="http://schemas.microsoft.com/office/drawing/2014/main" id="{EC4E581E-7868-FD43-953B-9D7109C68C27}"/>
                </a:ext>
              </a:extLst>
            </p:cNvPr>
            <p:cNvSpPr/>
            <p:nvPr/>
          </p:nvSpPr>
          <p:spPr>
            <a:xfrm>
              <a:off x="22998186" y="8622555"/>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3" name="橢圓 9">
              <a:extLst>
                <a:ext uri="{FF2B5EF4-FFF2-40B4-BE49-F238E27FC236}">
                  <a16:creationId xmlns:a16="http://schemas.microsoft.com/office/drawing/2014/main" id="{633C1FD1-099A-6147-8540-D33694132D28}"/>
                </a:ext>
              </a:extLst>
            </p:cNvPr>
            <p:cNvSpPr/>
            <p:nvPr/>
          </p:nvSpPr>
          <p:spPr>
            <a:xfrm>
              <a:off x="22998186" y="8901834"/>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4" name="橢圓 10">
              <a:extLst>
                <a:ext uri="{FF2B5EF4-FFF2-40B4-BE49-F238E27FC236}">
                  <a16:creationId xmlns:a16="http://schemas.microsoft.com/office/drawing/2014/main" id="{89C9C6FA-B705-B446-8213-029BE92D6801}"/>
                </a:ext>
              </a:extLst>
            </p:cNvPr>
            <p:cNvSpPr/>
            <p:nvPr/>
          </p:nvSpPr>
          <p:spPr>
            <a:xfrm>
              <a:off x="22998186" y="9181113"/>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5" name="橢圓 11">
              <a:extLst>
                <a:ext uri="{FF2B5EF4-FFF2-40B4-BE49-F238E27FC236}">
                  <a16:creationId xmlns:a16="http://schemas.microsoft.com/office/drawing/2014/main" id="{D3277358-D32C-4640-A265-E0D85C26BD1B}"/>
                </a:ext>
              </a:extLst>
            </p:cNvPr>
            <p:cNvSpPr/>
            <p:nvPr/>
          </p:nvSpPr>
          <p:spPr>
            <a:xfrm>
              <a:off x="22998186" y="9460392"/>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6" name="橢圓 12">
              <a:extLst>
                <a:ext uri="{FF2B5EF4-FFF2-40B4-BE49-F238E27FC236}">
                  <a16:creationId xmlns:a16="http://schemas.microsoft.com/office/drawing/2014/main" id="{11D0CB07-A19F-2B42-8F78-F4CB4A5C7DC0}"/>
                </a:ext>
              </a:extLst>
            </p:cNvPr>
            <p:cNvSpPr/>
            <p:nvPr/>
          </p:nvSpPr>
          <p:spPr>
            <a:xfrm>
              <a:off x="22998186" y="9739671"/>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7" name="橢圓 13">
              <a:extLst>
                <a:ext uri="{FF2B5EF4-FFF2-40B4-BE49-F238E27FC236}">
                  <a16:creationId xmlns:a16="http://schemas.microsoft.com/office/drawing/2014/main" id="{5ACC86A4-BCBF-9E4D-9D2D-A0B002C1B2F6}"/>
                </a:ext>
              </a:extLst>
            </p:cNvPr>
            <p:cNvSpPr/>
            <p:nvPr/>
          </p:nvSpPr>
          <p:spPr>
            <a:xfrm>
              <a:off x="22998186" y="10018950"/>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58" name="橢圓 14">
              <a:extLst>
                <a:ext uri="{FF2B5EF4-FFF2-40B4-BE49-F238E27FC236}">
                  <a16:creationId xmlns:a16="http://schemas.microsoft.com/office/drawing/2014/main" id="{71990760-814F-154D-9A6C-93E5D5786B1F}"/>
                </a:ext>
              </a:extLst>
            </p:cNvPr>
            <p:cNvSpPr/>
            <p:nvPr/>
          </p:nvSpPr>
          <p:spPr>
            <a:xfrm>
              <a:off x="22998186" y="10298229"/>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61" name="橢圓 17">
              <a:extLst>
                <a:ext uri="{FF2B5EF4-FFF2-40B4-BE49-F238E27FC236}">
                  <a16:creationId xmlns:a16="http://schemas.microsoft.com/office/drawing/2014/main" id="{D23F0CB8-A36F-7E4C-A885-32873AF223C4}"/>
                </a:ext>
              </a:extLst>
            </p:cNvPr>
            <p:cNvSpPr/>
            <p:nvPr/>
          </p:nvSpPr>
          <p:spPr>
            <a:xfrm>
              <a:off x="22998186" y="10578541"/>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62" name="橢圓 18">
              <a:extLst>
                <a:ext uri="{FF2B5EF4-FFF2-40B4-BE49-F238E27FC236}">
                  <a16:creationId xmlns:a16="http://schemas.microsoft.com/office/drawing/2014/main" id="{8601E45A-4831-084D-AF9C-89AD9C9A8E67}"/>
                </a:ext>
              </a:extLst>
            </p:cNvPr>
            <p:cNvSpPr/>
            <p:nvPr/>
          </p:nvSpPr>
          <p:spPr>
            <a:xfrm>
              <a:off x="22998186" y="11373760"/>
              <a:ext cx="202131" cy="20213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sz="2000">
                <a:solidFill>
                  <a:sysClr val="windowText" lastClr="000000"/>
                </a:solidFill>
              </a:endParaRPr>
            </a:p>
          </p:txBody>
        </p:sp>
        <p:sp>
          <p:nvSpPr>
            <p:cNvPr id="163" name="Rectangle: Rounded Corners 29">
              <a:extLst>
                <a:ext uri="{FF2B5EF4-FFF2-40B4-BE49-F238E27FC236}">
                  <a16:creationId xmlns:a16="http://schemas.microsoft.com/office/drawing/2014/main" id="{D84CE6AD-0A16-0444-825C-2DFCEC4D96DD}"/>
                </a:ext>
              </a:extLst>
            </p:cNvPr>
            <p:cNvSpPr/>
            <p:nvPr/>
          </p:nvSpPr>
          <p:spPr>
            <a:xfrm>
              <a:off x="22075457" y="11754760"/>
              <a:ext cx="2079943" cy="34323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rgbClr val="000000"/>
                  </a:solidFill>
                  <a:cs typeface="Calibri"/>
                </a:rPr>
                <a:t>Initial Simulation Parameters</a:t>
              </a:r>
            </a:p>
          </p:txBody>
        </p:sp>
        <p:cxnSp>
          <p:nvCxnSpPr>
            <p:cNvPr id="165" name="直線箭頭接點 31">
              <a:extLst>
                <a:ext uri="{FF2B5EF4-FFF2-40B4-BE49-F238E27FC236}">
                  <a16:creationId xmlns:a16="http://schemas.microsoft.com/office/drawing/2014/main" id="{D70ABCB4-C24B-9C45-8191-D3B609729960}"/>
                </a:ext>
              </a:extLst>
            </p:cNvPr>
            <p:cNvCxnSpPr>
              <a:cxnSpLocks/>
            </p:cNvCxnSpPr>
            <p:nvPr/>
          </p:nvCxnSpPr>
          <p:spPr>
            <a:xfrm>
              <a:off x="21819421" y="8715120"/>
              <a:ext cx="1135781"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箭頭接點 35">
              <a:extLst>
                <a:ext uri="{FF2B5EF4-FFF2-40B4-BE49-F238E27FC236}">
                  <a16:creationId xmlns:a16="http://schemas.microsoft.com/office/drawing/2014/main" id="{A0B9D368-5E1E-064C-847B-8D85FB462A0F}"/>
                </a:ext>
              </a:extLst>
            </p:cNvPr>
            <p:cNvCxnSpPr>
              <a:cxnSpLocks/>
            </p:cNvCxnSpPr>
            <p:nvPr/>
          </p:nvCxnSpPr>
          <p:spPr>
            <a:xfrm>
              <a:off x="21819421" y="9252531"/>
              <a:ext cx="1135781"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箭頭接點 36">
              <a:extLst>
                <a:ext uri="{FF2B5EF4-FFF2-40B4-BE49-F238E27FC236}">
                  <a16:creationId xmlns:a16="http://schemas.microsoft.com/office/drawing/2014/main" id="{F8A3C271-2922-A141-B62B-368A455D01B1}"/>
                </a:ext>
              </a:extLst>
            </p:cNvPr>
            <p:cNvCxnSpPr>
              <a:cxnSpLocks/>
            </p:cNvCxnSpPr>
            <p:nvPr/>
          </p:nvCxnSpPr>
          <p:spPr>
            <a:xfrm>
              <a:off x="21819421" y="9549310"/>
              <a:ext cx="1135781"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箭頭接點 37">
              <a:extLst>
                <a:ext uri="{FF2B5EF4-FFF2-40B4-BE49-F238E27FC236}">
                  <a16:creationId xmlns:a16="http://schemas.microsoft.com/office/drawing/2014/main" id="{AC98F7DC-A10B-7740-A87A-3E96BC0A3FAA}"/>
                </a:ext>
              </a:extLst>
            </p:cNvPr>
            <p:cNvCxnSpPr>
              <a:cxnSpLocks/>
            </p:cNvCxnSpPr>
            <p:nvPr/>
          </p:nvCxnSpPr>
          <p:spPr>
            <a:xfrm>
              <a:off x="21819421" y="9849760"/>
              <a:ext cx="1135781"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Rounded Corners 29">
              <a:extLst>
                <a:ext uri="{FF2B5EF4-FFF2-40B4-BE49-F238E27FC236}">
                  <a16:creationId xmlns:a16="http://schemas.microsoft.com/office/drawing/2014/main" id="{7E1D21DA-40F7-D74F-AC4F-1C023713C34E}"/>
                </a:ext>
              </a:extLst>
            </p:cNvPr>
            <p:cNvSpPr/>
            <p:nvPr/>
          </p:nvSpPr>
          <p:spPr>
            <a:xfrm rot="5400000">
              <a:off x="22816999" y="10949759"/>
              <a:ext cx="728135" cy="272267"/>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000000"/>
                  </a:solidFill>
                  <a:cs typeface="Calibri"/>
                </a:rPr>
                <a:t>..…</a:t>
              </a:r>
            </a:p>
          </p:txBody>
        </p:sp>
        <p:grpSp>
          <p:nvGrpSpPr>
            <p:cNvPr id="170" name="群組 39">
              <a:extLst>
                <a:ext uri="{FF2B5EF4-FFF2-40B4-BE49-F238E27FC236}">
                  <a16:creationId xmlns:a16="http://schemas.microsoft.com/office/drawing/2014/main" id="{BF12B9AC-68D5-2C42-8DE6-BE3D21BC2D67}"/>
                </a:ext>
              </a:extLst>
            </p:cNvPr>
            <p:cNvGrpSpPr/>
            <p:nvPr/>
          </p:nvGrpSpPr>
          <p:grpSpPr>
            <a:xfrm>
              <a:off x="24034680" y="7906125"/>
              <a:ext cx="2494739" cy="2248435"/>
              <a:chOff x="5912776" y="3438417"/>
              <a:chExt cx="1402423" cy="1128446"/>
            </a:xfrm>
          </p:grpSpPr>
          <p:sp>
            <p:nvSpPr>
              <p:cNvPr id="204" name="Rectangle: Rounded Corners 16">
                <a:extLst>
                  <a:ext uri="{FF2B5EF4-FFF2-40B4-BE49-F238E27FC236}">
                    <a16:creationId xmlns:a16="http://schemas.microsoft.com/office/drawing/2014/main" id="{50076DA9-AF7D-964F-B39D-08CE04F133D1}"/>
                  </a:ext>
                </a:extLst>
              </p:cNvPr>
              <p:cNvSpPr/>
              <p:nvPr/>
            </p:nvSpPr>
            <p:spPr>
              <a:xfrm>
                <a:off x="5912776" y="3438417"/>
                <a:ext cx="1402423" cy="1128446"/>
              </a:xfrm>
              <a:prstGeom prst="roundRect">
                <a:avLst/>
              </a:prstGeom>
              <a:solidFill>
                <a:schemeClr val="accent1">
                  <a:alpha val="8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Simulate &amp; output full resolution data</a:t>
                </a:r>
              </a:p>
              <a:p>
                <a:pPr algn="ctr"/>
                <a:endParaRPr lang="en-US" sz="2000" b="1" dirty="0">
                  <a:cs typeface="Calibri"/>
                </a:endParaRPr>
              </a:p>
              <a:p>
                <a:pPr algn="ctr"/>
                <a:endParaRPr lang="en-US" sz="2000" b="1" dirty="0">
                  <a:cs typeface="Calibri"/>
                </a:endParaRPr>
              </a:p>
              <a:p>
                <a:pPr algn="ctr"/>
                <a:endParaRPr lang="en-US" sz="2000" b="1" dirty="0">
                  <a:cs typeface="Calibri"/>
                </a:endParaRPr>
              </a:p>
              <a:p>
                <a:pPr algn="ctr"/>
                <a:endParaRPr lang="en-US" sz="2000" b="1" dirty="0">
                  <a:cs typeface="Calibri"/>
                </a:endParaRPr>
              </a:p>
              <a:p>
                <a:pPr algn="ctr"/>
                <a:endParaRPr lang="en-US" sz="2000" b="1" dirty="0">
                  <a:cs typeface="Calibri"/>
                </a:endParaRPr>
              </a:p>
            </p:txBody>
          </p:sp>
          <p:pic>
            <p:nvPicPr>
              <p:cNvPr id="205" name="Picture 204" descr="A picture containing monitor&#10;&#10;Description generated with high confidence">
                <a:extLst>
                  <a:ext uri="{FF2B5EF4-FFF2-40B4-BE49-F238E27FC236}">
                    <a16:creationId xmlns:a16="http://schemas.microsoft.com/office/drawing/2014/main" id="{FAB0E952-9F66-8B4D-9083-900C26938EF1}"/>
                  </a:ext>
                </a:extLst>
              </p:cNvPr>
              <p:cNvPicPr>
                <a:picLocks noChangeAspect="1"/>
              </p:cNvPicPr>
              <p:nvPr/>
            </p:nvPicPr>
            <p:blipFill rotWithShape="1">
              <a:blip r:embed="rId5"/>
              <a:srcRect l="20249" r="20249" b="555"/>
              <a:stretch/>
            </p:blipFill>
            <p:spPr>
              <a:xfrm>
                <a:off x="6154221" y="3833968"/>
                <a:ext cx="356541" cy="311886"/>
              </a:xfrm>
              <a:prstGeom prst="rect">
                <a:avLst/>
              </a:prstGeom>
            </p:spPr>
          </p:pic>
          <p:pic>
            <p:nvPicPr>
              <p:cNvPr id="206" name="Picture 205">
                <a:extLst>
                  <a:ext uri="{FF2B5EF4-FFF2-40B4-BE49-F238E27FC236}">
                    <a16:creationId xmlns:a16="http://schemas.microsoft.com/office/drawing/2014/main" id="{4C8AB761-155C-2643-8206-70EFC188024A}"/>
                  </a:ext>
                </a:extLst>
              </p:cNvPr>
              <p:cNvPicPr>
                <a:picLocks noChangeAspect="1"/>
              </p:cNvPicPr>
              <p:nvPr/>
            </p:nvPicPr>
            <p:blipFill rotWithShape="1">
              <a:blip r:embed="rId6"/>
              <a:srcRect l="16263" r="10727" b="463"/>
              <a:stretch/>
            </p:blipFill>
            <p:spPr>
              <a:xfrm>
                <a:off x="6711860" y="3832252"/>
                <a:ext cx="328522" cy="315299"/>
              </a:xfrm>
              <a:prstGeom prst="rect">
                <a:avLst/>
              </a:prstGeom>
            </p:spPr>
          </p:pic>
          <p:pic>
            <p:nvPicPr>
              <p:cNvPr id="207" name="Picture 206">
                <a:extLst>
                  <a:ext uri="{FF2B5EF4-FFF2-40B4-BE49-F238E27FC236}">
                    <a16:creationId xmlns:a16="http://schemas.microsoft.com/office/drawing/2014/main" id="{62A27F14-7585-FE48-991D-8ABAFDDBF62F}"/>
                  </a:ext>
                </a:extLst>
              </p:cNvPr>
              <p:cNvPicPr>
                <a:picLocks noChangeAspect="1"/>
              </p:cNvPicPr>
              <p:nvPr/>
            </p:nvPicPr>
            <p:blipFill>
              <a:blip r:embed="rId7"/>
              <a:stretch>
                <a:fillRect/>
              </a:stretch>
            </p:blipFill>
            <p:spPr>
              <a:xfrm>
                <a:off x="6158339" y="4203138"/>
                <a:ext cx="346220" cy="301270"/>
              </a:xfrm>
              <a:prstGeom prst="rect">
                <a:avLst/>
              </a:prstGeom>
            </p:spPr>
          </p:pic>
          <p:pic>
            <p:nvPicPr>
              <p:cNvPr id="208" name="Picture 207" descr="A picture containing monitor&#10;&#10;Description generated with high confidence">
                <a:extLst>
                  <a:ext uri="{FF2B5EF4-FFF2-40B4-BE49-F238E27FC236}">
                    <a16:creationId xmlns:a16="http://schemas.microsoft.com/office/drawing/2014/main" id="{FAA45B24-45AA-D748-95AF-A41B78CB9269}"/>
                  </a:ext>
                </a:extLst>
              </p:cNvPr>
              <p:cNvPicPr>
                <a:picLocks noChangeAspect="1"/>
              </p:cNvPicPr>
              <p:nvPr/>
            </p:nvPicPr>
            <p:blipFill rotWithShape="1">
              <a:blip r:embed="rId5"/>
              <a:srcRect l="20249" r="20249" b="555"/>
              <a:stretch/>
            </p:blipFill>
            <p:spPr>
              <a:xfrm>
                <a:off x="6710737" y="4202126"/>
                <a:ext cx="339418" cy="303324"/>
              </a:xfrm>
              <a:prstGeom prst="rect">
                <a:avLst/>
              </a:prstGeom>
            </p:spPr>
          </p:pic>
        </p:grpSp>
        <p:cxnSp>
          <p:nvCxnSpPr>
            <p:cNvPr id="171" name="曲線接點 46">
              <a:extLst>
                <a:ext uri="{FF2B5EF4-FFF2-40B4-BE49-F238E27FC236}">
                  <a16:creationId xmlns:a16="http://schemas.microsoft.com/office/drawing/2014/main" id="{29ABD89F-82E6-6B4C-87E9-1F69A41BD5AB}"/>
                </a:ext>
              </a:extLst>
            </p:cNvPr>
            <p:cNvCxnSpPr>
              <a:cxnSpLocks/>
              <a:stCxn id="152" idx="6"/>
              <a:endCxn id="204" idx="1"/>
            </p:cNvCxnSpPr>
            <p:nvPr/>
          </p:nvCxnSpPr>
          <p:spPr>
            <a:xfrm>
              <a:off x="23200317" y="8723621"/>
              <a:ext cx="834363" cy="306722"/>
            </a:xfrm>
            <a:prstGeom prst="curvedConnector3">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曲線接點 47">
              <a:extLst>
                <a:ext uri="{FF2B5EF4-FFF2-40B4-BE49-F238E27FC236}">
                  <a16:creationId xmlns:a16="http://schemas.microsoft.com/office/drawing/2014/main" id="{77F2DEB4-E1D5-4D4C-B25F-FCA91A54C44E}"/>
                </a:ext>
              </a:extLst>
            </p:cNvPr>
            <p:cNvCxnSpPr>
              <a:cxnSpLocks/>
              <a:stCxn id="154" idx="6"/>
              <a:endCxn id="204" idx="1"/>
            </p:cNvCxnSpPr>
            <p:nvPr/>
          </p:nvCxnSpPr>
          <p:spPr>
            <a:xfrm flipV="1">
              <a:off x="23200317" y="9030343"/>
              <a:ext cx="834363" cy="251836"/>
            </a:xfrm>
            <a:prstGeom prst="curvedConnector3">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曲線接點 51">
              <a:extLst>
                <a:ext uri="{FF2B5EF4-FFF2-40B4-BE49-F238E27FC236}">
                  <a16:creationId xmlns:a16="http://schemas.microsoft.com/office/drawing/2014/main" id="{51D4CACB-BA76-4049-82FB-2C148A1C4B74}"/>
                </a:ext>
              </a:extLst>
            </p:cNvPr>
            <p:cNvCxnSpPr>
              <a:cxnSpLocks/>
              <a:stCxn id="155" idx="6"/>
              <a:endCxn id="204" idx="1"/>
            </p:cNvCxnSpPr>
            <p:nvPr/>
          </p:nvCxnSpPr>
          <p:spPr>
            <a:xfrm flipV="1">
              <a:off x="23200317" y="9030343"/>
              <a:ext cx="834363" cy="531115"/>
            </a:xfrm>
            <a:prstGeom prst="curvedConnector3">
              <a:avLst>
                <a:gd name="adj1" fmla="val 50000"/>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曲線接點 56">
              <a:extLst>
                <a:ext uri="{FF2B5EF4-FFF2-40B4-BE49-F238E27FC236}">
                  <a16:creationId xmlns:a16="http://schemas.microsoft.com/office/drawing/2014/main" id="{C688EC9E-8558-694A-A9AF-32A183F465EC}"/>
                </a:ext>
              </a:extLst>
            </p:cNvPr>
            <p:cNvCxnSpPr>
              <a:cxnSpLocks/>
              <a:stCxn id="156" idx="6"/>
              <a:endCxn id="204" idx="1"/>
            </p:cNvCxnSpPr>
            <p:nvPr/>
          </p:nvCxnSpPr>
          <p:spPr>
            <a:xfrm flipV="1">
              <a:off x="23200317" y="9030343"/>
              <a:ext cx="834363" cy="810394"/>
            </a:xfrm>
            <a:prstGeom prst="curvedConnector3">
              <a:avLst>
                <a:gd name="adj1" fmla="val 56850"/>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圓柱 64">
              <a:extLst>
                <a:ext uri="{FF2B5EF4-FFF2-40B4-BE49-F238E27FC236}">
                  <a16:creationId xmlns:a16="http://schemas.microsoft.com/office/drawing/2014/main" id="{8D148337-0548-384E-8C81-7A39F12FE3A1}"/>
                </a:ext>
              </a:extLst>
            </p:cNvPr>
            <p:cNvSpPr/>
            <p:nvPr/>
          </p:nvSpPr>
          <p:spPr>
            <a:xfrm>
              <a:off x="26923980" y="8641657"/>
              <a:ext cx="2462748" cy="2311380"/>
            </a:xfrm>
            <a:prstGeom prst="ca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TW" altLang="en-US" dirty="0"/>
            </a:p>
          </p:txBody>
        </p:sp>
        <p:sp>
          <p:nvSpPr>
            <p:cNvPr id="176" name="Rectangle: Rounded Corners 29">
              <a:extLst>
                <a:ext uri="{FF2B5EF4-FFF2-40B4-BE49-F238E27FC236}">
                  <a16:creationId xmlns:a16="http://schemas.microsoft.com/office/drawing/2014/main" id="{713939CF-5826-7A4F-84D0-8B088E6347F2}"/>
                </a:ext>
              </a:extLst>
            </p:cNvPr>
            <p:cNvSpPr/>
            <p:nvPr/>
          </p:nvSpPr>
          <p:spPr>
            <a:xfrm>
              <a:off x="27775668" y="8767172"/>
              <a:ext cx="728135" cy="2722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000000"/>
                  </a:solidFill>
                  <a:cs typeface="Calibri"/>
                </a:rPr>
                <a:t>Disk</a:t>
              </a:r>
            </a:p>
          </p:txBody>
        </p:sp>
        <p:sp>
          <p:nvSpPr>
            <p:cNvPr id="178" name="Rectangle: Rounded Corners 29">
              <a:extLst>
                <a:ext uri="{FF2B5EF4-FFF2-40B4-BE49-F238E27FC236}">
                  <a16:creationId xmlns:a16="http://schemas.microsoft.com/office/drawing/2014/main" id="{E85B8A1E-0B33-D34E-A928-E349FD0A90C6}"/>
                </a:ext>
              </a:extLst>
            </p:cNvPr>
            <p:cNvSpPr/>
            <p:nvPr/>
          </p:nvSpPr>
          <p:spPr>
            <a:xfrm>
              <a:off x="29871704" y="8033533"/>
              <a:ext cx="2284696" cy="2722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cs typeface="Calibri"/>
                </a:rPr>
                <a:t>Dictionary / </a:t>
              </a:r>
            </a:p>
            <a:p>
              <a:pPr algn="ctr"/>
              <a:r>
                <a:rPr lang="en-US" b="1" dirty="0">
                  <a:solidFill>
                    <a:srgbClr val="000000"/>
                  </a:solidFill>
                  <a:cs typeface="Calibri"/>
                </a:rPr>
                <a:t>Prior </a:t>
              </a:r>
              <a:r>
                <a:rPr lang="en-US" sz="2000" b="1" dirty="0">
                  <a:solidFill>
                    <a:srgbClr val="000000"/>
                  </a:solidFill>
                  <a:cs typeface="Calibri"/>
                </a:rPr>
                <a:t>knowledge</a:t>
              </a:r>
              <a:endParaRPr lang="en-US" b="1" dirty="0">
                <a:solidFill>
                  <a:srgbClr val="000000"/>
                </a:solidFill>
                <a:cs typeface="Calibri"/>
              </a:endParaRPr>
            </a:p>
          </p:txBody>
        </p:sp>
        <p:cxnSp>
          <p:nvCxnSpPr>
            <p:cNvPr id="179" name="曲線接點 70">
              <a:extLst>
                <a:ext uri="{FF2B5EF4-FFF2-40B4-BE49-F238E27FC236}">
                  <a16:creationId xmlns:a16="http://schemas.microsoft.com/office/drawing/2014/main" id="{C99733A9-602E-1D4B-B49A-C24067C5E0EE}"/>
                </a:ext>
              </a:extLst>
            </p:cNvPr>
            <p:cNvCxnSpPr>
              <a:cxnSpLocks/>
              <a:stCxn id="204" idx="3"/>
              <a:endCxn id="175" idx="2"/>
            </p:cNvCxnSpPr>
            <p:nvPr/>
          </p:nvCxnSpPr>
          <p:spPr>
            <a:xfrm>
              <a:off x="26529419" y="9030343"/>
              <a:ext cx="394561" cy="767004"/>
            </a:xfrm>
            <a:prstGeom prst="curvedConnector3">
              <a:avLst>
                <a:gd name="adj1" fmla="val 50000"/>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群組 76">
              <a:extLst>
                <a:ext uri="{FF2B5EF4-FFF2-40B4-BE49-F238E27FC236}">
                  <a16:creationId xmlns:a16="http://schemas.microsoft.com/office/drawing/2014/main" id="{A6C860E5-13E1-E442-8890-776C9CDD08BB}"/>
                </a:ext>
              </a:extLst>
            </p:cNvPr>
            <p:cNvGrpSpPr/>
            <p:nvPr/>
          </p:nvGrpSpPr>
          <p:grpSpPr>
            <a:xfrm>
              <a:off x="25018927" y="11289477"/>
              <a:ext cx="748492" cy="693883"/>
              <a:chOff x="6178192" y="5753339"/>
              <a:chExt cx="748492" cy="693883"/>
            </a:xfrm>
          </p:grpSpPr>
          <p:sp>
            <p:nvSpPr>
              <p:cNvPr id="202" name="Cube 201">
                <a:extLst>
                  <a:ext uri="{FF2B5EF4-FFF2-40B4-BE49-F238E27FC236}">
                    <a16:creationId xmlns:a16="http://schemas.microsoft.com/office/drawing/2014/main" id="{3437757D-ACAD-184A-804B-E5573911BCC9}"/>
                  </a:ext>
                </a:extLst>
              </p:cNvPr>
              <p:cNvSpPr/>
              <p:nvPr/>
            </p:nvSpPr>
            <p:spPr>
              <a:xfrm>
                <a:off x="6181430" y="5753339"/>
                <a:ext cx="745254" cy="693883"/>
              </a:xfrm>
              <a:prstGeom prst="cub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03" name="Picture 202">
                <a:extLst>
                  <a:ext uri="{FF2B5EF4-FFF2-40B4-BE49-F238E27FC236}">
                    <a16:creationId xmlns:a16="http://schemas.microsoft.com/office/drawing/2014/main" id="{901E8A17-DAC6-5544-9B0C-7CA6A24EEF99}"/>
                  </a:ext>
                </a:extLst>
              </p:cNvPr>
              <p:cNvPicPr>
                <a:picLocks noChangeAspect="1"/>
              </p:cNvPicPr>
              <p:nvPr/>
            </p:nvPicPr>
            <p:blipFill rotWithShape="1">
              <a:blip r:embed="rId8"/>
              <a:srcRect l="21046" t="41071" r="39410" b="14614"/>
              <a:stretch/>
            </p:blipFill>
            <p:spPr>
              <a:xfrm>
                <a:off x="6178192" y="5927547"/>
                <a:ext cx="580636" cy="515734"/>
              </a:xfrm>
              <a:prstGeom prst="rect">
                <a:avLst/>
              </a:prstGeom>
            </p:spPr>
          </p:pic>
        </p:grpSp>
        <p:cxnSp>
          <p:nvCxnSpPr>
            <p:cNvPr id="181" name="直線箭頭接點 81">
              <a:extLst>
                <a:ext uri="{FF2B5EF4-FFF2-40B4-BE49-F238E27FC236}">
                  <a16:creationId xmlns:a16="http://schemas.microsoft.com/office/drawing/2014/main" id="{D05736C3-41A6-0E4A-B107-3D544AB67CB1}"/>
                </a:ext>
              </a:extLst>
            </p:cNvPr>
            <p:cNvCxnSpPr>
              <a:cxnSpLocks/>
            </p:cNvCxnSpPr>
            <p:nvPr/>
          </p:nvCxnSpPr>
          <p:spPr>
            <a:xfrm>
              <a:off x="21819421" y="10383160"/>
              <a:ext cx="113578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曲線接點 82">
              <a:extLst>
                <a:ext uri="{FF2B5EF4-FFF2-40B4-BE49-F238E27FC236}">
                  <a16:creationId xmlns:a16="http://schemas.microsoft.com/office/drawing/2014/main" id="{4324D9AC-C21D-1145-97B4-46A07C1802EA}"/>
                </a:ext>
              </a:extLst>
            </p:cNvPr>
            <p:cNvCxnSpPr>
              <a:cxnSpLocks/>
              <a:stCxn id="158" idx="6"/>
              <a:endCxn id="150" idx="1"/>
            </p:cNvCxnSpPr>
            <p:nvPr/>
          </p:nvCxnSpPr>
          <p:spPr>
            <a:xfrm>
              <a:off x="23200317" y="10399295"/>
              <a:ext cx="834363" cy="915724"/>
            </a:xfrm>
            <a:prstGeom prst="curvedConnector3">
              <a:avLst>
                <a:gd name="adj1" fmla="val 50000"/>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曲線接點 85">
              <a:extLst>
                <a:ext uri="{FF2B5EF4-FFF2-40B4-BE49-F238E27FC236}">
                  <a16:creationId xmlns:a16="http://schemas.microsoft.com/office/drawing/2014/main" id="{76E1AA45-4F12-CD47-8E6B-7B88B6C44E4D}"/>
                </a:ext>
              </a:extLst>
            </p:cNvPr>
            <p:cNvCxnSpPr>
              <a:cxnSpLocks/>
              <a:stCxn id="150" idx="3"/>
              <a:endCxn id="175" idx="3"/>
            </p:cNvCxnSpPr>
            <p:nvPr/>
          </p:nvCxnSpPr>
          <p:spPr>
            <a:xfrm flipV="1">
              <a:off x="26670000" y="10953037"/>
              <a:ext cx="1485354" cy="361982"/>
            </a:xfrm>
            <a:prstGeom prst="curved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曲線接點 88">
              <a:extLst>
                <a:ext uri="{FF2B5EF4-FFF2-40B4-BE49-F238E27FC236}">
                  <a16:creationId xmlns:a16="http://schemas.microsoft.com/office/drawing/2014/main" id="{7965C597-3FF4-3E4E-9B04-A30700EBA225}"/>
                </a:ext>
              </a:extLst>
            </p:cNvPr>
            <p:cNvCxnSpPr>
              <a:cxnSpLocks/>
            </p:cNvCxnSpPr>
            <p:nvPr/>
          </p:nvCxnSpPr>
          <p:spPr>
            <a:xfrm>
              <a:off x="28537779" y="10485780"/>
              <a:ext cx="1753725" cy="1180534"/>
            </a:xfrm>
            <a:prstGeom prst="curvedConnector3">
              <a:avLst>
                <a:gd name="adj1" fmla="val 50000"/>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5" name="群組 105">
              <a:extLst>
                <a:ext uri="{FF2B5EF4-FFF2-40B4-BE49-F238E27FC236}">
                  <a16:creationId xmlns:a16="http://schemas.microsoft.com/office/drawing/2014/main" id="{BBE45C7B-285D-EE40-B434-6D15B65317B5}"/>
                </a:ext>
              </a:extLst>
            </p:cNvPr>
            <p:cNvGrpSpPr/>
            <p:nvPr/>
          </p:nvGrpSpPr>
          <p:grpSpPr>
            <a:xfrm>
              <a:off x="27127277" y="9354934"/>
              <a:ext cx="2048027" cy="597065"/>
              <a:chOff x="7301290" y="3497951"/>
              <a:chExt cx="2048027" cy="597065"/>
            </a:xfrm>
          </p:grpSpPr>
          <p:sp>
            <p:nvSpPr>
              <p:cNvPr id="197" name="Rectangle: Rounded Corners 16">
                <a:extLst>
                  <a:ext uri="{FF2B5EF4-FFF2-40B4-BE49-F238E27FC236}">
                    <a16:creationId xmlns:a16="http://schemas.microsoft.com/office/drawing/2014/main" id="{EE5A58AB-46CD-DF46-884F-106494C760FE}"/>
                  </a:ext>
                </a:extLst>
              </p:cNvPr>
              <p:cNvSpPr/>
              <p:nvPr/>
            </p:nvSpPr>
            <p:spPr>
              <a:xfrm>
                <a:off x="7301290" y="3497951"/>
                <a:ext cx="2048027" cy="597065"/>
              </a:xfrm>
              <a:prstGeom prst="roundRect">
                <a:avLst/>
              </a:prstGeom>
              <a:solidFill>
                <a:schemeClr val="accent1">
                  <a:alpha val="8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cs typeface="Calibri"/>
                </a:endParaRPr>
              </a:p>
            </p:txBody>
          </p:sp>
          <p:pic>
            <p:nvPicPr>
              <p:cNvPr id="198" name="Picture 197" descr="A picture containing monitor&#10;&#10;Description generated with high confidence">
                <a:extLst>
                  <a:ext uri="{FF2B5EF4-FFF2-40B4-BE49-F238E27FC236}">
                    <a16:creationId xmlns:a16="http://schemas.microsoft.com/office/drawing/2014/main" id="{CDE7835C-1E7D-A342-A30D-282C63C6F5E4}"/>
                  </a:ext>
                </a:extLst>
              </p:cNvPr>
              <p:cNvPicPr>
                <a:picLocks noChangeAspect="1"/>
              </p:cNvPicPr>
              <p:nvPr/>
            </p:nvPicPr>
            <p:blipFill rotWithShape="1">
              <a:blip r:embed="rId5"/>
              <a:srcRect l="20249" r="20249" b="555"/>
              <a:stretch/>
            </p:blipFill>
            <p:spPr>
              <a:xfrm>
                <a:off x="7433883" y="3590287"/>
                <a:ext cx="418280" cy="389075"/>
              </a:xfrm>
              <a:prstGeom prst="rect">
                <a:avLst/>
              </a:prstGeom>
            </p:spPr>
          </p:pic>
          <p:pic>
            <p:nvPicPr>
              <p:cNvPr id="199" name="Picture 198">
                <a:extLst>
                  <a:ext uri="{FF2B5EF4-FFF2-40B4-BE49-F238E27FC236}">
                    <a16:creationId xmlns:a16="http://schemas.microsoft.com/office/drawing/2014/main" id="{078B4985-9D29-6746-BA83-B0233F27F7DF}"/>
                  </a:ext>
                </a:extLst>
              </p:cNvPr>
              <p:cNvPicPr>
                <a:picLocks noChangeAspect="1"/>
              </p:cNvPicPr>
              <p:nvPr/>
            </p:nvPicPr>
            <p:blipFill rotWithShape="1">
              <a:blip r:embed="rId6"/>
              <a:srcRect l="16263" r="10727" b="463"/>
              <a:stretch/>
            </p:blipFill>
            <p:spPr>
              <a:xfrm>
                <a:off x="7949681" y="3588158"/>
                <a:ext cx="385409" cy="393332"/>
              </a:xfrm>
              <a:prstGeom prst="rect">
                <a:avLst/>
              </a:prstGeom>
            </p:spPr>
          </p:pic>
          <p:pic>
            <p:nvPicPr>
              <p:cNvPr id="200" name="Picture 199">
                <a:extLst>
                  <a:ext uri="{FF2B5EF4-FFF2-40B4-BE49-F238E27FC236}">
                    <a16:creationId xmlns:a16="http://schemas.microsoft.com/office/drawing/2014/main" id="{F07154B5-D4FA-E54B-BF9E-CAEB4F42455D}"/>
                  </a:ext>
                </a:extLst>
              </p:cNvPr>
              <p:cNvPicPr>
                <a:picLocks noChangeAspect="1"/>
              </p:cNvPicPr>
              <p:nvPr/>
            </p:nvPicPr>
            <p:blipFill>
              <a:blip r:embed="rId7"/>
              <a:stretch>
                <a:fillRect/>
              </a:stretch>
            </p:blipFill>
            <p:spPr>
              <a:xfrm>
                <a:off x="8862437" y="3589047"/>
                <a:ext cx="406172" cy="375831"/>
              </a:xfrm>
              <a:prstGeom prst="rect">
                <a:avLst/>
              </a:prstGeom>
            </p:spPr>
          </p:pic>
          <p:pic>
            <p:nvPicPr>
              <p:cNvPr id="201" name="Picture 200" descr="A picture containing monitor&#10;&#10;Description generated with high confidence">
                <a:extLst>
                  <a:ext uri="{FF2B5EF4-FFF2-40B4-BE49-F238E27FC236}">
                    <a16:creationId xmlns:a16="http://schemas.microsoft.com/office/drawing/2014/main" id="{6405DBC5-B44A-D64A-8310-BAFC2521FAE7}"/>
                  </a:ext>
                </a:extLst>
              </p:cNvPr>
              <p:cNvPicPr>
                <a:picLocks noChangeAspect="1"/>
              </p:cNvPicPr>
              <p:nvPr/>
            </p:nvPicPr>
            <p:blipFill rotWithShape="1">
              <a:blip r:embed="rId5"/>
              <a:srcRect l="20249" r="20249" b="555"/>
              <a:stretch/>
            </p:blipFill>
            <p:spPr>
              <a:xfrm>
                <a:off x="8400475" y="3587766"/>
                <a:ext cx="398192" cy="378394"/>
              </a:xfrm>
              <a:prstGeom prst="rect">
                <a:avLst/>
              </a:prstGeom>
            </p:spPr>
          </p:pic>
        </p:grpSp>
        <p:grpSp>
          <p:nvGrpSpPr>
            <p:cNvPr id="186" name="群組 113">
              <a:extLst>
                <a:ext uri="{FF2B5EF4-FFF2-40B4-BE49-F238E27FC236}">
                  <a16:creationId xmlns:a16="http://schemas.microsoft.com/office/drawing/2014/main" id="{D16DDBAA-92C2-4448-8467-F09B92658D00}"/>
                </a:ext>
              </a:extLst>
            </p:cNvPr>
            <p:cNvGrpSpPr/>
            <p:nvPr/>
          </p:nvGrpSpPr>
          <p:grpSpPr>
            <a:xfrm>
              <a:off x="27760808" y="10122853"/>
              <a:ext cx="766310" cy="704287"/>
              <a:chOff x="7444040" y="5616105"/>
              <a:chExt cx="766310" cy="704287"/>
            </a:xfrm>
          </p:grpSpPr>
          <p:sp>
            <p:nvSpPr>
              <p:cNvPr id="193" name="Rectangle: Rounded Corners 16">
                <a:extLst>
                  <a:ext uri="{FF2B5EF4-FFF2-40B4-BE49-F238E27FC236}">
                    <a16:creationId xmlns:a16="http://schemas.microsoft.com/office/drawing/2014/main" id="{ECC13AE1-DB87-124B-B272-71AF138D5A2C}"/>
                  </a:ext>
                </a:extLst>
              </p:cNvPr>
              <p:cNvSpPr/>
              <p:nvPr/>
            </p:nvSpPr>
            <p:spPr>
              <a:xfrm>
                <a:off x="7444040" y="5616105"/>
                <a:ext cx="766310" cy="704287"/>
              </a:xfrm>
              <a:prstGeom prst="roundRect">
                <a:avLst/>
              </a:prstGeom>
              <a:solidFill>
                <a:schemeClr val="accent2">
                  <a:lumMod val="75000"/>
                  <a:alpha val="8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zh-TW" sz="1200" dirty="0">
                  <a:solidFill>
                    <a:schemeClr val="bg1"/>
                  </a:solidFill>
                  <a:cs typeface="Calibri"/>
                </a:endParaRPr>
              </a:p>
              <a:p>
                <a:pPr algn="ctr"/>
                <a:endParaRPr lang="en-US" altLang="zh-TW" sz="1200" dirty="0">
                  <a:solidFill>
                    <a:schemeClr val="bg1"/>
                  </a:solidFill>
                  <a:cs typeface="Calibri"/>
                </a:endParaRPr>
              </a:p>
              <a:p>
                <a:pPr algn="ctr"/>
                <a:endParaRPr lang="en-US" altLang="zh-TW" sz="1200" dirty="0">
                  <a:solidFill>
                    <a:schemeClr val="bg1"/>
                  </a:solidFill>
                  <a:cs typeface="Calibri"/>
                </a:endParaRPr>
              </a:p>
              <a:p>
                <a:pPr algn="ctr"/>
                <a:endParaRPr lang="en-US" altLang="zh-TW" sz="1200" dirty="0">
                  <a:solidFill>
                    <a:schemeClr val="bg1"/>
                  </a:solidFill>
                </a:endParaRPr>
              </a:p>
            </p:txBody>
          </p:sp>
          <p:grpSp>
            <p:nvGrpSpPr>
              <p:cNvPr id="194" name="群組 110">
                <a:extLst>
                  <a:ext uri="{FF2B5EF4-FFF2-40B4-BE49-F238E27FC236}">
                    <a16:creationId xmlns:a16="http://schemas.microsoft.com/office/drawing/2014/main" id="{397A5434-DE19-114F-A4F2-645F05691359}"/>
                  </a:ext>
                </a:extLst>
              </p:cNvPr>
              <p:cNvGrpSpPr/>
              <p:nvPr/>
            </p:nvGrpSpPr>
            <p:grpSpPr>
              <a:xfrm>
                <a:off x="7599601" y="5700153"/>
                <a:ext cx="463842" cy="510834"/>
                <a:chOff x="6178192" y="5753339"/>
                <a:chExt cx="748492" cy="693883"/>
              </a:xfrm>
            </p:grpSpPr>
            <p:sp>
              <p:nvSpPr>
                <p:cNvPr id="195" name="Cube 194">
                  <a:extLst>
                    <a:ext uri="{FF2B5EF4-FFF2-40B4-BE49-F238E27FC236}">
                      <a16:creationId xmlns:a16="http://schemas.microsoft.com/office/drawing/2014/main" id="{C1D70DFB-2BA1-C04D-9812-1640AE1F3725}"/>
                    </a:ext>
                  </a:extLst>
                </p:cNvPr>
                <p:cNvSpPr/>
                <p:nvPr/>
              </p:nvSpPr>
              <p:spPr>
                <a:xfrm>
                  <a:off x="6181430" y="5753339"/>
                  <a:ext cx="745254" cy="693883"/>
                </a:xfrm>
                <a:prstGeom prst="cub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96" name="Picture 195">
                  <a:extLst>
                    <a:ext uri="{FF2B5EF4-FFF2-40B4-BE49-F238E27FC236}">
                      <a16:creationId xmlns:a16="http://schemas.microsoft.com/office/drawing/2014/main" id="{725630FD-0E34-354E-9989-14ADBE4F9E8D}"/>
                    </a:ext>
                  </a:extLst>
                </p:cNvPr>
                <p:cNvPicPr>
                  <a:picLocks noChangeAspect="1"/>
                </p:cNvPicPr>
                <p:nvPr/>
              </p:nvPicPr>
              <p:blipFill rotWithShape="1">
                <a:blip r:embed="rId8"/>
                <a:srcRect l="21046" t="41071" r="39410" b="14614"/>
                <a:stretch/>
              </p:blipFill>
              <p:spPr>
                <a:xfrm>
                  <a:off x="6178192" y="5927547"/>
                  <a:ext cx="580636" cy="515734"/>
                </a:xfrm>
                <a:prstGeom prst="rect">
                  <a:avLst/>
                </a:prstGeom>
              </p:spPr>
            </p:pic>
          </p:grpSp>
        </p:grpSp>
        <p:cxnSp>
          <p:nvCxnSpPr>
            <p:cNvPr id="187" name="曲線接點 73">
              <a:extLst>
                <a:ext uri="{FF2B5EF4-FFF2-40B4-BE49-F238E27FC236}">
                  <a16:creationId xmlns:a16="http://schemas.microsoft.com/office/drawing/2014/main" id="{6E080280-F2E4-D642-91B5-104218BB0E09}"/>
                </a:ext>
              </a:extLst>
            </p:cNvPr>
            <p:cNvCxnSpPr>
              <a:cxnSpLocks/>
              <a:stCxn id="197" idx="3"/>
              <a:endCxn id="212" idx="1"/>
            </p:cNvCxnSpPr>
            <p:nvPr/>
          </p:nvCxnSpPr>
          <p:spPr>
            <a:xfrm flipV="1">
              <a:off x="29175304" y="9240962"/>
              <a:ext cx="575580" cy="412505"/>
            </a:xfrm>
            <a:prstGeom prst="curvedConnector3">
              <a:avLst>
                <a:gd name="adj1" fmla="val 50000"/>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9" name="Picture 188">
              <a:extLst>
                <a:ext uri="{FF2B5EF4-FFF2-40B4-BE49-F238E27FC236}">
                  <a16:creationId xmlns:a16="http://schemas.microsoft.com/office/drawing/2014/main" id="{F6725822-C1D0-C945-9D13-962634A4355E}"/>
                </a:ext>
              </a:extLst>
            </p:cNvPr>
            <p:cNvPicPr>
              <a:picLocks noChangeAspect="1"/>
            </p:cNvPicPr>
            <p:nvPr/>
          </p:nvPicPr>
          <p:blipFill>
            <a:blip r:embed="rId9"/>
            <a:stretch>
              <a:fillRect/>
            </a:stretch>
          </p:blipFill>
          <p:spPr>
            <a:xfrm>
              <a:off x="30360419" y="10987355"/>
              <a:ext cx="1447052" cy="1357045"/>
            </a:xfrm>
            <a:prstGeom prst="rect">
              <a:avLst/>
            </a:prstGeom>
          </p:spPr>
        </p:pic>
        <p:sp>
          <p:nvSpPr>
            <p:cNvPr id="190" name="Rectangle: Rounded Corners 30">
              <a:extLst>
                <a:ext uri="{FF2B5EF4-FFF2-40B4-BE49-F238E27FC236}">
                  <a16:creationId xmlns:a16="http://schemas.microsoft.com/office/drawing/2014/main" id="{AE559343-A776-0641-84A6-826DC79CB37E}"/>
                </a:ext>
              </a:extLst>
            </p:cNvPr>
            <p:cNvSpPr/>
            <p:nvPr/>
          </p:nvSpPr>
          <p:spPr>
            <a:xfrm>
              <a:off x="29979487" y="10475402"/>
              <a:ext cx="2253113" cy="3970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cs typeface="Calibri"/>
                </a:rPr>
                <a:t>High </a:t>
              </a:r>
              <a:r>
                <a:rPr lang="en-US" sz="2000" b="1" dirty="0">
                  <a:solidFill>
                    <a:srgbClr val="000000"/>
                  </a:solidFill>
                  <a:cs typeface="Calibri"/>
                </a:rPr>
                <a:t>Resolution</a:t>
              </a:r>
              <a:r>
                <a:rPr lang="en-US" b="1" dirty="0">
                  <a:solidFill>
                    <a:srgbClr val="000000"/>
                  </a:solidFill>
                  <a:cs typeface="Calibri"/>
                </a:rPr>
                <a:t> Data</a:t>
              </a:r>
              <a:endParaRPr lang="en-US" sz="2800" b="1" dirty="0"/>
            </a:p>
          </p:txBody>
        </p:sp>
        <p:sp>
          <p:nvSpPr>
            <p:cNvPr id="191" name="Rectangle: Rounded Corners 29">
              <a:extLst>
                <a:ext uri="{FF2B5EF4-FFF2-40B4-BE49-F238E27FC236}">
                  <a16:creationId xmlns:a16="http://schemas.microsoft.com/office/drawing/2014/main" id="{69D477CD-6822-DF4A-8859-01A2648C843A}"/>
                </a:ext>
              </a:extLst>
            </p:cNvPr>
            <p:cNvSpPr/>
            <p:nvPr/>
          </p:nvSpPr>
          <p:spPr>
            <a:xfrm>
              <a:off x="20421600" y="7884602"/>
              <a:ext cx="2971800" cy="328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chemeClr val="accent1">
                      <a:lumMod val="75000"/>
                    </a:schemeClr>
                  </a:solidFill>
                  <a:cs typeface="Calibri"/>
                </a:rPr>
                <a:t>Create prior knowledge</a:t>
              </a:r>
            </a:p>
            <a:p>
              <a:pPr algn="ctr"/>
              <a:r>
                <a:rPr lang="en-US" sz="2000" b="1" dirty="0">
                  <a:solidFill>
                    <a:schemeClr val="accent1">
                      <a:lumMod val="75000"/>
                    </a:schemeClr>
                  </a:solidFill>
                  <a:cs typeface="Calibri"/>
                </a:rPr>
                <a:t>from a few parameters</a:t>
              </a:r>
            </a:p>
          </p:txBody>
        </p:sp>
        <p:sp>
          <p:nvSpPr>
            <p:cNvPr id="192" name="Rectangle: Rounded Corners 29">
              <a:extLst>
                <a:ext uri="{FF2B5EF4-FFF2-40B4-BE49-F238E27FC236}">
                  <a16:creationId xmlns:a16="http://schemas.microsoft.com/office/drawing/2014/main" id="{3B142472-747A-2F4F-8E02-189E109EC495}"/>
                </a:ext>
              </a:extLst>
            </p:cNvPr>
            <p:cNvSpPr/>
            <p:nvPr/>
          </p:nvSpPr>
          <p:spPr>
            <a:xfrm>
              <a:off x="20497800" y="10694258"/>
              <a:ext cx="2529550" cy="29850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chemeClr val="accent6">
                      <a:lumMod val="50000"/>
                    </a:schemeClr>
                  </a:solidFill>
                  <a:cs typeface="Calibri"/>
                </a:rPr>
                <a:t>simulation run </a:t>
              </a:r>
            </a:p>
            <a:p>
              <a:pPr algn="ctr"/>
              <a:r>
                <a:rPr lang="en-US" sz="2000" b="1" dirty="0">
                  <a:solidFill>
                    <a:schemeClr val="accent6">
                      <a:lumMod val="50000"/>
                    </a:schemeClr>
                  </a:solidFill>
                  <a:cs typeface="Calibri"/>
                </a:rPr>
                <a:t>w/ new  parameter</a:t>
              </a:r>
            </a:p>
          </p:txBody>
        </p:sp>
      </p:grpSp>
      <p:graphicFrame>
        <p:nvGraphicFramePr>
          <p:cNvPr id="212" name="Table 211"/>
          <p:cNvGraphicFramePr>
            <a:graphicFrameLocks noGrp="1"/>
          </p:cNvGraphicFramePr>
          <p:nvPr>
            <p:extLst>
              <p:ext uri="{D42A27DB-BD31-4B8C-83A1-F6EECF244321}">
                <p14:modId xmlns:p14="http://schemas.microsoft.com/office/powerpoint/2010/main" val="1929946592"/>
              </p:ext>
            </p:extLst>
          </p:nvPr>
        </p:nvGraphicFramePr>
        <p:xfrm>
          <a:off x="29870400" y="8251658"/>
          <a:ext cx="2519962" cy="1493520"/>
        </p:xfrm>
        <a:graphic>
          <a:graphicData uri="http://schemas.openxmlformats.org/drawingml/2006/table">
            <a:tbl>
              <a:tblPr firstRow="1" bandRow="1">
                <a:tableStyleId>{5C22544A-7EE6-4342-B048-85BDC9FD1C3A}</a:tableStyleId>
              </a:tblPr>
              <a:tblGrid>
                <a:gridCol w="1259981">
                  <a:extLst>
                    <a:ext uri="{9D8B030D-6E8A-4147-A177-3AD203B41FA5}">
                      <a16:colId xmlns:a16="http://schemas.microsoft.com/office/drawing/2014/main" val="2971829522"/>
                    </a:ext>
                  </a:extLst>
                </a:gridCol>
                <a:gridCol w="1259981">
                  <a:extLst>
                    <a:ext uri="{9D8B030D-6E8A-4147-A177-3AD203B41FA5}">
                      <a16:colId xmlns:a16="http://schemas.microsoft.com/office/drawing/2014/main" val="4237538700"/>
                    </a:ext>
                  </a:extLst>
                </a:gridCol>
              </a:tblGrid>
              <a:tr h="565790">
                <a:tc>
                  <a:txBody>
                    <a:bodyPr/>
                    <a:lstStyle/>
                    <a:p>
                      <a:pPr algn="ctr"/>
                      <a:r>
                        <a:rPr lang="en-US" sz="2000" dirty="0"/>
                        <a:t>Low</a:t>
                      </a:r>
                      <a:r>
                        <a:rPr lang="en-US" sz="2000" baseline="0" dirty="0"/>
                        <a:t> Res. Feature</a:t>
                      </a:r>
                      <a:endParaRPr lang="en-US" sz="2000" dirty="0"/>
                    </a:p>
                  </a:txBody>
                  <a:tcPr/>
                </a:tc>
                <a:tc>
                  <a:txBody>
                    <a:bodyPr/>
                    <a:lstStyle/>
                    <a:p>
                      <a:pPr algn="ctr"/>
                      <a:r>
                        <a:rPr lang="en-US" sz="2000" dirty="0"/>
                        <a:t>High Res. Block</a:t>
                      </a:r>
                    </a:p>
                  </a:txBody>
                  <a:tcPr/>
                </a:tc>
                <a:extLst>
                  <a:ext uri="{0D108BD9-81ED-4DB2-BD59-A6C34878D82A}">
                    <a16:rowId xmlns:a16="http://schemas.microsoft.com/office/drawing/2014/main" val="3189452263"/>
                  </a:ext>
                </a:extLst>
              </a:tr>
              <a:tr h="319794">
                <a:tc>
                  <a:txBody>
                    <a:bodyPr/>
                    <a:lstStyle/>
                    <a:p>
                      <a:pPr algn="ctr"/>
                      <a:r>
                        <a:rPr lang="en-US" sz="2000" dirty="0"/>
                        <a:t>…</a:t>
                      </a:r>
                    </a:p>
                  </a:txBody>
                  <a:tcPr/>
                </a:tc>
                <a:tc>
                  <a:txBody>
                    <a:bodyPr/>
                    <a:lstStyle/>
                    <a:p>
                      <a:pPr algn="ctr"/>
                      <a:r>
                        <a:rPr lang="en-US" sz="2000" dirty="0"/>
                        <a:t>…</a:t>
                      </a:r>
                    </a:p>
                  </a:txBody>
                  <a:tcPr/>
                </a:tc>
                <a:extLst>
                  <a:ext uri="{0D108BD9-81ED-4DB2-BD59-A6C34878D82A}">
                    <a16:rowId xmlns:a16="http://schemas.microsoft.com/office/drawing/2014/main" val="1809786739"/>
                  </a:ext>
                </a:extLst>
              </a:tr>
              <a:tr h="319794">
                <a:tc>
                  <a:txBody>
                    <a:bodyPr/>
                    <a:lstStyle/>
                    <a:p>
                      <a:pPr algn="ctr"/>
                      <a:r>
                        <a:rPr lang="en-US" sz="2000" dirty="0"/>
                        <a:t>…</a:t>
                      </a:r>
                    </a:p>
                  </a:txBody>
                  <a:tcPr/>
                </a:tc>
                <a:tc>
                  <a:txBody>
                    <a:bodyPr/>
                    <a:lstStyle/>
                    <a:p>
                      <a:pPr algn="ctr"/>
                      <a:r>
                        <a:rPr lang="en-US" sz="2000" dirty="0"/>
                        <a:t>…</a:t>
                      </a:r>
                    </a:p>
                  </a:txBody>
                  <a:tcPr/>
                </a:tc>
                <a:extLst>
                  <a:ext uri="{0D108BD9-81ED-4DB2-BD59-A6C34878D82A}">
                    <a16:rowId xmlns:a16="http://schemas.microsoft.com/office/drawing/2014/main" val="3019616415"/>
                  </a:ext>
                </a:extLst>
              </a:tr>
            </a:tbl>
          </a:graphicData>
        </a:graphic>
      </p:graphicFrame>
      <p:sp>
        <p:nvSpPr>
          <p:cNvPr id="217" name="Text Placeholder 35"/>
          <p:cNvSpPr>
            <a:spLocks noGrp="1"/>
          </p:cNvSpPr>
          <p:nvPr>
            <p:ph type="body" sz="quarter" idx="21"/>
          </p:nvPr>
        </p:nvSpPr>
        <p:spPr>
          <a:xfrm>
            <a:off x="8610600" y="3276600"/>
            <a:ext cx="11544300" cy="15533688"/>
          </a:xfrm>
        </p:spPr>
        <p:txBody>
          <a:bodyPr/>
          <a:lstStyle/>
          <a:p>
            <a:endParaRPr lang="en-US" dirty="0"/>
          </a:p>
          <a:p>
            <a:endParaRPr lang="en-US" dirty="0"/>
          </a:p>
          <a:p>
            <a:endParaRPr lang="en-US" dirty="0"/>
          </a:p>
        </p:txBody>
      </p:sp>
      <p:pic>
        <p:nvPicPr>
          <p:cNvPr id="222" name="Picture 8" descr="A picture containing photo&#10;&#10;Description generated with high confidence">
            <a:extLst>
              <a:ext uri="{FF2B5EF4-FFF2-40B4-BE49-F238E27FC236}">
                <a16:creationId xmlns:a16="http://schemas.microsoft.com/office/drawing/2014/main" id="{62E29D15-DFF8-4E95-A42C-0BCC7F53236D}"/>
              </a:ext>
            </a:extLst>
          </p:cNvPr>
          <p:cNvPicPr>
            <a:picLocks noChangeAspect="1"/>
          </p:cNvPicPr>
          <p:nvPr/>
        </p:nvPicPr>
        <p:blipFill>
          <a:blip r:embed="rId10"/>
          <a:stretch>
            <a:fillRect/>
          </a:stretch>
        </p:blipFill>
        <p:spPr>
          <a:xfrm>
            <a:off x="27328162" y="15397604"/>
            <a:ext cx="4926458" cy="2780532"/>
          </a:xfrm>
          <a:prstGeom prst="rect">
            <a:avLst/>
          </a:prstGeom>
        </p:spPr>
      </p:pic>
      <p:sp>
        <p:nvSpPr>
          <p:cNvPr id="223" name="Rectangle: Rounded Corners 12">
            <a:extLst>
              <a:ext uri="{FF2B5EF4-FFF2-40B4-BE49-F238E27FC236}">
                <a16:creationId xmlns:a16="http://schemas.microsoft.com/office/drawing/2014/main" id="{DBF955C8-F731-47C5-AE46-2CCBD631E6DE}"/>
              </a:ext>
            </a:extLst>
          </p:cNvPr>
          <p:cNvSpPr/>
          <p:nvPr/>
        </p:nvSpPr>
        <p:spPr>
          <a:xfrm>
            <a:off x="27350245" y="18269912"/>
            <a:ext cx="2392581" cy="2380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Temperature: Raw</a:t>
            </a:r>
          </a:p>
        </p:txBody>
      </p:sp>
      <p:sp>
        <p:nvSpPr>
          <p:cNvPr id="224" name="Rectangle: Rounded Corners 15">
            <a:extLst>
              <a:ext uri="{FF2B5EF4-FFF2-40B4-BE49-F238E27FC236}">
                <a16:creationId xmlns:a16="http://schemas.microsoft.com/office/drawing/2014/main" id="{CCD99AC6-1614-4C66-A0A1-098051091C8B}"/>
              </a:ext>
            </a:extLst>
          </p:cNvPr>
          <p:cNvSpPr/>
          <p:nvPr/>
        </p:nvSpPr>
        <p:spPr>
          <a:xfrm>
            <a:off x="29819026" y="18381157"/>
            <a:ext cx="2464124" cy="3640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Our reconstruction</a:t>
            </a:r>
          </a:p>
          <a:p>
            <a:pPr algn="ctr"/>
            <a:r>
              <a:rPr lang="en-US" sz="2000" b="1" dirty="0">
                <a:solidFill>
                  <a:srgbClr val="FF0000"/>
                </a:solidFill>
                <a:cs typeface="Calibri"/>
              </a:rPr>
              <a:t>RMSE: 0.597%</a:t>
            </a:r>
          </a:p>
        </p:txBody>
      </p:sp>
      <p:pic>
        <p:nvPicPr>
          <p:cNvPr id="225" name="Picture 6" descr="A picture containing photo&#10;&#10;Description generated with high confidence">
            <a:extLst>
              <a:ext uri="{FF2B5EF4-FFF2-40B4-BE49-F238E27FC236}">
                <a16:creationId xmlns:a16="http://schemas.microsoft.com/office/drawing/2014/main" id="{81FB4E0F-C018-4EF5-8FDB-E349D027872A}"/>
              </a:ext>
            </a:extLst>
          </p:cNvPr>
          <p:cNvPicPr>
            <a:picLocks noChangeAspect="1"/>
          </p:cNvPicPr>
          <p:nvPr/>
        </p:nvPicPr>
        <p:blipFill>
          <a:blip r:embed="rId11"/>
          <a:stretch>
            <a:fillRect/>
          </a:stretch>
        </p:blipFill>
        <p:spPr>
          <a:xfrm>
            <a:off x="20981542" y="15392400"/>
            <a:ext cx="4926458" cy="2780532"/>
          </a:xfrm>
          <a:prstGeom prst="rect">
            <a:avLst/>
          </a:prstGeom>
        </p:spPr>
      </p:pic>
      <p:sp>
        <p:nvSpPr>
          <p:cNvPr id="226" name="Rectangle: Rounded Corners 13">
            <a:extLst>
              <a:ext uri="{FF2B5EF4-FFF2-40B4-BE49-F238E27FC236}">
                <a16:creationId xmlns:a16="http://schemas.microsoft.com/office/drawing/2014/main" id="{7836FDA7-7877-4730-A32F-41570822B8EF}"/>
              </a:ext>
            </a:extLst>
          </p:cNvPr>
          <p:cNvSpPr/>
          <p:nvPr/>
        </p:nvSpPr>
        <p:spPr>
          <a:xfrm>
            <a:off x="21348840" y="18223732"/>
            <a:ext cx="1787272" cy="3407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Density: Raw</a:t>
            </a:r>
          </a:p>
        </p:txBody>
      </p:sp>
      <p:sp>
        <p:nvSpPr>
          <p:cNvPr id="227" name="Rectangle: Rounded Corners 16">
            <a:extLst>
              <a:ext uri="{FF2B5EF4-FFF2-40B4-BE49-F238E27FC236}">
                <a16:creationId xmlns:a16="http://schemas.microsoft.com/office/drawing/2014/main" id="{1E7857B1-24EE-4C65-A3A4-FCA38259D9CC}"/>
              </a:ext>
            </a:extLst>
          </p:cNvPr>
          <p:cNvSpPr/>
          <p:nvPr/>
        </p:nvSpPr>
        <p:spPr>
          <a:xfrm>
            <a:off x="23364712" y="18435326"/>
            <a:ext cx="2538344" cy="2456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Our reconstruction</a:t>
            </a:r>
          </a:p>
          <a:p>
            <a:pPr algn="ctr"/>
            <a:r>
              <a:rPr lang="en-US" sz="2000" b="1" dirty="0">
                <a:solidFill>
                  <a:srgbClr val="FF0000"/>
                </a:solidFill>
                <a:cs typeface="Calibri"/>
              </a:rPr>
              <a:t>RMSE: 0.706%</a:t>
            </a:r>
          </a:p>
        </p:txBody>
      </p:sp>
      <p:sp>
        <p:nvSpPr>
          <p:cNvPr id="228" name="Text Placeholder 41"/>
          <p:cNvSpPr>
            <a:spLocks noGrp="1"/>
          </p:cNvSpPr>
          <p:nvPr>
            <p:ph type="body" sz="quarter" idx="27"/>
          </p:nvPr>
        </p:nvSpPr>
        <p:spPr>
          <a:xfrm>
            <a:off x="20617317" y="13116827"/>
            <a:ext cx="11781990" cy="2167289"/>
          </a:xfrm>
        </p:spPr>
        <p:txBody>
          <a:bodyPr/>
          <a:lstStyle/>
          <a:p>
            <a:pPr marL="342900" indent="-342900">
              <a:buFont typeface="Arial" panose="020B0604020202020204" pitchFamily="34" charset="0"/>
              <a:buChar char="•"/>
            </a:pPr>
            <a:r>
              <a:rPr lang="en-US" sz="2000" dirty="0"/>
              <a:t>Test on 3 parameters and 3 quantities of interest and 64</a:t>
            </a:r>
            <a:r>
              <a:rPr lang="en-US" sz="2000" baseline="30000" dirty="0"/>
              <a:t>3 </a:t>
            </a:r>
            <a:r>
              <a:rPr lang="en-US" sz="2000" dirty="0"/>
              <a:t>resolution data</a:t>
            </a:r>
          </a:p>
          <a:p>
            <a:pPr marL="342900" indent="-342900">
              <a:buFont typeface="Arial" panose="020B0604020202020204" pitchFamily="34" charset="0"/>
              <a:buChar char="•"/>
            </a:pPr>
            <a:r>
              <a:rPr lang="en-US" sz="2000" dirty="0"/>
              <a:t>5 initial simulation parameters are used to generate full-resolution data and generate the prior knowledge</a:t>
            </a:r>
          </a:p>
          <a:p>
            <a:pPr marL="342900" indent="-342900">
              <a:buFont typeface="Arial" panose="020B0604020202020204" pitchFamily="34" charset="0"/>
              <a:buChar char="•"/>
            </a:pPr>
            <a:r>
              <a:rPr lang="en-US" sz="2000" dirty="0"/>
              <a:t>The data generated by other initial parameters are in-situ reduced to </a:t>
            </a:r>
            <a:r>
              <a:rPr lang="en-US" sz="2000" b="1" dirty="0">
                <a:solidFill>
                  <a:srgbClr val="FF0000"/>
                </a:solidFill>
              </a:rPr>
              <a:t>2.92%</a:t>
            </a:r>
            <a:r>
              <a:rPr lang="en-US" sz="2000" dirty="0"/>
              <a:t> (of full resolution data) statistical-based down-sampled data</a:t>
            </a:r>
          </a:p>
          <a:p>
            <a:pPr marL="342900" indent="-342900">
              <a:buFont typeface="Arial" panose="020B0604020202020204" pitchFamily="34" charset="0"/>
              <a:buChar char="•"/>
            </a:pPr>
            <a:r>
              <a:rPr lang="en-US" sz="2000" dirty="0"/>
              <a:t>Reconstructions on different quantities, time steps and initial parameters have slightly different error. Average error of density, temperature and z-mom are 0.6, 2.1 and 0.42%, respectively</a:t>
            </a:r>
          </a:p>
        </p:txBody>
      </p:sp>
      <p:sp>
        <p:nvSpPr>
          <p:cNvPr id="229" name="Text Placeholder 40"/>
          <p:cNvSpPr>
            <a:spLocks noGrp="1"/>
          </p:cNvSpPr>
          <p:nvPr>
            <p:ph type="body" sz="quarter" idx="26"/>
          </p:nvPr>
        </p:nvSpPr>
        <p:spPr>
          <a:xfrm>
            <a:off x="20520809" y="12298011"/>
            <a:ext cx="11878498" cy="622300"/>
          </a:xfrm>
          <a:solidFill>
            <a:srgbClr val="1A4BA9"/>
          </a:solidFill>
          <a:ln>
            <a:solidFill>
              <a:srgbClr val="09306B"/>
            </a:solidFill>
          </a:ln>
        </p:spPr>
        <p:txBody>
          <a:bodyPr vert="horz" lIns="105503" tIns="52752" rIns="105503" bIns="52752" anchor="t"/>
          <a:lstStyle/>
          <a:p>
            <a:r>
              <a:rPr lang="en-US" dirty="0"/>
              <a:t>2.2 Experiment Results</a:t>
            </a:r>
          </a:p>
        </p:txBody>
      </p:sp>
      <p:sp>
        <p:nvSpPr>
          <p:cNvPr id="230" name="Text Placeholder 40"/>
          <p:cNvSpPr>
            <a:spLocks noGrp="1"/>
          </p:cNvSpPr>
          <p:nvPr>
            <p:ph type="body" sz="quarter" idx="26"/>
          </p:nvPr>
        </p:nvSpPr>
        <p:spPr>
          <a:xfrm>
            <a:off x="20525552" y="6705600"/>
            <a:ext cx="11878498" cy="622300"/>
          </a:xfrm>
          <a:solidFill>
            <a:srgbClr val="1A4BA9"/>
          </a:solidFill>
          <a:ln>
            <a:solidFill>
              <a:srgbClr val="09306B"/>
            </a:solidFill>
          </a:ln>
        </p:spPr>
        <p:txBody>
          <a:bodyPr vert="horz" lIns="105503" tIns="52752" rIns="105503" bIns="52752" anchor="t"/>
          <a:lstStyle/>
          <a:p>
            <a:r>
              <a:rPr lang="en-US" dirty="0"/>
              <a:t>2.1 System Workflow</a:t>
            </a:r>
          </a:p>
        </p:txBody>
      </p:sp>
      <p:pic>
        <p:nvPicPr>
          <p:cNvPr id="233" name="Picture 4">
            <a:extLst>
              <a:ext uri="{FF2B5EF4-FFF2-40B4-BE49-F238E27FC236}">
                <a16:creationId xmlns:a16="http://schemas.microsoft.com/office/drawing/2014/main" id="{E32C69F0-A01D-43D4-AC1A-99A82ED7ECE0}"/>
              </a:ext>
            </a:extLst>
          </p:cNvPr>
          <p:cNvPicPr>
            <a:picLocks noChangeAspect="1"/>
          </p:cNvPicPr>
          <p:nvPr/>
        </p:nvPicPr>
        <p:blipFill rotWithShape="1">
          <a:blip r:embed="rId12"/>
          <a:srcRect l="73529" t="13977" r="12132" b="58864"/>
          <a:stretch/>
        </p:blipFill>
        <p:spPr>
          <a:xfrm>
            <a:off x="30175200" y="3216146"/>
            <a:ext cx="1293933" cy="1326518"/>
          </a:xfrm>
          <a:prstGeom prst="rect">
            <a:avLst/>
          </a:prstGeom>
        </p:spPr>
      </p:pic>
      <p:graphicFrame>
        <p:nvGraphicFramePr>
          <p:cNvPr id="234" name="Table 11">
            <a:extLst>
              <a:ext uri="{FF2B5EF4-FFF2-40B4-BE49-F238E27FC236}">
                <a16:creationId xmlns:a16="http://schemas.microsoft.com/office/drawing/2014/main" id="{77081FCA-2BC9-4335-8D77-AC469C6FEF4C}"/>
              </a:ext>
            </a:extLst>
          </p:cNvPr>
          <p:cNvGraphicFramePr>
            <a:graphicFrameLocks noGrp="1"/>
          </p:cNvGraphicFramePr>
          <p:nvPr>
            <p:extLst>
              <p:ext uri="{D42A27DB-BD31-4B8C-83A1-F6EECF244321}">
                <p14:modId xmlns:p14="http://schemas.microsoft.com/office/powerpoint/2010/main" val="2113361608"/>
              </p:ext>
            </p:extLst>
          </p:nvPr>
        </p:nvGraphicFramePr>
        <p:xfrm>
          <a:off x="30210585" y="5105400"/>
          <a:ext cx="1267448" cy="1293012"/>
        </p:xfrm>
        <a:graphic>
          <a:graphicData uri="http://schemas.openxmlformats.org/drawingml/2006/table">
            <a:tbl>
              <a:tblPr firstRow="1" bandRow="1">
                <a:tableStyleId>{5940675A-B579-460E-94D1-54222C63F5DA}</a:tableStyleId>
              </a:tblPr>
              <a:tblGrid>
                <a:gridCol w="633724">
                  <a:extLst>
                    <a:ext uri="{9D8B030D-6E8A-4147-A177-3AD203B41FA5}">
                      <a16:colId xmlns:a16="http://schemas.microsoft.com/office/drawing/2014/main" val="1046694952"/>
                    </a:ext>
                  </a:extLst>
                </a:gridCol>
                <a:gridCol w="633724">
                  <a:extLst>
                    <a:ext uri="{9D8B030D-6E8A-4147-A177-3AD203B41FA5}">
                      <a16:colId xmlns:a16="http://schemas.microsoft.com/office/drawing/2014/main" val="3116283588"/>
                    </a:ext>
                  </a:extLst>
                </a:gridCol>
              </a:tblGrid>
              <a:tr h="646506">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14456481"/>
                  </a:ext>
                </a:extLst>
              </a:tr>
              <a:tr h="646506">
                <a:tc>
                  <a:txBody>
                    <a:bodyPr/>
                    <a:lstStyle/>
                    <a:p>
                      <a:endParaRPr lang="en-US" sz="2800"/>
                    </a:p>
                  </a:txBody>
                  <a:tcPr/>
                </a:tc>
                <a:tc>
                  <a:txBody>
                    <a:bodyPr/>
                    <a:lstStyle/>
                    <a:p>
                      <a:endParaRPr lang="en-US" sz="2800" dirty="0"/>
                    </a:p>
                  </a:txBody>
                  <a:tcPr/>
                </a:tc>
                <a:extLst>
                  <a:ext uri="{0D108BD9-81ED-4DB2-BD59-A6C34878D82A}">
                    <a16:rowId xmlns:a16="http://schemas.microsoft.com/office/drawing/2014/main" val="502446117"/>
                  </a:ext>
                </a:extLst>
              </a:tr>
            </a:tbl>
          </a:graphicData>
        </a:graphic>
      </p:graphicFrame>
      <p:pic>
        <p:nvPicPr>
          <p:cNvPr id="235" name="Picture 15" descr="A picture containing sky, black, outdoor&#10;&#10;Description generated with high confidence">
            <a:extLst>
              <a:ext uri="{FF2B5EF4-FFF2-40B4-BE49-F238E27FC236}">
                <a16:creationId xmlns:a16="http://schemas.microsoft.com/office/drawing/2014/main" id="{CAF9D1AE-3E19-4A3A-B422-9DD7605CB301}"/>
              </a:ext>
            </a:extLst>
          </p:cNvPr>
          <p:cNvPicPr>
            <a:picLocks noChangeAspect="1"/>
          </p:cNvPicPr>
          <p:nvPr/>
        </p:nvPicPr>
        <p:blipFill>
          <a:blip r:embed="rId13"/>
          <a:stretch>
            <a:fillRect/>
          </a:stretch>
        </p:blipFill>
        <p:spPr>
          <a:xfrm>
            <a:off x="30252024" y="5129156"/>
            <a:ext cx="542819" cy="579691"/>
          </a:xfrm>
          <a:prstGeom prst="rect">
            <a:avLst/>
          </a:prstGeom>
        </p:spPr>
      </p:pic>
      <p:pic>
        <p:nvPicPr>
          <p:cNvPr id="236" name="Picture 15" descr="A picture containing sky, black, outdoor&#10;&#10;Description generated with high confidence">
            <a:extLst>
              <a:ext uri="{FF2B5EF4-FFF2-40B4-BE49-F238E27FC236}">
                <a16:creationId xmlns:a16="http://schemas.microsoft.com/office/drawing/2014/main" id="{D9594DC6-BC93-45DA-92C8-4B3B330F604C}"/>
              </a:ext>
            </a:extLst>
          </p:cNvPr>
          <p:cNvPicPr>
            <a:picLocks noChangeAspect="1"/>
          </p:cNvPicPr>
          <p:nvPr/>
        </p:nvPicPr>
        <p:blipFill>
          <a:blip r:embed="rId13"/>
          <a:stretch>
            <a:fillRect/>
          </a:stretch>
        </p:blipFill>
        <p:spPr>
          <a:xfrm>
            <a:off x="30885596" y="5129155"/>
            <a:ext cx="542819" cy="579691"/>
          </a:xfrm>
          <a:prstGeom prst="rect">
            <a:avLst/>
          </a:prstGeom>
        </p:spPr>
      </p:pic>
      <p:pic>
        <p:nvPicPr>
          <p:cNvPr id="239" name="Picture 15" descr="A picture containing sky, black, outdoor&#10;&#10;Description generated with high confidence">
            <a:extLst>
              <a:ext uri="{FF2B5EF4-FFF2-40B4-BE49-F238E27FC236}">
                <a16:creationId xmlns:a16="http://schemas.microsoft.com/office/drawing/2014/main" id="{E2473D73-5C3F-4C6E-9EBD-D972E52EC411}"/>
              </a:ext>
            </a:extLst>
          </p:cNvPr>
          <p:cNvPicPr>
            <a:picLocks noChangeAspect="1"/>
          </p:cNvPicPr>
          <p:nvPr/>
        </p:nvPicPr>
        <p:blipFill>
          <a:blip r:embed="rId13"/>
          <a:stretch>
            <a:fillRect/>
          </a:stretch>
        </p:blipFill>
        <p:spPr>
          <a:xfrm>
            <a:off x="30252023" y="5779852"/>
            <a:ext cx="542819" cy="579691"/>
          </a:xfrm>
          <a:prstGeom prst="rect">
            <a:avLst/>
          </a:prstGeom>
        </p:spPr>
      </p:pic>
      <p:pic>
        <p:nvPicPr>
          <p:cNvPr id="240" name="Picture 15" descr="A picture containing sky, black, outdoor&#10;&#10;Description generated with high confidence">
            <a:extLst>
              <a:ext uri="{FF2B5EF4-FFF2-40B4-BE49-F238E27FC236}">
                <a16:creationId xmlns:a16="http://schemas.microsoft.com/office/drawing/2014/main" id="{229594AA-EB84-40D5-AFC9-71EC4477944E}"/>
              </a:ext>
            </a:extLst>
          </p:cNvPr>
          <p:cNvPicPr>
            <a:picLocks noChangeAspect="1"/>
          </p:cNvPicPr>
          <p:nvPr/>
        </p:nvPicPr>
        <p:blipFill>
          <a:blip r:embed="rId13"/>
          <a:stretch>
            <a:fillRect/>
          </a:stretch>
        </p:blipFill>
        <p:spPr>
          <a:xfrm>
            <a:off x="30885595" y="5779851"/>
            <a:ext cx="542819" cy="579691"/>
          </a:xfrm>
          <a:prstGeom prst="rect">
            <a:avLst/>
          </a:prstGeom>
        </p:spPr>
      </p:pic>
      <p:cxnSp>
        <p:nvCxnSpPr>
          <p:cNvPr id="251" name="Straight Arrow Connector 250">
            <a:extLst>
              <a:ext uri="{FF2B5EF4-FFF2-40B4-BE49-F238E27FC236}">
                <a16:creationId xmlns:a16="http://schemas.microsoft.com/office/drawing/2014/main" id="{DD19C703-983C-44CB-A5D3-61417E1FC194}"/>
              </a:ext>
            </a:extLst>
          </p:cNvPr>
          <p:cNvCxnSpPr>
            <a:cxnSpLocks/>
            <a:stCxn id="253" idx="2"/>
            <a:endCxn id="234" idx="0"/>
          </p:cNvCxnSpPr>
          <p:nvPr/>
        </p:nvCxnSpPr>
        <p:spPr>
          <a:xfrm>
            <a:off x="30813234" y="4512253"/>
            <a:ext cx="31075" cy="593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Rectangle: Rounded Corners 26">
            <a:extLst>
              <a:ext uri="{FF2B5EF4-FFF2-40B4-BE49-F238E27FC236}">
                <a16:creationId xmlns:a16="http://schemas.microsoft.com/office/drawing/2014/main" id="{BC0BA9DA-0103-4443-BC62-B449090A791C}"/>
              </a:ext>
            </a:extLst>
          </p:cNvPr>
          <p:cNvSpPr/>
          <p:nvPr/>
        </p:nvSpPr>
        <p:spPr>
          <a:xfrm>
            <a:off x="30759731" y="4648200"/>
            <a:ext cx="1736854" cy="3373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rgbClr val="000000"/>
                </a:solidFill>
                <a:cs typeface="Calibri"/>
              </a:rPr>
              <a:t>Statistical </a:t>
            </a:r>
          </a:p>
          <a:p>
            <a:pPr algn="ctr"/>
            <a:r>
              <a:rPr lang="en-US" sz="1600" b="1" dirty="0">
                <a:solidFill>
                  <a:srgbClr val="000000"/>
                </a:solidFill>
                <a:cs typeface="Calibri"/>
              </a:rPr>
              <a:t>Down-sampling</a:t>
            </a:r>
            <a:endParaRPr lang="en-US" sz="1600" b="1" dirty="0"/>
          </a:p>
        </p:txBody>
      </p:sp>
      <p:graphicFrame>
        <p:nvGraphicFramePr>
          <p:cNvPr id="253" name="表格 7">
            <a:extLst>
              <a:ext uri="{FF2B5EF4-FFF2-40B4-BE49-F238E27FC236}">
                <a16:creationId xmlns:a16="http://schemas.microsoft.com/office/drawing/2014/main" id="{BB02A3E1-9D4B-5D4A-BF4B-2DF59FC7F603}"/>
              </a:ext>
            </a:extLst>
          </p:cNvPr>
          <p:cNvGraphicFramePr>
            <a:graphicFrameLocks noGrp="1"/>
          </p:cNvGraphicFramePr>
          <p:nvPr>
            <p:extLst>
              <p:ext uri="{D42A27DB-BD31-4B8C-83A1-F6EECF244321}">
                <p14:modId xmlns:p14="http://schemas.microsoft.com/office/powerpoint/2010/main" val="3526523268"/>
              </p:ext>
            </p:extLst>
          </p:nvPr>
        </p:nvGraphicFramePr>
        <p:xfrm>
          <a:off x="30176419" y="3216145"/>
          <a:ext cx="1273630" cy="1296108"/>
        </p:xfrm>
        <a:graphic>
          <a:graphicData uri="http://schemas.openxmlformats.org/drawingml/2006/table">
            <a:tbl>
              <a:tblPr/>
              <a:tblGrid>
                <a:gridCol w="636815">
                  <a:extLst>
                    <a:ext uri="{9D8B030D-6E8A-4147-A177-3AD203B41FA5}">
                      <a16:colId xmlns:a16="http://schemas.microsoft.com/office/drawing/2014/main" val="2731148793"/>
                    </a:ext>
                  </a:extLst>
                </a:gridCol>
                <a:gridCol w="636815">
                  <a:extLst>
                    <a:ext uri="{9D8B030D-6E8A-4147-A177-3AD203B41FA5}">
                      <a16:colId xmlns:a16="http://schemas.microsoft.com/office/drawing/2014/main" val="1657587515"/>
                    </a:ext>
                  </a:extLst>
                </a:gridCol>
              </a:tblGrid>
              <a:tr h="668628">
                <a:tc>
                  <a:txBody>
                    <a:bodyPr/>
                    <a:lstStyle/>
                    <a:p>
                      <a:endParaRPr lang="zh-TW" altLang="en-US" sz="2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endParaRPr lang="zh-TW" altLang="en-US" sz="2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50167324"/>
                  </a:ext>
                </a:extLst>
              </a:tr>
              <a:tr h="627480">
                <a:tc>
                  <a:txBody>
                    <a:bodyPr/>
                    <a:lstStyle/>
                    <a:p>
                      <a:endParaRPr lang="zh-TW" altLang="en-US" sz="2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mpd="sng">
                      <a:solidFill>
                        <a:srgbClr val="FF0000"/>
                      </a:solidFill>
                      <a:prstDash val="solid"/>
                    </a:lnB>
                  </a:tcPr>
                </a:tc>
                <a:tc>
                  <a:txBody>
                    <a:bodyPr/>
                    <a:lstStyle/>
                    <a:p>
                      <a:endParaRPr lang="zh-TW" altLang="en-US" sz="2800"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mpd="sng">
                      <a:solidFill>
                        <a:srgbClr val="FF0000"/>
                      </a:solidFill>
                      <a:prstDash val="solid"/>
                    </a:lnB>
                  </a:tcPr>
                </a:tc>
                <a:extLst>
                  <a:ext uri="{0D108BD9-81ED-4DB2-BD59-A6C34878D82A}">
                    <a16:rowId xmlns:a16="http://schemas.microsoft.com/office/drawing/2014/main" val="995712754"/>
                  </a:ext>
                </a:extLst>
              </a:tr>
            </a:tbl>
          </a:graphicData>
        </a:graphic>
      </p:graphicFrame>
      <p:sp>
        <p:nvSpPr>
          <p:cNvPr id="91" name="Text Placeholder 40">
            <a:extLst>
              <a:ext uri="{FF2B5EF4-FFF2-40B4-BE49-F238E27FC236}">
                <a16:creationId xmlns:a16="http://schemas.microsoft.com/office/drawing/2014/main" id="{534E9CEA-680A-F74A-A8DD-BC8BE1508956}"/>
              </a:ext>
            </a:extLst>
          </p:cNvPr>
          <p:cNvSpPr txBox="1">
            <a:spLocks/>
          </p:cNvSpPr>
          <p:nvPr/>
        </p:nvSpPr>
        <p:spPr>
          <a:xfrm>
            <a:off x="8604642" y="15163800"/>
            <a:ext cx="11550258" cy="622300"/>
          </a:xfrm>
          <a:prstGeom prst="rect">
            <a:avLst/>
          </a:prstGeom>
          <a:solidFill>
            <a:srgbClr val="1A4BA9"/>
          </a:solidFill>
          <a:ln>
            <a:solidFill>
              <a:srgbClr val="09306B"/>
            </a:solidFill>
          </a:ln>
        </p:spPr>
        <p:txBody>
          <a:bodyPr vert="horz" lIns="105503" tIns="52752" rIns="105503" bIns="52752" anchor="t"/>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t>1.3 Incremental Training with Memory Constraint for Model Size</a:t>
            </a:r>
          </a:p>
        </p:txBody>
      </p:sp>
      <p:sp>
        <p:nvSpPr>
          <p:cNvPr id="95" name="Text Placeholder 40">
            <a:extLst>
              <a:ext uri="{FF2B5EF4-FFF2-40B4-BE49-F238E27FC236}">
                <a16:creationId xmlns:a16="http://schemas.microsoft.com/office/drawing/2014/main" id="{1844FAD8-F539-354F-90A9-C45B7CE7F7EF}"/>
              </a:ext>
            </a:extLst>
          </p:cNvPr>
          <p:cNvSpPr txBox="1">
            <a:spLocks/>
          </p:cNvSpPr>
          <p:nvPr/>
        </p:nvSpPr>
        <p:spPr>
          <a:xfrm>
            <a:off x="8604642" y="11506200"/>
            <a:ext cx="11550258" cy="622300"/>
          </a:xfrm>
          <a:prstGeom prst="rect">
            <a:avLst/>
          </a:prstGeom>
          <a:solidFill>
            <a:srgbClr val="1A4BA9"/>
          </a:solidFill>
          <a:ln>
            <a:solidFill>
              <a:srgbClr val="09306B"/>
            </a:solidFill>
          </a:ln>
        </p:spPr>
        <p:txBody>
          <a:bodyPr vert="horz" lIns="105503" tIns="52752" rIns="105503" bIns="52752" anchor="t"/>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t>1.2 Incremental Training of GMM</a:t>
            </a:r>
          </a:p>
        </p:txBody>
      </p:sp>
      <p:grpSp>
        <p:nvGrpSpPr>
          <p:cNvPr id="6" name="Group 5">
            <a:extLst>
              <a:ext uri="{FF2B5EF4-FFF2-40B4-BE49-F238E27FC236}">
                <a16:creationId xmlns:a16="http://schemas.microsoft.com/office/drawing/2014/main" id="{E02E674A-06B7-6F48-8163-6FC0F29685BF}"/>
              </a:ext>
            </a:extLst>
          </p:cNvPr>
          <p:cNvGrpSpPr/>
          <p:nvPr/>
        </p:nvGrpSpPr>
        <p:grpSpPr>
          <a:xfrm>
            <a:off x="8565523" y="3657600"/>
            <a:ext cx="11400231" cy="2288222"/>
            <a:chOff x="8945169" y="3883978"/>
            <a:chExt cx="11400231" cy="2288222"/>
          </a:xfrm>
        </p:grpSpPr>
        <p:pic>
          <p:nvPicPr>
            <p:cNvPr id="97" name="Picture 96">
              <a:extLst>
                <a:ext uri="{FF2B5EF4-FFF2-40B4-BE49-F238E27FC236}">
                  <a16:creationId xmlns:a16="http://schemas.microsoft.com/office/drawing/2014/main" id="{4A6E517E-8E9C-294F-8D6C-9D2F1BB21994}"/>
                </a:ext>
              </a:extLst>
            </p:cNvPr>
            <p:cNvPicPr>
              <a:picLocks noChangeAspect="1"/>
            </p:cNvPicPr>
            <p:nvPr/>
          </p:nvPicPr>
          <p:blipFill>
            <a:blip r:embed="rId14"/>
            <a:stretch>
              <a:fillRect/>
            </a:stretch>
          </p:blipFill>
          <p:spPr>
            <a:xfrm>
              <a:off x="8945169" y="3883978"/>
              <a:ext cx="3048000" cy="2286000"/>
            </a:xfrm>
            <a:prstGeom prst="rect">
              <a:avLst/>
            </a:prstGeom>
          </p:spPr>
        </p:pic>
        <p:pic>
          <p:nvPicPr>
            <p:cNvPr id="98" name="Picture 97">
              <a:extLst>
                <a:ext uri="{FF2B5EF4-FFF2-40B4-BE49-F238E27FC236}">
                  <a16:creationId xmlns:a16="http://schemas.microsoft.com/office/drawing/2014/main" id="{31531881-926F-A541-85EC-40F73BE8AC1E}"/>
                </a:ext>
              </a:extLst>
            </p:cNvPr>
            <p:cNvPicPr>
              <a:picLocks noChangeAspect="1"/>
            </p:cNvPicPr>
            <p:nvPr/>
          </p:nvPicPr>
          <p:blipFill>
            <a:blip r:embed="rId15"/>
            <a:stretch>
              <a:fillRect/>
            </a:stretch>
          </p:blipFill>
          <p:spPr>
            <a:xfrm>
              <a:off x="11729314" y="3883978"/>
              <a:ext cx="3048000" cy="2286000"/>
            </a:xfrm>
            <a:prstGeom prst="rect">
              <a:avLst/>
            </a:prstGeom>
          </p:spPr>
        </p:pic>
        <p:pic>
          <p:nvPicPr>
            <p:cNvPr id="99" name="Picture 98">
              <a:extLst>
                <a:ext uri="{FF2B5EF4-FFF2-40B4-BE49-F238E27FC236}">
                  <a16:creationId xmlns:a16="http://schemas.microsoft.com/office/drawing/2014/main" id="{D0D28945-C18F-6147-BDC5-7B8FFD73FB8A}"/>
                </a:ext>
              </a:extLst>
            </p:cNvPr>
            <p:cNvPicPr>
              <a:picLocks noChangeAspect="1"/>
            </p:cNvPicPr>
            <p:nvPr/>
          </p:nvPicPr>
          <p:blipFill>
            <a:blip r:embed="rId16"/>
            <a:stretch>
              <a:fillRect/>
            </a:stretch>
          </p:blipFill>
          <p:spPr>
            <a:xfrm>
              <a:off x="14508294" y="3883978"/>
              <a:ext cx="3048000" cy="2286000"/>
            </a:xfrm>
            <a:prstGeom prst="rect">
              <a:avLst/>
            </a:prstGeom>
          </p:spPr>
        </p:pic>
        <p:pic>
          <p:nvPicPr>
            <p:cNvPr id="100" name="Picture 99">
              <a:extLst>
                <a:ext uri="{FF2B5EF4-FFF2-40B4-BE49-F238E27FC236}">
                  <a16:creationId xmlns:a16="http://schemas.microsoft.com/office/drawing/2014/main" id="{B8CCE772-9B39-2C4F-95CB-7958D75C6F66}"/>
                </a:ext>
              </a:extLst>
            </p:cNvPr>
            <p:cNvPicPr>
              <a:picLocks noChangeAspect="1"/>
            </p:cNvPicPr>
            <p:nvPr/>
          </p:nvPicPr>
          <p:blipFill>
            <a:blip r:embed="rId17"/>
            <a:stretch>
              <a:fillRect/>
            </a:stretch>
          </p:blipFill>
          <p:spPr>
            <a:xfrm>
              <a:off x="17297400" y="3886200"/>
              <a:ext cx="3048000" cy="2286000"/>
            </a:xfrm>
            <a:prstGeom prst="rect">
              <a:avLst/>
            </a:prstGeom>
          </p:spPr>
        </p:pic>
      </p:grpSp>
      <p:sp>
        <p:nvSpPr>
          <p:cNvPr id="102" name="Text Placeholder 41">
            <a:extLst>
              <a:ext uri="{FF2B5EF4-FFF2-40B4-BE49-F238E27FC236}">
                <a16:creationId xmlns:a16="http://schemas.microsoft.com/office/drawing/2014/main" id="{F21B12B4-33A7-B241-A167-B694378ADCB9}"/>
              </a:ext>
            </a:extLst>
          </p:cNvPr>
          <p:cNvSpPr txBox="1">
            <a:spLocks/>
          </p:cNvSpPr>
          <p:nvPr/>
        </p:nvSpPr>
        <p:spPr>
          <a:xfrm>
            <a:off x="8548206" y="3276600"/>
            <a:ext cx="11606694" cy="50270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342900" indent="-342900">
              <a:buFont typeface="Arial" pitchFamily="34" charset="0"/>
              <a:buChar char="•"/>
            </a:pPr>
            <a:r>
              <a:rPr lang="en-US" sz="2000" dirty="0"/>
              <a:t>Reconstruction errors become low and stable when we use 5 or more Gaussians for each grid point. </a:t>
            </a:r>
          </a:p>
        </p:txBody>
      </p:sp>
      <p:sp>
        <p:nvSpPr>
          <p:cNvPr id="103" name="Text Placeholder 41">
            <a:extLst>
              <a:ext uri="{FF2B5EF4-FFF2-40B4-BE49-F238E27FC236}">
                <a16:creationId xmlns:a16="http://schemas.microsoft.com/office/drawing/2014/main" id="{E3BE86DD-8FB4-424C-8783-822058310CA1}"/>
              </a:ext>
            </a:extLst>
          </p:cNvPr>
          <p:cNvSpPr txBox="1">
            <a:spLocks/>
          </p:cNvSpPr>
          <p:nvPr/>
        </p:nvSpPr>
        <p:spPr>
          <a:xfrm>
            <a:off x="8611138" y="6126695"/>
            <a:ext cx="11606694" cy="50270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342900" indent="-342900">
              <a:buFont typeface="Arial" pitchFamily="34" charset="0"/>
              <a:buChar char="•"/>
            </a:pPr>
            <a:r>
              <a:rPr lang="en-US" sz="2000" dirty="0"/>
              <a:t>Reconstruction Showcase</a:t>
            </a:r>
          </a:p>
        </p:txBody>
      </p:sp>
      <p:pic>
        <p:nvPicPr>
          <p:cNvPr id="104" name="Picture 103">
            <a:extLst>
              <a:ext uri="{FF2B5EF4-FFF2-40B4-BE49-F238E27FC236}">
                <a16:creationId xmlns:a16="http://schemas.microsoft.com/office/drawing/2014/main" id="{4C23834D-2CB2-C149-A6BE-3583FC90F0E4}"/>
              </a:ext>
            </a:extLst>
          </p:cNvPr>
          <p:cNvPicPr>
            <a:picLocks noChangeAspect="1"/>
          </p:cNvPicPr>
          <p:nvPr/>
        </p:nvPicPr>
        <p:blipFill>
          <a:blip r:embed="rId18"/>
          <a:stretch>
            <a:fillRect/>
          </a:stretch>
        </p:blipFill>
        <p:spPr>
          <a:xfrm>
            <a:off x="8839200" y="7086600"/>
            <a:ext cx="1828800" cy="1828800"/>
          </a:xfrm>
          <a:prstGeom prst="rect">
            <a:avLst/>
          </a:prstGeom>
        </p:spPr>
      </p:pic>
      <p:pic>
        <p:nvPicPr>
          <p:cNvPr id="105" name="Picture 104">
            <a:extLst>
              <a:ext uri="{FF2B5EF4-FFF2-40B4-BE49-F238E27FC236}">
                <a16:creationId xmlns:a16="http://schemas.microsoft.com/office/drawing/2014/main" id="{B118A39C-3BAB-504B-8A29-A4F2C3A850D3}"/>
              </a:ext>
            </a:extLst>
          </p:cNvPr>
          <p:cNvPicPr>
            <a:picLocks noChangeAspect="1"/>
          </p:cNvPicPr>
          <p:nvPr/>
        </p:nvPicPr>
        <p:blipFill>
          <a:blip r:embed="rId19"/>
          <a:stretch>
            <a:fillRect/>
          </a:stretch>
        </p:blipFill>
        <p:spPr>
          <a:xfrm>
            <a:off x="10744200" y="7086600"/>
            <a:ext cx="1828800" cy="1828800"/>
          </a:xfrm>
          <a:prstGeom prst="rect">
            <a:avLst/>
          </a:prstGeom>
        </p:spPr>
      </p:pic>
      <p:pic>
        <p:nvPicPr>
          <p:cNvPr id="106" name="Picture 105">
            <a:extLst>
              <a:ext uri="{FF2B5EF4-FFF2-40B4-BE49-F238E27FC236}">
                <a16:creationId xmlns:a16="http://schemas.microsoft.com/office/drawing/2014/main" id="{223FB085-329C-2F48-8C20-3087ECE7A63F}"/>
              </a:ext>
            </a:extLst>
          </p:cNvPr>
          <p:cNvPicPr>
            <a:picLocks noChangeAspect="1"/>
          </p:cNvPicPr>
          <p:nvPr/>
        </p:nvPicPr>
        <p:blipFill>
          <a:blip r:embed="rId20"/>
          <a:stretch>
            <a:fillRect/>
          </a:stretch>
        </p:blipFill>
        <p:spPr>
          <a:xfrm>
            <a:off x="12725400" y="7084917"/>
            <a:ext cx="1828800" cy="1828800"/>
          </a:xfrm>
          <a:prstGeom prst="rect">
            <a:avLst/>
          </a:prstGeom>
        </p:spPr>
      </p:pic>
      <p:pic>
        <p:nvPicPr>
          <p:cNvPr id="107" name="Picture 106">
            <a:extLst>
              <a:ext uri="{FF2B5EF4-FFF2-40B4-BE49-F238E27FC236}">
                <a16:creationId xmlns:a16="http://schemas.microsoft.com/office/drawing/2014/main" id="{CD6B2CB2-7D10-1D44-A2B1-5BE648BDF94F}"/>
              </a:ext>
            </a:extLst>
          </p:cNvPr>
          <p:cNvPicPr>
            <a:picLocks noChangeAspect="1"/>
          </p:cNvPicPr>
          <p:nvPr/>
        </p:nvPicPr>
        <p:blipFill>
          <a:blip r:embed="rId21"/>
          <a:stretch>
            <a:fillRect/>
          </a:stretch>
        </p:blipFill>
        <p:spPr>
          <a:xfrm>
            <a:off x="14630400" y="7084917"/>
            <a:ext cx="1828800" cy="1828800"/>
          </a:xfrm>
          <a:prstGeom prst="rect">
            <a:avLst/>
          </a:prstGeom>
        </p:spPr>
      </p:pic>
      <p:pic>
        <p:nvPicPr>
          <p:cNvPr id="108" name="Picture 107">
            <a:extLst>
              <a:ext uri="{FF2B5EF4-FFF2-40B4-BE49-F238E27FC236}">
                <a16:creationId xmlns:a16="http://schemas.microsoft.com/office/drawing/2014/main" id="{7B4763A1-6F6C-A44C-859A-49429377BA71}"/>
              </a:ext>
            </a:extLst>
          </p:cNvPr>
          <p:cNvPicPr>
            <a:picLocks noChangeAspect="1"/>
          </p:cNvPicPr>
          <p:nvPr/>
        </p:nvPicPr>
        <p:blipFill>
          <a:blip r:embed="rId22"/>
          <a:stretch>
            <a:fillRect/>
          </a:stretch>
        </p:blipFill>
        <p:spPr>
          <a:xfrm>
            <a:off x="18507585" y="7086600"/>
            <a:ext cx="1828800" cy="1828800"/>
          </a:xfrm>
          <a:prstGeom prst="rect">
            <a:avLst/>
          </a:prstGeom>
        </p:spPr>
      </p:pic>
      <p:pic>
        <p:nvPicPr>
          <p:cNvPr id="109" name="Picture 108">
            <a:extLst>
              <a:ext uri="{FF2B5EF4-FFF2-40B4-BE49-F238E27FC236}">
                <a16:creationId xmlns:a16="http://schemas.microsoft.com/office/drawing/2014/main" id="{02DA1194-04B3-5C4B-B604-97EA1B567CE2}"/>
              </a:ext>
            </a:extLst>
          </p:cNvPr>
          <p:cNvPicPr>
            <a:picLocks noChangeAspect="1"/>
          </p:cNvPicPr>
          <p:nvPr/>
        </p:nvPicPr>
        <p:blipFill>
          <a:blip r:embed="rId23"/>
          <a:stretch>
            <a:fillRect/>
          </a:stretch>
        </p:blipFill>
        <p:spPr>
          <a:xfrm>
            <a:off x="16611600" y="7075098"/>
            <a:ext cx="1828800" cy="1828800"/>
          </a:xfrm>
          <a:prstGeom prst="rect">
            <a:avLst/>
          </a:prstGeom>
        </p:spPr>
      </p:pic>
      <p:sp>
        <p:nvSpPr>
          <p:cNvPr id="110" name="Rectangle: Rounded Corners 13">
            <a:extLst>
              <a:ext uri="{FF2B5EF4-FFF2-40B4-BE49-F238E27FC236}">
                <a16:creationId xmlns:a16="http://schemas.microsoft.com/office/drawing/2014/main" id="{988270AB-86C6-CD42-BAAD-90BF5FE12CAF}"/>
              </a:ext>
            </a:extLst>
          </p:cNvPr>
          <p:cNvSpPr/>
          <p:nvPr/>
        </p:nvSpPr>
        <p:spPr>
          <a:xfrm>
            <a:off x="8883459" y="9034272"/>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Raw</a:t>
            </a:r>
          </a:p>
        </p:txBody>
      </p:sp>
      <p:sp>
        <p:nvSpPr>
          <p:cNvPr id="111" name="Rectangle: Rounded Corners 16">
            <a:extLst>
              <a:ext uri="{FF2B5EF4-FFF2-40B4-BE49-F238E27FC236}">
                <a16:creationId xmlns:a16="http://schemas.microsoft.com/office/drawing/2014/main" id="{10A7CC1C-7FBF-2E41-B744-75D197186C3F}"/>
              </a:ext>
            </a:extLst>
          </p:cNvPr>
          <p:cNvSpPr/>
          <p:nvPr/>
        </p:nvSpPr>
        <p:spPr>
          <a:xfrm>
            <a:off x="10389428" y="9034272"/>
            <a:ext cx="2538344"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Reconstruction</a:t>
            </a:r>
          </a:p>
        </p:txBody>
      </p:sp>
      <p:sp>
        <p:nvSpPr>
          <p:cNvPr id="7" name="TextBox 6">
            <a:extLst>
              <a:ext uri="{FF2B5EF4-FFF2-40B4-BE49-F238E27FC236}">
                <a16:creationId xmlns:a16="http://schemas.microsoft.com/office/drawing/2014/main" id="{9F910863-5F28-924A-A963-8864344D6F23}"/>
              </a:ext>
            </a:extLst>
          </p:cNvPr>
          <p:cNvSpPr txBox="1"/>
          <p:nvPr/>
        </p:nvSpPr>
        <p:spPr>
          <a:xfrm>
            <a:off x="17768047" y="15186212"/>
            <a:ext cx="184731" cy="800219"/>
          </a:xfrm>
          <a:prstGeom prst="rect">
            <a:avLst/>
          </a:prstGeom>
          <a:noFill/>
        </p:spPr>
        <p:txBody>
          <a:bodyPr wrap="none" rtlCol="0">
            <a:spAutoFit/>
          </a:bodyPr>
          <a:lstStyle/>
          <a:p>
            <a:endParaRPr lang="en-US" dirty="0"/>
          </a:p>
        </p:txBody>
      </p:sp>
      <p:sp>
        <p:nvSpPr>
          <p:cNvPr id="113" name="Rectangle: Rounded Corners 13">
            <a:extLst>
              <a:ext uri="{FF2B5EF4-FFF2-40B4-BE49-F238E27FC236}">
                <a16:creationId xmlns:a16="http://schemas.microsoft.com/office/drawing/2014/main" id="{7B3F2578-8A92-4D47-99A6-3DAF83495EBC}"/>
              </a:ext>
            </a:extLst>
          </p:cNvPr>
          <p:cNvSpPr/>
          <p:nvPr/>
        </p:nvSpPr>
        <p:spPr>
          <a:xfrm>
            <a:off x="12709849" y="9034272"/>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Raw</a:t>
            </a:r>
          </a:p>
        </p:txBody>
      </p:sp>
      <p:sp>
        <p:nvSpPr>
          <p:cNvPr id="114" name="Rectangle: Rounded Corners 13">
            <a:extLst>
              <a:ext uri="{FF2B5EF4-FFF2-40B4-BE49-F238E27FC236}">
                <a16:creationId xmlns:a16="http://schemas.microsoft.com/office/drawing/2014/main" id="{193E4159-96A5-F344-BBD5-1D7A16800708}"/>
              </a:ext>
            </a:extLst>
          </p:cNvPr>
          <p:cNvSpPr/>
          <p:nvPr/>
        </p:nvSpPr>
        <p:spPr>
          <a:xfrm>
            <a:off x="16535400" y="9034272"/>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Raw</a:t>
            </a:r>
          </a:p>
        </p:txBody>
      </p:sp>
      <p:sp>
        <p:nvSpPr>
          <p:cNvPr id="115" name="Rectangle: Rounded Corners 16">
            <a:extLst>
              <a:ext uri="{FF2B5EF4-FFF2-40B4-BE49-F238E27FC236}">
                <a16:creationId xmlns:a16="http://schemas.microsoft.com/office/drawing/2014/main" id="{1610F6DC-FCC5-6D4B-B6E9-C16FCCC96524}"/>
              </a:ext>
            </a:extLst>
          </p:cNvPr>
          <p:cNvSpPr/>
          <p:nvPr/>
        </p:nvSpPr>
        <p:spPr>
          <a:xfrm>
            <a:off x="14249400" y="9034272"/>
            <a:ext cx="2538344"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Reconstruction</a:t>
            </a:r>
          </a:p>
        </p:txBody>
      </p:sp>
      <p:sp>
        <p:nvSpPr>
          <p:cNvPr id="116" name="Rectangle: Rounded Corners 16">
            <a:extLst>
              <a:ext uri="{FF2B5EF4-FFF2-40B4-BE49-F238E27FC236}">
                <a16:creationId xmlns:a16="http://schemas.microsoft.com/office/drawing/2014/main" id="{926202C3-2010-5B40-BE99-724287E6BD45}"/>
              </a:ext>
            </a:extLst>
          </p:cNvPr>
          <p:cNvSpPr/>
          <p:nvPr/>
        </p:nvSpPr>
        <p:spPr>
          <a:xfrm>
            <a:off x="18288000" y="9034272"/>
            <a:ext cx="2538344"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Reconstruction</a:t>
            </a:r>
          </a:p>
        </p:txBody>
      </p:sp>
      <p:sp>
        <p:nvSpPr>
          <p:cNvPr id="117" name="Rectangle: Rounded Corners 13">
            <a:extLst>
              <a:ext uri="{FF2B5EF4-FFF2-40B4-BE49-F238E27FC236}">
                <a16:creationId xmlns:a16="http://schemas.microsoft.com/office/drawing/2014/main" id="{63C80BCC-88E7-754A-B86C-2CA4C42E2A5B}"/>
              </a:ext>
            </a:extLst>
          </p:cNvPr>
          <p:cNvSpPr/>
          <p:nvPr/>
        </p:nvSpPr>
        <p:spPr>
          <a:xfrm>
            <a:off x="17517597" y="6629400"/>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z-momentum Timestep: 150</a:t>
            </a:r>
          </a:p>
        </p:txBody>
      </p:sp>
      <p:sp>
        <p:nvSpPr>
          <p:cNvPr id="118" name="Rectangle: Rounded Corners 13">
            <a:extLst>
              <a:ext uri="{FF2B5EF4-FFF2-40B4-BE49-F238E27FC236}">
                <a16:creationId xmlns:a16="http://schemas.microsoft.com/office/drawing/2014/main" id="{4930FA84-FDB2-6847-BF12-1A454D522293}"/>
              </a:ext>
            </a:extLst>
          </p:cNvPr>
          <p:cNvSpPr/>
          <p:nvPr/>
        </p:nvSpPr>
        <p:spPr>
          <a:xfrm>
            <a:off x="13614412" y="6588864"/>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Temperature Timestep: 100</a:t>
            </a:r>
          </a:p>
        </p:txBody>
      </p:sp>
      <p:sp>
        <p:nvSpPr>
          <p:cNvPr id="119" name="Rectangle: Rounded Corners 13">
            <a:extLst>
              <a:ext uri="{FF2B5EF4-FFF2-40B4-BE49-F238E27FC236}">
                <a16:creationId xmlns:a16="http://schemas.microsoft.com/office/drawing/2014/main" id="{8818EF0F-AACE-6D4E-A3F7-070F88B6E37E}"/>
              </a:ext>
            </a:extLst>
          </p:cNvPr>
          <p:cNvSpPr/>
          <p:nvPr/>
        </p:nvSpPr>
        <p:spPr>
          <a:xfrm>
            <a:off x="9711227" y="6629400"/>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cs typeface="Calibri"/>
              </a:rPr>
              <a:t>Density Timestep: 50</a:t>
            </a:r>
          </a:p>
        </p:txBody>
      </p:sp>
      <p:sp>
        <p:nvSpPr>
          <p:cNvPr id="120" name="Text Placeholder 41">
            <a:extLst>
              <a:ext uri="{FF2B5EF4-FFF2-40B4-BE49-F238E27FC236}">
                <a16:creationId xmlns:a16="http://schemas.microsoft.com/office/drawing/2014/main" id="{EE949AD8-1786-904C-98E2-7E088562424E}"/>
              </a:ext>
            </a:extLst>
          </p:cNvPr>
          <p:cNvSpPr txBox="1">
            <a:spLocks/>
          </p:cNvSpPr>
          <p:nvPr/>
        </p:nvSpPr>
        <p:spPr>
          <a:xfrm>
            <a:off x="8617122" y="9342448"/>
            <a:ext cx="11606694" cy="50270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342900" indent="-342900">
              <a:buFont typeface="Arial" pitchFamily="34" charset="0"/>
              <a:buChar char="•"/>
            </a:pPr>
            <a:r>
              <a:rPr lang="en-US" sz="2000" dirty="0"/>
              <a:t>Size Reduction</a:t>
            </a:r>
          </a:p>
        </p:txBody>
      </p:sp>
      <p:graphicFrame>
        <p:nvGraphicFramePr>
          <p:cNvPr id="121" name="Content Placeholder 3">
            <a:extLst>
              <a:ext uri="{FF2B5EF4-FFF2-40B4-BE49-F238E27FC236}">
                <a16:creationId xmlns:a16="http://schemas.microsoft.com/office/drawing/2014/main" id="{B047D9C7-34AC-DF4C-B026-71462FBC6837}"/>
              </a:ext>
            </a:extLst>
          </p:cNvPr>
          <p:cNvGraphicFramePr>
            <a:graphicFrameLocks/>
          </p:cNvGraphicFramePr>
          <p:nvPr>
            <p:extLst>
              <p:ext uri="{D42A27DB-BD31-4B8C-83A1-F6EECF244321}">
                <p14:modId xmlns:p14="http://schemas.microsoft.com/office/powerpoint/2010/main" val="969585318"/>
              </p:ext>
            </p:extLst>
          </p:nvPr>
        </p:nvGraphicFramePr>
        <p:xfrm>
          <a:off x="8839200" y="9929813"/>
          <a:ext cx="11379144" cy="1188720"/>
        </p:xfrm>
        <a:graphic>
          <a:graphicData uri="http://schemas.openxmlformats.org/drawingml/2006/table">
            <a:tbl>
              <a:tblPr firstRow="1" bandRow="1">
                <a:tableStyleId>{5940675A-B579-460E-94D1-54222C63F5DA}</a:tableStyleId>
              </a:tblPr>
              <a:tblGrid>
                <a:gridCol w="1896524">
                  <a:extLst>
                    <a:ext uri="{9D8B030D-6E8A-4147-A177-3AD203B41FA5}">
                      <a16:colId xmlns:a16="http://schemas.microsoft.com/office/drawing/2014/main" val="1119212586"/>
                    </a:ext>
                  </a:extLst>
                </a:gridCol>
                <a:gridCol w="1896524">
                  <a:extLst>
                    <a:ext uri="{9D8B030D-6E8A-4147-A177-3AD203B41FA5}">
                      <a16:colId xmlns:a16="http://schemas.microsoft.com/office/drawing/2014/main" val="243405600"/>
                    </a:ext>
                  </a:extLst>
                </a:gridCol>
                <a:gridCol w="1896524">
                  <a:extLst>
                    <a:ext uri="{9D8B030D-6E8A-4147-A177-3AD203B41FA5}">
                      <a16:colId xmlns:a16="http://schemas.microsoft.com/office/drawing/2014/main" val="3349972105"/>
                    </a:ext>
                  </a:extLst>
                </a:gridCol>
                <a:gridCol w="1896524">
                  <a:extLst>
                    <a:ext uri="{9D8B030D-6E8A-4147-A177-3AD203B41FA5}">
                      <a16:colId xmlns:a16="http://schemas.microsoft.com/office/drawing/2014/main" val="3290146741"/>
                    </a:ext>
                  </a:extLst>
                </a:gridCol>
                <a:gridCol w="1896524">
                  <a:extLst>
                    <a:ext uri="{9D8B030D-6E8A-4147-A177-3AD203B41FA5}">
                      <a16:colId xmlns:a16="http://schemas.microsoft.com/office/drawing/2014/main" val="1421755766"/>
                    </a:ext>
                  </a:extLst>
                </a:gridCol>
                <a:gridCol w="1896524">
                  <a:extLst>
                    <a:ext uri="{9D8B030D-6E8A-4147-A177-3AD203B41FA5}">
                      <a16:colId xmlns:a16="http://schemas.microsoft.com/office/drawing/2014/main" val="1183483007"/>
                    </a:ext>
                  </a:extLst>
                </a:gridCol>
              </a:tblGrid>
              <a:tr h="370840">
                <a:tc>
                  <a:txBody>
                    <a:bodyPr/>
                    <a:lstStyle/>
                    <a:p>
                      <a:r>
                        <a:rPr lang="en-US" sz="2000" dirty="0"/>
                        <a:t>Gaussian Counts</a:t>
                      </a:r>
                    </a:p>
                  </a:txBody>
                  <a:tcPr/>
                </a:tc>
                <a:tc>
                  <a:txBody>
                    <a:bodyPr/>
                    <a:lstStyle/>
                    <a:p>
                      <a:r>
                        <a:rPr lang="en-US" sz="2000" dirty="0"/>
                        <a:t>1</a:t>
                      </a:r>
                    </a:p>
                  </a:txBody>
                  <a:tcPr/>
                </a:tc>
                <a:tc>
                  <a:txBody>
                    <a:bodyPr/>
                    <a:lstStyle/>
                    <a:p>
                      <a:r>
                        <a:rPr lang="en-US" sz="2000" dirty="0"/>
                        <a:t>3</a:t>
                      </a:r>
                    </a:p>
                  </a:txBody>
                  <a:tcPr/>
                </a:tc>
                <a:tc>
                  <a:txBody>
                    <a:bodyPr/>
                    <a:lstStyle/>
                    <a:p>
                      <a:r>
                        <a:rPr lang="en-US" sz="2000" dirty="0">
                          <a:solidFill>
                            <a:schemeClr val="tx1"/>
                          </a:solidFill>
                        </a:rPr>
                        <a:t>5</a:t>
                      </a:r>
                    </a:p>
                  </a:txBody>
                  <a:tcPr/>
                </a:tc>
                <a:tc>
                  <a:txBody>
                    <a:bodyPr/>
                    <a:lstStyle/>
                    <a:p>
                      <a:r>
                        <a:rPr lang="en-US" sz="2000" dirty="0"/>
                        <a:t>7</a:t>
                      </a:r>
                    </a:p>
                  </a:txBody>
                  <a:tcPr/>
                </a:tc>
                <a:tc>
                  <a:txBody>
                    <a:bodyPr/>
                    <a:lstStyle/>
                    <a:p>
                      <a:r>
                        <a:rPr lang="en-US" sz="2000" dirty="0"/>
                        <a:t>9</a:t>
                      </a:r>
                    </a:p>
                  </a:txBody>
                  <a:tcPr/>
                </a:tc>
                <a:extLst>
                  <a:ext uri="{0D108BD9-81ED-4DB2-BD59-A6C34878D82A}">
                    <a16:rowId xmlns:a16="http://schemas.microsoft.com/office/drawing/2014/main" val="2901694584"/>
                  </a:ext>
                </a:extLst>
              </a:tr>
              <a:tr h="370840">
                <a:tc>
                  <a:txBody>
                    <a:bodyPr/>
                    <a:lstStyle/>
                    <a:p>
                      <a:r>
                        <a:rPr lang="en-US" sz="2000" dirty="0"/>
                        <a:t>Size</a:t>
                      </a:r>
                    </a:p>
                  </a:txBody>
                  <a:tcPr/>
                </a:tc>
                <a:tc>
                  <a:txBody>
                    <a:bodyPr/>
                    <a:lstStyle/>
                    <a:p>
                      <a:r>
                        <a:rPr lang="en-US" sz="2000" dirty="0"/>
                        <a:t>1.5%</a:t>
                      </a:r>
                    </a:p>
                  </a:txBody>
                  <a:tcPr/>
                </a:tc>
                <a:tc>
                  <a:txBody>
                    <a:bodyPr/>
                    <a:lstStyle/>
                    <a:p>
                      <a:r>
                        <a:rPr lang="en-US" sz="2000" dirty="0"/>
                        <a:t>4.5%</a:t>
                      </a:r>
                    </a:p>
                  </a:txBody>
                  <a:tcPr/>
                </a:tc>
                <a:tc>
                  <a:txBody>
                    <a:bodyPr/>
                    <a:lstStyle/>
                    <a:p>
                      <a:r>
                        <a:rPr lang="en-US" sz="2000" dirty="0">
                          <a:solidFill>
                            <a:schemeClr val="tx1"/>
                          </a:solidFill>
                        </a:rPr>
                        <a:t>7.5%</a:t>
                      </a:r>
                    </a:p>
                  </a:txBody>
                  <a:tcPr/>
                </a:tc>
                <a:tc>
                  <a:txBody>
                    <a:bodyPr/>
                    <a:lstStyle/>
                    <a:p>
                      <a:r>
                        <a:rPr lang="en-US" sz="2000" dirty="0"/>
                        <a:t>10.5%</a:t>
                      </a:r>
                    </a:p>
                  </a:txBody>
                  <a:tcPr/>
                </a:tc>
                <a:tc>
                  <a:txBody>
                    <a:bodyPr/>
                    <a:lstStyle/>
                    <a:p>
                      <a:r>
                        <a:rPr lang="en-US" sz="2000" dirty="0"/>
                        <a:t>13.5%</a:t>
                      </a:r>
                    </a:p>
                  </a:txBody>
                  <a:tcPr/>
                </a:tc>
                <a:extLst>
                  <a:ext uri="{0D108BD9-81ED-4DB2-BD59-A6C34878D82A}">
                    <a16:rowId xmlns:a16="http://schemas.microsoft.com/office/drawing/2014/main" val="946501289"/>
                  </a:ext>
                </a:extLst>
              </a:tr>
              <a:tr h="370840">
                <a:tc>
                  <a:txBody>
                    <a:bodyPr/>
                    <a:lstStyle/>
                    <a:p>
                      <a:r>
                        <a:rPr lang="en-US" sz="2000" dirty="0"/>
                        <a:t>Size Reduction</a:t>
                      </a:r>
                    </a:p>
                  </a:txBody>
                  <a:tcPr/>
                </a:tc>
                <a:tc>
                  <a:txBody>
                    <a:bodyPr/>
                    <a:lstStyle/>
                    <a:p>
                      <a:r>
                        <a:rPr lang="en-US" sz="2000" dirty="0"/>
                        <a:t>98.5%</a:t>
                      </a:r>
                    </a:p>
                  </a:txBody>
                  <a:tcPr/>
                </a:tc>
                <a:tc>
                  <a:txBody>
                    <a:bodyPr/>
                    <a:lstStyle/>
                    <a:p>
                      <a:r>
                        <a:rPr lang="en-US" sz="2000" dirty="0"/>
                        <a:t>95.5%</a:t>
                      </a:r>
                    </a:p>
                  </a:txBody>
                  <a:tcPr/>
                </a:tc>
                <a:tc>
                  <a:txBody>
                    <a:bodyPr/>
                    <a:lstStyle/>
                    <a:p>
                      <a:r>
                        <a:rPr lang="en-US" sz="2000" dirty="0">
                          <a:solidFill>
                            <a:schemeClr val="tx1"/>
                          </a:solidFill>
                        </a:rPr>
                        <a:t>92.5%</a:t>
                      </a:r>
                    </a:p>
                  </a:txBody>
                  <a:tcPr/>
                </a:tc>
                <a:tc>
                  <a:txBody>
                    <a:bodyPr/>
                    <a:lstStyle/>
                    <a:p>
                      <a:r>
                        <a:rPr lang="en-US" sz="2000" dirty="0"/>
                        <a:t>89.5%</a:t>
                      </a:r>
                    </a:p>
                  </a:txBody>
                  <a:tcPr/>
                </a:tc>
                <a:tc>
                  <a:txBody>
                    <a:bodyPr/>
                    <a:lstStyle/>
                    <a:p>
                      <a:r>
                        <a:rPr lang="en-US" sz="2000" dirty="0"/>
                        <a:t>86.5%</a:t>
                      </a:r>
                    </a:p>
                  </a:txBody>
                  <a:tcPr/>
                </a:tc>
                <a:extLst>
                  <a:ext uri="{0D108BD9-81ED-4DB2-BD59-A6C34878D82A}">
                    <a16:rowId xmlns:a16="http://schemas.microsoft.com/office/drawing/2014/main" val="2094550133"/>
                  </a:ext>
                </a:extLst>
              </a:tr>
            </a:tbl>
          </a:graphicData>
        </a:graphic>
      </p:graphicFrame>
      <p:sp>
        <p:nvSpPr>
          <p:cNvPr id="122" name="Text Placeholder 41">
            <a:extLst>
              <a:ext uri="{FF2B5EF4-FFF2-40B4-BE49-F238E27FC236}">
                <a16:creationId xmlns:a16="http://schemas.microsoft.com/office/drawing/2014/main" id="{24BBB94D-4A10-7748-97D9-F3D42A11E87A}"/>
              </a:ext>
            </a:extLst>
          </p:cNvPr>
          <p:cNvSpPr txBox="1">
            <a:spLocks/>
          </p:cNvSpPr>
          <p:nvPr/>
        </p:nvSpPr>
        <p:spPr>
          <a:xfrm>
            <a:off x="8576424" y="12115800"/>
            <a:ext cx="11606694" cy="50270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342900" indent="-342900">
              <a:buFont typeface="Arial" pitchFamily="34" charset="0"/>
              <a:buChar char="•"/>
            </a:pPr>
            <a:r>
              <a:rPr lang="en-US" sz="2000" dirty="0"/>
              <a:t>When doing in-situ data analysis, we train GMM incrementally when the data of new initial parameters come; also, when the data is too large to be held in the memory, we also need to train GMM progressively. </a:t>
            </a:r>
          </a:p>
          <a:p>
            <a:pPr marL="342900" indent="-342900">
              <a:buFont typeface="Arial" pitchFamily="34" charset="0"/>
              <a:buChar char="•"/>
            </a:pPr>
            <a:r>
              <a:rPr lang="en-US" sz="2000" dirty="0"/>
              <a:t>The incremental training method we use can keep around 0.64% reconstruction error for density quantity. </a:t>
            </a:r>
          </a:p>
          <a:p>
            <a:pPr marL="342900" indent="-342900">
              <a:buFont typeface="Arial" pitchFamily="34" charset="0"/>
              <a:buChar char="•"/>
            </a:pPr>
            <a:endParaRPr lang="en-US" sz="2000" dirty="0"/>
          </a:p>
          <a:p>
            <a:pPr marL="342900" indent="-342900">
              <a:buFont typeface="Arial" pitchFamily="34" charset="0"/>
              <a:buChar char="•"/>
            </a:pPr>
            <a:endParaRPr lang="en-US" sz="2000" dirty="0"/>
          </a:p>
        </p:txBody>
      </p:sp>
      <p:pic>
        <p:nvPicPr>
          <p:cNvPr id="123" name="Picture 122">
            <a:extLst>
              <a:ext uri="{FF2B5EF4-FFF2-40B4-BE49-F238E27FC236}">
                <a16:creationId xmlns:a16="http://schemas.microsoft.com/office/drawing/2014/main" id="{A21A9F41-08FE-4144-828A-0ACFB2EB9AB9}"/>
              </a:ext>
            </a:extLst>
          </p:cNvPr>
          <p:cNvPicPr>
            <a:picLocks noChangeAspect="1"/>
          </p:cNvPicPr>
          <p:nvPr/>
        </p:nvPicPr>
        <p:blipFill>
          <a:blip r:embed="rId24"/>
          <a:stretch>
            <a:fillRect/>
          </a:stretch>
        </p:blipFill>
        <p:spPr>
          <a:xfrm>
            <a:off x="9061266" y="13258800"/>
            <a:ext cx="2743200" cy="1828800"/>
          </a:xfrm>
          <a:prstGeom prst="rect">
            <a:avLst/>
          </a:prstGeom>
        </p:spPr>
      </p:pic>
      <p:pic>
        <p:nvPicPr>
          <p:cNvPr id="124" name="Picture 123">
            <a:extLst>
              <a:ext uri="{FF2B5EF4-FFF2-40B4-BE49-F238E27FC236}">
                <a16:creationId xmlns:a16="http://schemas.microsoft.com/office/drawing/2014/main" id="{D0D11125-E246-564E-BAAE-EE577907BF51}"/>
              </a:ext>
            </a:extLst>
          </p:cNvPr>
          <p:cNvPicPr>
            <a:picLocks noChangeAspect="1"/>
          </p:cNvPicPr>
          <p:nvPr/>
        </p:nvPicPr>
        <p:blipFill>
          <a:blip r:embed="rId25"/>
          <a:stretch>
            <a:fillRect/>
          </a:stretch>
        </p:blipFill>
        <p:spPr>
          <a:xfrm>
            <a:off x="12874533" y="13245447"/>
            <a:ext cx="2743200" cy="1828800"/>
          </a:xfrm>
          <a:prstGeom prst="rect">
            <a:avLst/>
          </a:prstGeom>
        </p:spPr>
      </p:pic>
      <p:pic>
        <p:nvPicPr>
          <p:cNvPr id="125" name="Picture 124">
            <a:extLst>
              <a:ext uri="{FF2B5EF4-FFF2-40B4-BE49-F238E27FC236}">
                <a16:creationId xmlns:a16="http://schemas.microsoft.com/office/drawing/2014/main" id="{447D268B-89F0-1B4F-A1BC-002A945F54A0}"/>
              </a:ext>
            </a:extLst>
          </p:cNvPr>
          <p:cNvPicPr>
            <a:picLocks noChangeAspect="1"/>
          </p:cNvPicPr>
          <p:nvPr/>
        </p:nvPicPr>
        <p:blipFill>
          <a:blip r:embed="rId26"/>
          <a:stretch>
            <a:fillRect/>
          </a:stretch>
        </p:blipFill>
        <p:spPr>
          <a:xfrm>
            <a:off x="16687800" y="13245447"/>
            <a:ext cx="2743200" cy="1828800"/>
          </a:xfrm>
          <a:prstGeom prst="rect">
            <a:avLst/>
          </a:prstGeom>
        </p:spPr>
      </p:pic>
      <p:sp>
        <p:nvSpPr>
          <p:cNvPr id="127" name="Text Placeholder 41">
            <a:extLst>
              <a:ext uri="{FF2B5EF4-FFF2-40B4-BE49-F238E27FC236}">
                <a16:creationId xmlns:a16="http://schemas.microsoft.com/office/drawing/2014/main" id="{FEEE976E-8829-B740-8DAB-D90B1C4166F0}"/>
              </a:ext>
            </a:extLst>
          </p:cNvPr>
          <p:cNvSpPr txBox="1">
            <a:spLocks/>
          </p:cNvSpPr>
          <p:nvPr/>
        </p:nvSpPr>
        <p:spPr>
          <a:xfrm>
            <a:off x="8550447" y="15767384"/>
            <a:ext cx="12066870" cy="463216"/>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342900" indent="-342900">
              <a:buFont typeface="Arial" pitchFamily="34" charset="0"/>
              <a:buChar char="•"/>
            </a:pPr>
            <a:r>
              <a:rPr lang="en-US" sz="2000" dirty="0"/>
              <a:t>The GMM size increases linearly when training incrementally. Memory may not be able to hold the entire model some time.</a:t>
            </a:r>
          </a:p>
          <a:p>
            <a:pPr marL="342900" indent="-342900">
              <a:buFont typeface="Arial" pitchFamily="34" charset="0"/>
              <a:buChar char="•"/>
            </a:pPr>
            <a:r>
              <a:rPr lang="en-US" sz="2000" dirty="0"/>
              <a:t>We apply a re-sampling and re-training process to reduce the size of the GMM emulator. </a:t>
            </a:r>
          </a:p>
          <a:p>
            <a:pPr marL="342900" indent="-342900">
              <a:buFont typeface="Arial" pitchFamily="34" charset="0"/>
              <a:buChar char="•"/>
            </a:pPr>
            <a:r>
              <a:rPr lang="en-US" sz="2000" dirty="0"/>
              <a:t>Reconstruction errors become larger but acceptable. </a:t>
            </a:r>
          </a:p>
          <a:p>
            <a:pPr marL="342900" indent="-342900">
              <a:buFont typeface="Arial" pitchFamily="34" charset="0"/>
              <a:buChar char="•"/>
            </a:pPr>
            <a:endParaRPr lang="en-US" sz="2000" dirty="0"/>
          </a:p>
        </p:txBody>
      </p:sp>
      <p:pic>
        <p:nvPicPr>
          <p:cNvPr id="128" name="Content Placeholder 42">
            <a:extLst>
              <a:ext uri="{FF2B5EF4-FFF2-40B4-BE49-F238E27FC236}">
                <a16:creationId xmlns:a16="http://schemas.microsoft.com/office/drawing/2014/main" id="{FFC6B0BA-77AA-134D-91C6-27C5EA4BFE4A}"/>
              </a:ext>
            </a:extLst>
          </p:cNvPr>
          <p:cNvPicPr>
            <a:picLocks noChangeAspect="1"/>
          </p:cNvPicPr>
          <p:nvPr/>
        </p:nvPicPr>
        <p:blipFill>
          <a:blip r:embed="rId27"/>
          <a:stretch>
            <a:fillRect/>
          </a:stretch>
        </p:blipFill>
        <p:spPr>
          <a:xfrm>
            <a:off x="9168973" y="17248359"/>
            <a:ext cx="2743200" cy="1828800"/>
          </a:xfrm>
          <a:prstGeom prst="rect">
            <a:avLst/>
          </a:prstGeom>
        </p:spPr>
      </p:pic>
      <p:pic>
        <p:nvPicPr>
          <p:cNvPr id="129" name="Picture 128">
            <a:extLst>
              <a:ext uri="{FF2B5EF4-FFF2-40B4-BE49-F238E27FC236}">
                <a16:creationId xmlns:a16="http://schemas.microsoft.com/office/drawing/2014/main" id="{B4CDDCF5-4AA5-A944-BC48-6561F32C087F}"/>
              </a:ext>
            </a:extLst>
          </p:cNvPr>
          <p:cNvPicPr>
            <a:picLocks noChangeAspect="1"/>
          </p:cNvPicPr>
          <p:nvPr/>
        </p:nvPicPr>
        <p:blipFill>
          <a:blip r:embed="rId28"/>
          <a:stretch>
            <a:fillRect/>
          </a:stretch>
        </p:blipFill>
        <p:spPr>
          <a:xfrm>
            <a:off x="12954000" y="17248359"/>
            <a:ext cx="2743200" cy="1828800"/>
          </a:xfrm>
          <a:prstGeom prst="rect">
            <a:avLst/>
          </a:prstGeom>
        </p:spPr>
      </p:pic>
      <p:pic>
        <p:nvPicPr>
          <p:cNvPr id="130" name="Picture 129">
            <a:extLst>
              <a:ext uri="{FF2B5EF4-FFF2-40B4-BE49-F238E27FC236}">
                <a16:creationId xmlns:a16="http://schemas.microsoft.com/office/drawing/2014/main" id="{CCE284F7-789C-0542-8C4A-5B1C02FE28F5}"/>
              </a:ext>
            </a:extLst>
          </p:cNvPr>
          <p:cNvPicPr>
            <a:picLocks noChangeAspect="1"/>
          </p:cNvPicPr>
          <p:nvPr/>
        </p:nvPicPr>
        <p:blipFill>
          <a:blip r:embed="rId29"/>
          <a:stretch>
            <a:fillRect/>
          </a:stretch>
        </p:blipFill>
        <p:spPr>
          <a:xfrm>
            <a:off x="16764000" y="17248359"/>
            <a:ext cx="2743200" cy="1828800"/>
          </a:xfrm>
          <a:prstGeom prst="rect">
            <a:avLst/>
          </a:prstGeom>
        </p:spPr>
      </p:pic>
      <p:sp>
        <p:nvSpPr>
          <p:cNvPr id="126" name="Rectangle: Rounded Corners 13">
            <a:extLst>
              <a:ext uri="{FF2B5EF4-FFF2-40B4-BE49-F238E27FC236}">
                <a16:creationId xmlns:a16="http://schemas.microsoft.com/office/drawing/2014/main" id="{B07940FD-A0D5-2846-AEC3-B885B44257D4}"/>
              </a:ext>
            </a:extLst>
          </p:cNvPr>
          <p:cNvSpPr/>
          <p:nvPr/>
        </p:nvSpPr>
        <p:spPr>
          <a:xfrm>
            <a:off x="9299668" y="13627278"/>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6 Gaussians</a:t>
            </a:r>
          </a:p>
        </p:txBody>
      </p:sp>
      <p:sp>
        <p:nvSpPr>
          <p:cNvPr id="131" name="Rectangle: Rounded Corners 13">
            <a:extLst>
              <a:ext uri="{FF2B5EF4-FFF2-40B4-BE49-F238E27FC236}">
                <a16:creationId xmlns:a16="http://schemas.microsoft.com/office/drawing/2014/main" id="{9000A78D-AE69-E247-9956-5E5AE2B3ADAA}"/>
              </a:ext>
            </a:extLst>
          </p:cNvPr>
          <p:cNvSpPr/>
          <p:nvPr/>
        </p:nvSpPr>
        <p:spPr>
          <a:xfrm>
            <a:off x="13224338" y="13627278"/>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12 Gaussians</a:t>
            </a:r>
          </a:p>
        </p:txBody>
      </p:sp>
      <p:sp>
        <p:nvSpPr>
          <p:cNvPr id="132" name="Rectangle: Rounded Corners 13">
            <a:extLst>
              <a:ext uri="{FF2B5EF4-FFF2-40B4-BE49-F238E27FC236}">
                <a16:creationId xmlns:a16="http://schemas.microsoft.com/office/drawing/2014/main" id="{B806CDE6-F4EE-DA43-8418-970F5134AD09}"/>
              </a:ext>
            </a:extLst>
          </p:cNvPr>
          <p:cNvSpPr/>
          <p:nvPr/>
        </p:nvSpPr>
        <p:spPr>
          <a:xfrm>
            <a:off x="17112042" y="13631646"/>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18 Gaussians</a:t>
            </a:r>
          </a:p>
        </p:txBody>
      </p:sp>
      <p:sp>
        <p:nvSpPr>
          <p:cNvPr id="133" name="Rectangle: Rounded Corners 13">
            <a:extLst>
              <a:ext uri="{FF2B5EF4-FFF2-40B4-BE49-F238E27FC236}">
                <a16:creationId xmlns:a16="http://schemas.microsoft.com/office/drawing/2014/main" id="{B497C8A7-1292-3045-9A11-1791F95D7B03}"/>
              </a:ext>
            </a:extLst>
          </p:cNvPr>
          <p:cNvSpPr/>
          <p:nvPr/>
        </p:nvSpPr>
        <p:spPr>
          <a:xfrm>
            <a:off x="9389751" y="17521936"/>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5 Gaussians</a:t>
            </a:r>
          </a:p>
        </p:txBody>
      </p:sp>
      <p:sp>
        <p:nvSpPr>
          <p:cNvPr id="134" name="Rectangle: Rounded Corners 13">
            <a:extLst>
              <a:ext uri="{FF2B5EF4-FFF2-40B4-BE49-F238E27FC236}">
                <a16:creationId xmlns:a16="http://schemas.microsoft.com/office/drawing/2014/main" id="{A529DEF7-7EC3-ED49-B715-65233B91FD0A}"/>
              </a:ext>
            </a:extLst>
          </p:cNvPr>
          <p:cNvSpPr/>
          <p:nvPr/>
        </p:nvSpPr>
        <p:spPr>
          <a:xfrm>
            <a:off x="13235012" y="17526000"/>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5 Gaussians</a:t>
            </a:r>
          </a:p>
        </p:txBody>
      </p:sp>
      <p:sp>
        <p:nvSpPr>
          <p:cNvPr id="135" name="Rectangle: Rounded Corners 13">
            <a:extLst>
              <a:ext uri="{FF2B5EF4-FFF2-40B4-BE49-F238E27FC236}">
                <a16:creationId xmlns:a16="http://schemas.microsoft.com/office/drawing/2014/main" id="{E3793C10-2960-8642-9298-6EF32BB622A3}"/>
              </a:ext>
            </a:extLst>
          </p:cNvPr>
          <p:cNvSpPr/>
          <p:nvPr/>
        </p:nvSpPr>
        <p:spPr>
          <a:xfrm>
            <a:off x="17057501" y="17521936"/>
            <a:ext cx="1787272" cy="3383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cs typeface="Calibri"/>
              </a:rPr>
              <a:t>5 Gaussians</a:t>
            </a:r>
          </a:p>
        </p:txBody>
      </p:sp>
    </p:spTree>
    <p:extLst>
      <p:ext uri="{BB962C8B-B14F-4D97-AF65-F5344CB8AC3E}">
        <p14:creationId xmlns:p14="http://schemas.microsoft.com/office/powerpoint/2010/main" val="189235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TotalTime>
  <Words>965</Words>
  <Application>Microsoft Macintosh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新細明體</vt:lpstr>
      <vt:lpstr>Arial</vt:lpstr>
      <vt:lpstr>Calibri</vt:lpstr>
      <vt:lpstr>Times New Roman</vt:lpstr>
      <vt:lpstr>Office Theme</vt:lpstr>
      <vt:lpstr>Emulator of Cosmological Simulation for Initial Parameters Study</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Xu, Jiayi</cp:lastModifiedBy>
  <cp:revision>161</cp:revision>
  <dcterms:created xsi:type="dcterms:W3CDTF">2013-01-28T22:40:39Z</dcterms:created>
  <dcterms:modified xsi:type="dcterms:W3CDTF">2018-08-03T02:55:02Z</dcterms:modified>
</cp:coreProperties>
</file>