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1" r:id="rId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93" autoAdjust="0"/>
    <p:restoredTop sz="62469" autoAdjust="0"/>
  </p:normalViewPr>
  <p:slideViewPr>
    <p:cSldViewPr>
      <p:cViewPr>
        <p:scale>
          <a:sx n="91" d="100"/>
          <a:sy n="91" d="100"/>
        </p:scale>
        <p:origin x="3328" y="56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A51DCC-01CF-4DDE-9650-35966B0C2182}" type="datetimeFigureOut">
              <a:rPr lang="en-US" smtClean="0"/>
              <a:pPr/>
              <a:t>3/7/17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ACD8C9-DF4C-4DA0-9DD4-F64EDD95BEC6}" type="slidenum">
              <a:rPr lang="en-US" smtClean="0"/>
              <a:pPr/>
              <a:t>‹#›</a:t>
            </a:fld>
            <a:endParaRPr lang="en-US"/>
          </a:p>
        </p:txBody>
      </p:sp>
    </p:spTree>
    <p:extLst>
      <p:ext uri="{BB962C8B-B14F-4D97-AF65-F5344CB8AC3E}">
        <p14:creationId xmlns:p14="http://schemas.microsoft.com/office/powerpoint/2010/main" val="4066860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Problem:</a:t>
            </a:r>
            <a:r>
              <a:rPr lang="en-US" sz="1200" b="0" i="0" u="none" strike="noStrike" kern="1200" baseline="0" dirty="0" smtClean="0">
                <a:solidFill>
                  <a:schemeClr val="tx1"/>
                </a:solidFill>
                <a:latin typeface="+mn-lt"/>
                <a:ea typeface="+mn-ea"/>
                <a:cs typeface="+mn-cs"/>
              </a:rPr>
              <a:t> This work studies the input parameters (multi-resolution convective parameters) of multi-resolution climate simulations. D</a:t>
            </a:r>
            <a:r>
              <a:rPr lang="en-US" baseline="0" dirty="0" smtClean="0"/>
              <a:t>omain experts are specifically interested in: the correlations between parameters in the same resolution (intra-resolution correlation visualization) and the difference between parameters’ correlations in different resolutions (inter-resolution correlation comparison). It is also critical to build the connection between the multi-resolution convective parameters and the large spatial-temporal climate ensemble outputs.</a:t>
            </a:r>
            <a:endParaRPr lang="en-US" dirty="0" smtClean="0"/>
          </a:p>
          <a:p>
            <a:endParaRPr lang="en-US" dirty="0" smtClean="0"/>
          </a:p>
          <a:p>
            <a:r>
              <a:rPr lang="en-US" b="1" baseline="0" dirty="0" smtClean="0"/>
              <a:t>Proposed Solution:</a:t>
            </a:r>
            <a:r>
              <a:rPr lang="en-US" baseline="0" dirty="0" smtClean="0"/>
              <a:t> Based on the requirements from domain experts, we propose an augmented design of parallel coordinates plots, called Nested Parallel Coordinates Plot (NPCP), to visualize the multi-resolution convective parameters </a:t>
            </a:r>
            <a:r>
              <a:rPr lang="en-US" sz="1200" b="0" i="0" u="none" strike="noStrike" kern="1200" baseline="0" dirty="0" smtClean="0">
                <a:solidFill>
                  <a:schemeClr val="tx1"/>
                </a:solidFill>
                <a:latin typeface="+mn-lt"/>
                <a:ea typeface="+mn-ea"/>
                <a:cs typeface="+mn-cs"/>
              </a:rPr>
              <a:t>in climate modeling</a:t>
            </a:r>
            <a:r>
              <a:rPr lang="en-US" baseline="0" dirty="0" smtClean="0"/>
              <a:t>. This new design of PCP has been integrated into a visual analytics system, which is equipped with multiple coordinated views, to help domain scientists build the connection between complex input parameter settings and spatial temporal ensemble outputs.</a:t>
            </a:r>
            <a:endParaRPr lang="en-US" dirty="0" smtClean="0"/>
          </a:p>
          <a:p>
            <a:endParaRPr lang="en-US" sz="1800" dirty="0" smtClean="0"/>
          </a:p>
          <a:p>
            <a:r>
              <a:rPr lang="en-US" sz="1800" dirty="0" smtClean="0"/>
              <a:t>Figure</a:t>
            </a:r>
            <a:r>
              <a:rPr lang="en-US" sz="1800" baseline="0" dirty="0" smtClean="0"/>
              <a:t> A: Nested Parallel Coordinates Plots</a:t>
            </a:r>
            <a:endParaRPr lang="en-US" sz="1800" dirty="0" smtClean="0"/>
          </a:p>
          <a:p>
            <a:pPr lvl="1"/>
            <a:r>
              <a:rPr lang="en-US" sz="1400" dirty="0" smtClean="0"/>
              <a:t>Multi-resolution</a:t>
            </a:r>
            <a:r>
              <a:rPr lang="en-US" sz="1400" baseline="0" dirty="0" smtClean="0"/>
              <a:t> convective p</a:t>
            </a:r>
            <a:r>
              <a:rPr lang="en-US" sz="1400" dirty="0" smtClean="0"/>
              <a:t>arameters</a:t>
            </a:r>
            <a:r>
              <a:rPr lang="en-US" sz="1400" baseline="0" dirty="0" smtClean="0"/>
              <a:t> are separated by resolution </a:t>
            </a:r>
            <a:r>
              <a:rPr lang="en-US" altLang="zh-CN" sz="1400" baseline="0" dirty="0" smtClean="0"/>
              <a:t>in NPCP</a:t>
            </a:r>
            <a:r>
              <a:rPr lang="en-US" sz="1400" baseline="0" dirty="0" smtClean="0"/>
              <a:t>. This figure shows a synthetic three-resolution (blue, green and red) five-dimension (five axes) parameter set. The nested juxtaposed PCPs </a:t>
            </a:r>
            <a:r>
              <a:rPr lang="en-US" sz="1400" baseline="0" dirty="0" smtClean="0"/>
              <a:t>show </a:t>
            </a:r>
            <a:r>
              <a:rPr lang="en-US" sz="1400" baseline="0" dirty="0" smtClean="0"/>
              <a:t>the relational pattern between any two dimensions and </a:t>
            </a:r>
            <a:r>
              <a:rPr lang="en-US" sz="1400" baseline="0" dirty="0" smtClean="0"/>
              <a:t>enable </a:t>
            </a:r>
            <a:r>
              <a:rPr lang="en-US" sz="1400" baseline="0" dirty="0" smtClean="0"/>
              <a:t>effective side-by-side comparison of patterns from different resolutions. </a:t>
            </a:r>
          </a:p>
          <a:p>
            <a:r>
              <a:rPr lang="en-US" sz="1800" dirty="0" smtClean="0"/>
              <a:t>Figure</a:t>
            </a:r>
            <a:r>
              <a:rPr lang="en-US" sz="1800" baseline="0" dirty="0" smtClean="0"/>
              <a:t> B: Overview + detail ensemble exploration and examination</a:t>
            </a:r>
            <a:endParaRPr lang="en-US" sz="1800" dirty="0" smtClean="0"/>
          </a:p>
          <a:p>
            <a:pPr lvl="1"/>
            <a:r>
              <a:rPr lang="en-US" sz="1400" baseline="0" dirty="0" smtClean="0"/>
              <a:t>B1: a linked visualization of a heat map and a dendrogram has been used to provide an overview of the large spatial temporal ensembles. The colors in heat map reflect the quality of different ensemble members. Similar ensemble members are grouped into the same branch of the dendrogram.  Users can interact with the linked </a:t>
            </a:r>
            <a:r>
              <a:rPr lang="en-US" sz="1400" baseline="0" smtClean="0"/>
              <a:t>visualization </a:t>
            </a:r>
            <a:r>
              <a:rPr lang="en-US" sz="1400" baseline="0" smtClean="0"/>
              <a:t>to </a:t>
            </a:r>
            <a:r>
              <a:rPr lang="en-US" sz="1400" baseline="0" dirty="0" smtClean="0"/>
              <a:t>select a particular ensemble member and examine its spatial details in the on-demand small multiple geographic views (B2).</a:t>
            </a:r>
          </a:p>
        </p:txBody>
      </p:sp>
      <p:sp>
        <p:nvSpPr>
          <p:cNvPr id="4" name="Slide Number Placeholder 3"/>
          <p:cNvSpPr>
            <a:spLocks noGrp="1"/>
          </p:cNvSpPr>
          <p:nvPr>
            <p:ph type="sldNum" sz="quarter" idx="10"/>
          </p:nvPr>
        </p:nvSpPr>
        <p:spPr/>
        <p:txBody>
          <a:bodyPr/>
          <a:lstStyle/>
          <a:p>
            <a:fld id="{96ACD8C9-DF4C-4DA0-9DD4-F64EDD95BEC6}" type="slidenum">
              <a:rPr lang="en-US" smtClean="0"/>
              <a:pPr/>
              <a:t>1</a:t>
            </a:fld>
            <a:endParaRPr lang="en-US"/>
          </a:p>
        </p:txBody>
      </p:sp>
    </p:spTree>
    <p:extLst>
      <p:ext uri="{BB962C8B-B14F-4D97-AF65-F5344CB8AC3E}">
        <p14:creationId xmlns:p14="http://schemas.microsoft.com/office/powerpoint/2010/main" val="3949145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3/7/17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Content Placeholder 2"/>
          <p:cNvSpPr>
            <a:spLocks noGrp="1"/>
          </p:cNvSpPr>
          <p:nvPr>
            <p:ph idx="1"/>
          </p:nvPr>
        </p:nvSpPr>
        <p:spPr>
          <a:xfrm>
            <a:off x="457200" y="1123950"/>
            <a:ext cx="8305800" cy="3394472"/>
          </a:xfrm>
        </p:spPr>
        <p:txBody>
          <a:bodyPr>
            <a:normAutofit/>
          </a:bodyPr>
          <a:lstStyle/>
          <a:p>
            <a:r>
              <a:rPr lang="en-US" sz="1600" b="1" dirty="0" smtClean="0"/>
              <a:t>Problem</a:t>
            </a:r>
            <a:r>
              <a:rPr lang="en-US" sz="1600" dirty="0" smtClean="0"/>
              <a:t>: </a:t>
            </a:r>
          </a:p>
          <a:p>
            <a:pPr lvl="1"/>
            <a:r>
              <a:rPr lang="en-US" sz="1400" dirty="0" smtClean="0"/>
              <a:t>V</a:t>
            </a:r>
            <a:r>
              <a:rPr lang="en-US" altLang="zh-CN" sz="1400" dirty="0" smtClean="0"/>
              <a:t>isualize intra/</a:t>
            </a:r>
            <a:r>
              <a:rPr lang="en-US" sz="1400" dirty="0" smtClean="0"/>
              <a:t>inter-resolution correlations in multi-resolution high-dimensional parameter space.</a:t>
            </a:r>
          </a:p>
          <a:p>
            <a:pPr lvl="1"/>
            <a:r>
              <a:rPr lang="en-US" sz="1400" dirty="0" smtClean="0"/>
              <a:t>Establish the connection between multi-resolution convective parameter settings with large spatial temporal climate ensembles.</a:t>
            </a:r>
          </a:p>
          <a:p>
            <a:r>
              <a:rPr lang="en-US" sz="1600" b="1" dirty="0" smtClean="0"/>
              <a:t>Solution</a:t>
            </a:r>
            <a:r>
              <a:rPr lang="en-US" sz="1600" dirty="0" smtClean="0"/>
              <a:t>: </a:t>
            </a:r>
          </a:p>
          <a:p>
            <a:pPr lvl="1"/>
            <a:r>
              <a:rPr lang="en-US" sz="1400" dirty="0" smtClean="0"/>
              <a:t>NPCP = </a:t>
            </a:r>
            <a:r>
              <a:rPr lang="en-US" altLang="zh-CN" sz="1400" dirty="0" smtClean="0"/>
              <a:t>conventional </a:t>
            </a:r>
            <a:r>
              <a:rPr lang="en-US" sz="1400" dirty="0" smtClean="0"/>
              <a:t>PCP + (superimposition design + juxtaposition design + curve bundling).</a:t>
            </a:r>
          </a:p>
          <a:p>
            <a:pPr lvl="1"/>
            <a:r>
              <a:rPr lang="en-US" sz="1400" dirty="0" smtClean="0"/>
              <a:t>Integrated ensemble visualization system = NPCP (parameter visualization) +  heat map/dendrogram (ensemble overview) + small multiple geographic views (on-demand </a:t>
            </a:r>
            <a:r>
              <a:rPr lang="en-US" altLang="zh-CN" sz="1400" dirty="0" smtClean="0"/>
              <a:t>ensemble </a:t>
            </a:r>
            <a:r>
              <a:rPr lang="en-US" sz="1400" dirty="0" smtClean="0"/>
              <a:t>details).</a:t>
            </a:r>
            <a:endParaRPr lang="en-US" sz="1400" dirty="0"/>
          </a:p>
          <a:p>
            <a:pPr lvl="1"/>
            <a:endParaRPr lang="en-US" sz="1800" dirty="0"/>
          </a:p>
        </p:txBody>
      </p:sp>
      <p:sp>
        <p:nvSpPr>
          <p:cNvPr id="2" name="Title 1"/>
          <p:cNvSpPr>
            <a:spLocks noGrp="1"/>
          </p:cNvSpPr>
          <p:nvPr>
            <p:ph type="title"/>
          </p:nvPr>
        </p:nvSpPr>
        <p:spPr/>
        <p:txBody>
          <a:bodyPr>
            <a:noAutofit/>
          </a:bodyPr>
          <a:lstStyle/>
          <a:p>
            <a:r>
              <a:rPr lang="en-US" sz="2400" b="1" dirty="0"/>
              <a:t>Multi-Resolution Climate Ensemble Parameter Analysis</a:t>
            </a:r>
            <a:r>
              <a:rPr lang="en-US" sz="2400" b="1" dirty="0" smtClean="0"/>
              <a:t> </a:t>
            </a:r>
            <a:br>
              <a:rPr lang="en-US" sz="2400" b="1" dirty="0" smtClean="0"/>
            </a:br>
            <a:r>
              <a:rPr lang="en-US" sz="2400" b="1" dirty="0" smtClean="0"/>
              <a:t>with </a:t>
            </a:r>
            <a:r>
              <a:rPr lang="en-US" sz="2400" b="1" dirty="0"/>
              <a:t>Nested Parallel Coordinates Plot (NPCP</a:t>
            </a:r>
            <a:r>
              <a:rPr lang="en-US" sz="2400" b="1" dirty="0" smtClean="0"/>
              <a:t>)</a:t>
            </a:r>
            <a:br>
              <a:rPr lang="en-US" sz="2400" b="1" dirty="0" smtClean="0"/>
            </a:br>
            <a:r>
              <a:rPr lang="en-US" sz="2000" dirty="0" smtClean="0"/>
              <a:t>Ohio State University (Shen)</a:t>
            </a:r>
            <a:endParaRPr lang="en-US" sz="2000" dirty="0"/>
          </a:p>
        </p:txBody>
      </p:sp>
      <p:sp>
        <p:nvSpPr>
          <p:cNvPr id="29" name="Rounded Rectangle 28"/>
          <p:cNvSpPr/>
          <p:nvPr/>
        </p:nvSpPr>
        <p:spPr>
          <a:xfrm>
            <a:off x="6181423" y="3426346"/>
            <a:ext cx="2352977" cy="1337289"/>
          </a:xfrm>
          <a:prstGeom prst="roundRect">
            <a:avLst>
              <a:gd name="adj" fmla="val 7154"/>
            </a:avLst>
          </a:prstGeom>
          <a:solidFill>
            <a:srgbClr val="F7F7F7"/>
          </a:solidFill>
          <a:ln w="12700" cap="sq">
            <a:solidFill>
              <a:schemeClr val="tx1"/>
            </a:solidFill>
            <a:prstDash val="solid"/>
            <a:miter lim="800000"/>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en-US" sz="1600"/>
          </a:p>
        </p:txBody>
      </p:sp>
      <p:sp>
        <p:nvSpPr>
          <p:cNvPr id="30" name="Rounded Rectangle 29"/>
          <p:cNvSpPr/>
          <p:nvPr/>
        </p:nvSpPr>
        <p:spPr>
          <a:xfrm>
            <a:off x="5100153" y="3426346"/>
            <a:ext cx="867236" cy="1337289"/>
          </a:xfrm>
          <a:prstGeom prst="roundRect">
            <a:avLst>
              <a:gd name="adj" fmla="val 7154"/>
            </a:avLst>
          </a:prstGeom>
          <a:solidFill>
            <a:srgbClr val="F7F7F7"/>
          </a:solidFill>
          <a:ln w="12700" cap="sq">
            <a:solidFill>
              <a:schemeClr val="tx1"/>
            </a:solidFill>
            <a:prstDash val="solid"/>
            <a:miter lim="800000"/>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en-US" sz="1600"/>
          </a:p>
        </p:txBody>
      </p:sp>
      <p:sp>
        <p:nvSpPr>
          <p:cNvPr id="32" name="Left-Right Arrow 31"/>
          <p:cNvSpPr/>
          <p:nvPr/>
        </p:nvSpPr>
        <p:spPr>
          <a:xfrm>
            <a:off x="5988871" y="4077835"/>
            <a:ext cx="158972" cy="73610"/>
          </a:xfrm>
          <a:prstGeom prst="leftRightArrow">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en-US" sz="1600"/>
          </a:p>
        </p:txBody>
      </p:sp>
      <p:sp>
        <p:nvSpPr>
          <p:cNvPr id="33" name="Left-Right Arrow 32"/>
          <p:cNvSpPr/>
          <p:nvPr/>
        </p:nvSpPr>
        <p:spPr>
          <a:xfrm rot="16200000">
            <a:off x="5459674" y="4017400"/>
            <a:ext cx="134879" cy="69948"/>
          </a:xfrm>
          <a:prstGeom prst="leftRightArrow">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en-US" sz="1600"/>
          </a:p>
        </p:txBody>
      </p:sp>
      <p:sp>
        <p:nvSpPr>
          <p:cNvPr id="39" name="Rectangle 38"/>
          <p:cNvSpPr/>
          <p:nvPr/>
        </p:nvSpPr>
        <p:spPr>
          <a:xfrm>
            <a:off x="4724400" y="4783046"/>
            <a:ext cx="1638636" cy="276991"/>
          </a:xfrm>
          <a:prstGeom prst="rect">
            <a:avLst/>
          </a:prstGeom>
        </p:spPr>
        <p:txBody>
          <a:bodyPr wrap="none" lIns="91431" tIns="45716" rIns="91431" bIns="45716">
            <a:spAutoFit/>
          </a:bodyPr>
          <a:lstStyle/>
          <a:p>
            <a:r>
              <a:rPr lang="en-US" altLang="zh-CN" sz="1200" dirty="0" smtClean="0"/>
              <a:t>B1: Ensemble o</a:t>
            </a:r>
            <a:r>
              <a:rPr lang="en-US" sz="1200" dirty="0" smtClean="0"/>
              <a:t>verview</a:t>
            </a:r>
            <a:endParaRPr lang="en-US" sz="1200" dirty="0"/>
          </a:p>
        </p:txBody>
      </p:sp>
      <p:sp>
        <p:nvSpPr>
          <p:cNvPr id="42" name="Rectangle 41"/>
          <p:cNvSpPr/>
          <p:nvPr/>
        </p:nvSpPr>
        <p:spPr>
          <a:xfrm>
            <a:off x="6400800" y="4783046"/>
            <a:ext cx="2052531" cy="276991"/>
          </a:xfrm>
          <a:prstGeom prst="rect">
            <a:avLst/>
          </a:prstGeom>
        </p:spPr>
        <p:txBody>
          <a:bodyPr wrap="none" lIns="91431" tIns="45716" rIns="91431" bIns="45716">
            <a:spAutoFit/>
          </a:bodyPr>
          <a:lstStyle/>
          <a:p>
            <a:r>
              <a:rPr lang="en-US" sz="1200" dirty="0" smtClean="0"/>
              <a:t>B2: Detailed </a:t>
            </a:r>
            <a:r>
              <a:rPr lang="en-US" sz="1200" dirty="0"/>
              <a:t>g</a:t>
            </a:r>
            <a:r>
              <a:rPr lang="en-US" sz="1200" dirty="0" smtClean="0"/>
              <a:t>eographic </a:t>
            </a:r>
            <a:r>
              <a:rPr lang="en-US" sz="1200" dirty="0"/>
              <a:t>v</a:t>
            </a:r>
            <a:r>
              <a:rPr lang="en-US" sz="1200" dirty="0" smtClean="0"/>
              <a:t>iews</a:t>
            </a:r>
            <a:endParaRPr lang="en-US" sz="1200" dirty="0"/>
          </a:p>
        </p:txBody>
      </p:sp>
      <p:pic>
        <p:nvPicPr>
          <p:cNvPr id="4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7251" y="3586060"/>
            <a:ext cx="591342" cy="377874"/>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5" name="Picture 2" descr="C:\Users\Junpeng\Desktop\Unnamed QQ Screenshot2016031916191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7122" y="4142592"/>
            <a:ext cx="626209" cy="52358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5" name="Picture 2" descr="C:\Users\Junpeng\Desktop\Unnamed QQ Screenshot201603291613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47217" y="3505487"/>
            <a:ext cx="2058448" cy="118576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descr="C:\Users\Junpeng\Desktop\Unnamed QQ Screenshot20160313114312.png"/>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00" y="3409950"/>
            <a:ext cx="3505200" cy="1292721"/>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685800" y="4629150"/>
            <a:ext cx="4038600" cy="430887"/>
          </a:xfrm>
          <a:prstGeom prst="rect">
            <a:avLst/>
          </a:prstGeom>
          <a:noFill/>
        </p:spPr>
        <p:txBody>
          <a:bodyPr wrap="square" rtlCol="0">
            <a:spAutoFit/>
          </a:bodyPr>
          <a:lstStyle/>
          <a:p>
            <a:r>
              <a:rPr lang="en-US" sz="1100" b="1" dirty="0" smtClean="0"/>
              <a:t>A: </a:t>
            </a:r>
            <a:r>
              <a:rPr lang="en-US" sz="1100" dirty="0" smtClean="0"/>
              <a:t>NPCP </a:t>
            </a:r>
            <a:r>
              <a:rPr lang="en-US" sz="1100" dirty="0"/>
              <a:t>integrates </a:t>
            </a:r>
            <a:r>
              <a:rPr lang="en-US" sz="1100" dirty="0" smtClean="0"/>
              <a:t>superimposed PCP </a:t>
            </a:r>
            <a:r>
              <a:rPr lang="en-US" sz="1100" dirty="0"/>
              <a:t>and juxtaposed PCPs into one </a:t>
            </a:r>
            <a:r>
              <a:rPr lang="en-US" sz="1100" dirty="0" smtClean="0"/>
              <a:t>view to visualize multi-resolution convective parameters</a:t>
            </a:r>
            <a:endParaRPr lang="en-US" sz="1100" dirty="0"/>
          </a:p>
        </p:txBody>
      </p:sp>
      <p:pic>
        <p:nvPicPr>
          <p:cNvPr id="35" name="Picture 34"/>
          <p:cNvPicPr>
            <a:picLocks noChangeAspect="1"/>
          </p:cNvPicPr>
          <p:nvPr/>
        </p:nvPicPr>
        <p:blipFill>
          <a:blip r:embed="rId7"/>
          <a:stretch>
            <a:fillRect/>
          </a:stretch>
        </p:blipFill>
        <p:spPr>
          <a:xfrm>
            <a:off x="8305290" y="57154"/>
            <a:ext cx="764545" cy="761996"/>
          </a:xfrm>
          <a:prstGeom prst="rect">
            <a:avLst/>
          </a:prstGeom>
        </p:spPr>
      </p:pic>
    </p:spTree>
    <p:extLst>
      <p:ext uri="{BB962C8B-B14F-4D97-AF65-F5344CB8AC3E}">
        <p14:creationId xmlns:p14="http://schemas.microsoft.com/office/powerpoint/2010/main" val="3712647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406</Words>
  <Application>Microsoft Macintosh PowerPoint</Application>
  <PresentationFormat>On-screen Show (16:9)</PresentationFormat>
  <Paragraphs>19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宋体</vt:lpstr>
      <vt:lpstr>Arial</vt:lpstr>
      <vt:lpstr>Office Theme</vt:lpstr>
      <vt:lpstr>Multi-Resolution Climate Ensemble Parameter Analysis  with Nested Parallel Coordinates Plot (NPCP) Ohio State University (Shen)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Junpeng</dc:creator>
  <cp:lastModifiedBy>Wang, Junpeng</cp:lastModifiedBy>
  <cp:revision>203</cp:revision>
  <dcterms:created xsi:type="dcterms:W3CDTF">2016-07-02T01:02:59Z</dcterms:created>
  <dcterms:modified xsi:type="dcterms:W3CDTF">2017-03-07T21:22:06Z</dcterms:modified>
</cp:coreProperties>
</file>