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4" r:id="rId2"/>
    <p:sldId id="265"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67183" autoAdjust="0"/>
  </p:normalViewPr>
  <p:slideViewPr>
    <p:cSldViewPr>
      <p:cViewPr>
        <p:scale>
          <a:sx n="100" d="100"/>
          <a:sy n="100" d="100"/>
        </p:scale>
        <p:origin x="-2155" y="-149"/>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1DCC-01CF-4DDE-9650-35966B0C2182}" type="datetimeFigureOut">
              <a:rPr lang="en-US" smtClean="0"/>
              <a:pPr/>
              <a:t>3/7/2017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CD8C9-DF4C-4DA0-9DD4-F64EDD95BEC6}" type="slidenum">
              <a:rPr lang="en-US" smtClean="0"/>
              <a:pPr/>
              <a:t>‹#›</a:t>
            </a:fld>
            <a:endParaRPr lang="en-US"/>
          </a:p>
        </p:txBody>
      </p:sp>
    </p:spTree>
    <p:extLst>
      <p:ext uri="{BB962C8B-B14F-4D97-AF65-F5344CB8AC3E}">
        <p14:creationId xmlns:p14="http://schemas.microsoft.com/office/powerpoint/2010/main" val="4066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Problem: </a:t>
            </a:r>
            <a:r>
              <a:rPr lang="en-US" sz="1200" b="0" i="0" u="none" strike="noStrike" kern="1200" baseline="0" dirty="0" smtClean="0">
                <a:solidFill>
                  <a:schemeClr val="tx1"/>
                </a:solidFill>
                <a:latin typeface="+mn-lt"/>
                <a:ea typeface="+mn-ea"/>
                <a:cs typeface="+mn-cs"/>
              </a:rPr>
              <a:t>Distribution-based (histogram-based) features has been utilized in many volume analysis and visualization applications. However, local histogram computation and matching is difficult in multi-field dataset due to the high computational cost. 1. It’s infeasible to scan through the entire data space and compute and compare local histogram in each location. 2. The number of histogram bins increases exponentially as the number of fields or dimensions increases, which requires a large amount of bin-by-bin comparison. 3. The high computation cost when searching for large-sized feature, which is defined by a large neighborhood-sized histogram.</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Proposed Solution: </a:t>
            </a:r>
            <a:r>
              <a:rPr lang="en-US" b="0" baseline="0" dirty="0" smtClean="0"/>
              <a:t>We utilizing bitmap indexing to reduce the search space from the entire space domain to the voxels whose values fall into the user-defined value range and their neighborhood voxels. Then apply the local deposit approach to construct a local histogram in an inverse way. In the multi-field feature search cases, we </a:t>
            </a:r>
            <a:r>
              <a:rPr lang="en-US" sz="1200" b="0" i="0" u="none" strike="noStrike" kern="1200" baseline="0" dirty="0" smtClean="0">
                <a:solidFill>
                  <a:schemeClr val="tx1"/>
                </a:solidFill>
                <a:latin typeface="+mn-lt"/>
                <a:ea typeface="+mn-ea"/>
                <a:cs typeface="+mn-cs"/>
              </a:rPr>
              <a:t>proposed two complementary algorithms for accelerating local distribution searches. Both algorithms first approximate a search result, and then use a low-cost refinement step to generate the final search result. Th</a:t>
            </a:r>
            <a:r>
              <a:rPr lang="en-US" b="0" baseline="0" dirty="0" smtClean="0"/>
              <a:t>e first approach is merged-bin comparison (MBC). Instead of comparing individual bins </a:t>
            </a:r>
            <a:r>
              <a:rPr lang="en-US" sz="1200" dirty="0" smtClean="0"/>
              <a:t>iteratively</a:t>
            </a:r>
            <a:r>
              <a:rPr lang="en-US" b="0" baseline="0" dirty="0" smtClean="0"/>
              <a:t>, we compare multiple histogram bins between two histograms in one pass. </a:t>
            </a:r>
            <a:r>
              <a:rPr lang="en-US" sz="1200" b="0" i="0" u="none" strike="noStrike" kern="1200" baseline="0" dirty="0" smtClean="0">
                <a:solidFill>
                  <a:schemeClr val="tx1"/>
                </a:solidFill>
                <a:latin typeface="+mn-lt"/>
                <a:ea typeface="+mn-ea"/>
                <a:cs typeface="+mn-cs"/>
              </a:rPr>
              <a:t>Utilizing a property of distance measures, our approximate search result from MBC has no false negatives so that the refinement process only needs to remove the false positives to generate the final result. The second approach is called sampled-active-voxels (SAV). This utilizes stratified sampling to quickly generate approximate initial results, which are close to the final results when compared to simple random sampling. So the cost of refinement can thus be reduced.</a:t>
            </a:r>
            <a:endParaRPr lang="en-US" b="0" baseline="0" dirty="0" smtClean="0"/>
          </a:p>
          <a:p>
            <a:endParaRPr lang="en-US" b="0" baseline="0" dirty="0" smtClean="0"/>
          </a:p>
          <a:p>
            <a:r>
              <a:rPr lang="en-US" b="0" baseline="0" dirty="0" smtClean="0"/>
              <a:t>Figure </a:t>
            </a:r>
            <a:r>
              <a:rPr lang="en-US" b="0" baseline="0" dirty="0" smtClean="0"/>
              <a:t>A shows </a:t>
            </a:r>
            <a:r>
              <a:rPr lang="en-US" sz="1200" b="0" i="0" u="none" strike="noStrike" kern="1200" baseline="0" dirty="0" smtClean="0">
                <a:solidFill>
                  <a:schemeClr val="tx1"/>
                </a:solidFill>
                <a:latin typeface="+mn-lt"/>
                <a:ea typeface="+mn-ea"/>
                <a:cs typeface="+mn-cs"/>
              </a:rPr>
              <a:t>an example of local deposit procedure with setting neighborhood size to 3×3. In the left figure, the blue points represent the voxels within the user-defined value range. Each blue point deposits one count to its neighborhood deposit buffer. The number label on each voxel represents the accumulated deposit counts after performing local deposit. Voxels without numbers mean that the count is zero. Right figure shows the distance of </a:t>
            </a:r>
            <a:r>
              <a:rPr lang="en-US" sz="1200" b="0" i="0" u="none" strike="noStrike" kern="1200" baseline="0" dirty="0" err="1" smtClean="0">
                <a:solidFill>
                  <a:schemeClr val="tx1"/>
                </a:solidFill>
                <a:latin typeface="+mn-lt"/>
                <a:ea typeface="+mn-ea"/>
                <a:cs typeface="+mn-cs"/>
              </a:rPr>
              <a:t>bin</a:t>
            </a:r>
            <a:r>
              <a:rPr lang="en-US" sz="1200" b="0" i="0" u="none" strike="noStrike" kern="1200" baseline="-25000" dirty="0" err="1" smtClean="0">
                <a:solidFill>
                  <a:schemeClr val="tx1"/>
                </a:solidFill>
                <a:latin typeface="+mn-lt"/>
                <a:ea typeface="+mn-ea"/>
                <a:cs typeface="+mn-cs"/>
              </a:rPr>
              <a:t>k</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between the target histogram with frequency 3 and the local histogram in the search region (red circles).</a:t>
            </a:r>
          </a:p>
          <a:p>
            <a:endParaRPr lang="en-US" b="0" baseline="0" dirty="0" smtClean="0"/>
          </a:p>
          <a:p>
            <a:r>
              <a:rPr lang="en-US" b="0" baseline="0" dirty="0" smtClean="0"/>
              <a:t>Figure B </a:t>
            </a:r>
            <a:r>
              <a:rPr lang="en-US" b="0" baseline="0" dirty="0" smtClean="0"/>
              <a:t>shows </a:t>
            </a:r>
            <a:r>
              <a:rPr lang="en-US" sz="1200" b="0" i="0" u="none" strike="noStrike" kern="1200" baseline="0" dirty="0" smtClean="0">
                <a:solidFill>
                  <a:schemeClr val="tx1"/>
                </a:solidFill>
                <a:latin typeface="+mn-lt"/>
                <a:ea typeface="+mn-ea"/>
                <a:cs typeface="+mn-cs"/>
              </a:rPr>
              <a:t>an example of group selection for MBC algorithm. All grids represent the 2D joint histogram of a target feature. The number in each cell is the value frequency for that bin. Bins of the same color have been grouped together. We group bins by target frequency first (for frequency 5, 15, 20) and then separate the group with large number of bins (the group with frequency 5 in this example ) into two groups by bin indices.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Figure C </a:t>
            </a:r>
            <a:r>
              <a:rPr lang="en-US" b="0" baseline="0" dirty="0" smtClean="0"/>
              <a:t>shows the concept of the stratified sampling, which draws samples evenly from each space partition and draws </a:t>
            </a:r>
            <a:r>
              <a:rPr lang="en-US" sz="1800" dirty="0" smtClean="0">
                <a:solidFill>
                  <a:srgbClr val="000000"/>
                </a:solidFill>
                <a:latin typeface="Arial"/>
                <a:cs typeface="Arial"/>
              </a:rPr>
              <a:t>samples evenly from each bin.</a:t>
            </a:r>
          </a:p>
          <a:p>
            <a:endParaRPr lang="en-US" sz="1800" b="0" dirty="0" smtClean="0"/>
          </a:p>
        </p:txBody>
      </p:sp>
      <p:sp>
        <p:nvSpPr>
          <p:cNvPr id="4" name="Slide Number Placeholder 3"/>
          <p:cNvSpPr>
            <a:spLocks noGrp="1"/>
          </p:cNvSpPr>
          <p:nvPr>
            <p:ph type="sldNum" sz="quarter" idx="10"/>
          </p:nvPr>
        </p:nvSpPr>
        <p:spPr/>
        <p:txBody>
          <a:bodyPr/>
          <a:lstStyle/>
          <a:p>
            <a:fld id="{96ACD8C9-DF4C-4DA0-9DD4-F64EDD95BEC6}" type="slidenum">
              <a:rPr lang="en-US" smtClean="0"/>
              <a:pPr/>
              <a:t>1</a:t>
            </a:fld>
            <a:endParaRPr lang="en-US"/>
          </a:p>
        </p:txBody>
      </p:sp>
    </p:spTree>
    <p:extLst>
      <p:ext uri="{BB962C8B-B14F-4D97-AF65-F5344CB8AC3E}">
        <p14:creationId xmlns:p14="http://schemas.microsoft.com/office/powerpoint/2010/main" val="394914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a:t>
            </a:r>
            <a:r>
              <a:rPr lang="en-US" baseline="0" dirty="0" smtClean="0"/>
              <a:t> D shows </a:t>
            </a:r>
            <a:r>
              <a:rPr lang="en-US" sz="1200" b="0" i="0" u="none" strike="noStrike" kern="1200" baseline="0" dirty="0" smtClean="0">
                <a:solidFill>
                  <a:schemeClr val="tx1"/>
                </a:solidFill>
                <a:latin typeface="+mn-lt"/>
                <a:ea typeface="+mn-ea"/>
                <a:cs typeface="+mn-cs"/>
              </a:rPr>
              <a:t>the performance speedup gained by our MBC approach. The left figure shows t</a:t>
            </a:r>
            <a:r>
              <a:rPr lang="en-US" baseline="0" dirty="0" smtClean="0"/>
              <a:t>he individual performance speed-up for all test cases, where the x-axis is the number of bins reduced by MBC. The right figure shows </a:t>
            </a:r>
            <a:r>
              <a:rPr lang="en-US" baseline="0" dirty="0" smtClean="0"/>
              <a:t>the average performance gain after g</a:t>
            </a:r>
            <a:r>
              <a:rPr lang="en-US" baseline="0" dirty="0" smtClean="0"/>
              <a:t>rouping the test cases by data set and by the number of fields searched.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Figure E shows </a:t>
            </a:r>
            <a:r>
              <a:rPr lang="en-US" sz="1200" b="0" i="0" u="none" strike="noStrike" kern="1200" baseline="0" dirty="0" smtClean="0">
                <a:solidFill>
                  <a:schemeClr val="tx1"/>
                </a:solidFill>
                <a:latin typeface="+mn-lt"/>
                <a:ea typeface="+mn-ea"/>
                <a:cs typeface="+mn-cs"/>
              </a:rPr>
              <a:t>the performance speedup gained by our SAV method using 20% sampling. The left figure shows all test cases where the x-axis is the percentage of total data points of the corresponding dataset. The right figure shows the average performance after grouping the test cases by dataset and the number of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Figure F </a:t>
            </a:r>
            <a:r>
              <a:rPr lang="en-US" sz="1200" b="0" i="0" u="none" strike="noStrike" kern="1200" baseline="0" smtClean="0">
                <a:solidFill>
                  <a:schemeClr val="tx1"/>
                </a:solidFill>
                <a:latin typeface="+mn-lt"/>
                <a:ea typeface="+mn-ea"/>
                <a:cs typeface="+mn-cs"/>
              </a:rPr>
              <a:t>shows an </a:t>
            </a:r>
            <a:r>
              <a:rPr lang="en-US" sz="1200" b="0" i="0" u="none" strike="noStrike" kern="1200" baseline="0" dirty="0" smtClean="0">
                <a:solidFill>
                  <a:schemeClr val="tx1"/>
                </a:solidFill>
                <a:latin typeface="+mn-lt"/>
                <a:ea typeface="+mn-ea"/>
                <a:cs typeface="+mn-cs"/>
              </a:rPr>
              <a:t>usage scenario - applying local distribution searches for turbine flow stability analysis. (a) Selection of a stall cell region (the red sphere) close to the blade tip of passage 21. (b) Joint distribution of pressure and entropy of the selected region. (c) Search result with only the pressure distribution. (d) Search result with only the entropy distribution. (e) Search result of the joint distribution of pressure and entropy. </a:t>
            </a:r>
            <a:endParaRPr lang="en-US" dirty="0"/>
          </a:p>
        </p:txBody>
      </p:sp>
      <p:sp>
        <p:nvSpPr>
          <p:cNvPr id="4" name="Slide Number Placeholder 3"/>
          <p:cNvSpPr>
            <a:spLocks noGrp="1"/>
          </p:cNvSpPr>
          <p:nvPr>
            <p:ph type="sldNum" sz="quarter" idx="10"/>
          </p:nvPr>
        </p:nvSpPr>
        <p:spPr/>
        <p:txBody>
          <a:bodyPr/>
          <a:lstStyle/>
          <a:p>
            <a:fld id="{96ACD8C9-DF4C-4DA0-9DD4-F64EDD95BEC6}" type="slidenum">
              <a:rPr lang="en-US" smtClean="0"/>
              <a:pPr/>
              <a:t>2</a:t>
            </a:fld>
            <a:endParaRPr lang="en-US"/>
          </a:p>
        </p:txBody>
      </p:sp>
    </p:spTree>
    <p:extLst>
      <p:ext uri="{BB962C8B-B14F-4D97-AF65-F5344CB8AC3E}">
        <p14:creationId xmlns:p14="http://schemas.microsoft.com/office/powerpoint/2010/main" val="244511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ontent Placeholder 2"/>
          <p:cNvSpPr>
            <a:spLocks noGrp="1"/>
          </p:cNvSpPr>
          <p:nvPr>
            <p:ph idx="1"/>
          </p:nvPr>
        </p:nvSpPr>
        <p:spPr>
          <a:xfrm>
            <a:off x="152399" y="818642"/>
            <a:ext cx="8917436" cy="3471180"/>
          </a:xfrm>
        </p:spPr>
        <p:txBody>
          <a:bodyPr>
            <a:normAutofit/>
          </a:bodyPr>
          <a:lstStyle/>
          <a:p>
            <a:r>
              <a:rPr lang="en-US" sz="1600" b="1" dirty="0" smtClean="0"/>
              <a:t>Problem</a:t>
            </a:r>
            <a:r>
              <a:rPr lang="en-US" sz="1600" dirty="0" smtClean="0"/>
              <a:t>: </a:t>
            </a:r>
          </a:p>
          <a:p>
            <a:pPr marL="685800" lvl="1"/>
            <a:r>
              <a:rPr lang="en-US" sz="1400" dirty="0"/>
              <a:t>How to efficiently search </a:t>
            </a:r>
            <a:r>
              <a:rPr lang="en-US" sz="1400" dirty="0" smtClean="0"/>
              <a:t>for distribution-based (histogram-based) features </a:t>
            </a:r>
            <a:r>
              <a:rPr lang="en-US" sz="1400" dirty="0"/>
              <a:t>in </a:t>
            </a:r>
            <a:r>
              <a:rPr lang="en-US" sz="1400" dirty="0" smtClean="0"/>
              <a:t>multi-field </a:t>
            </a:r>
            <a:r>
              <a:rPr lang="en-US" sz="1400" dirty="0"/>
              <a:t>datasets without scanning through </a:t>
            </a:r>
            <a:r>
              <a:rPr lang="en-US" sz="1400" dirty="0" smtClean="0"/>
              <a:t>the entire </a:t>
            </a:r>
            <a:r>
              <a:rPr lang="en-US" sz="1400" dirty="0"/>
              <a:t>data </a:t>
            </a:r>
            <a:r>
              <a:rPr lang="en-US" sz="1400" dirty="0" smtClean="0"/>
              <a:t>space?</a:t>
            </a:r>
          </a:p>
          <a:p>
            <a:pPr marL="685800" lvl="1"/>
            <a:r>
              <a:rPr lang="en-US" sz="1400" dirty="0"/>
              <a:t>How to overcome the curse of dimensionality when searching </a:t>
            </a:r>
            <a:r>
              <a:rPr lang="en-US" sz="1400" dirty="0" smtClean="0"/>
              <a:t>for the </a:t>
            </a:r>
            <a:r>
              <a:rPr lang="en-US" sz="1400" dirty="0"/>
              <a:t>feature defined by a joint </a:t>
            </a:r>
            <a:r>
              <a:rPr lang="en-US" sz="1400" dirty="0" smtClean="0"/>
              <a:t>histogram?</a:t>
            </a:r>
          </a:p>
          <a:p>
            <a:pPr marL="685800" lvl="1"/>
            <a:r>
              <a:rPr lang="en-US" sz="1400" dirty="0" smtClean="0"/>
              <a:t>How to efficiently </a:t>
            </a:r>
            <a:r>
              <a:rPr lang="en-US" sz="1400" dirty="0"/>
              <a:t>s</a:t>
            </a:r>
            <a:r>
              <a:rPr lang="en-US" sz="1400" dirty="0" smtClean="0"/>
              <a:t>earch for large-sized features defined by local histograms with large spatial neighborhoods?  </a:t>
            </a:r>
          </a:p>
          <a:p>
            <a:r>
              <a:rPr lang="en-US" sz="1600" b="1" dirty="0" smtClean="0"/>
              <a:t>Solution</a:t>
            </a:r>
            <a:r>
              <a:rPr lang="en-US" sz="1600" dirty="0" smtClean="0"/>
              <a:t>: </a:t>
            </a:r>
          </a:p>
          <a:p>
            <a:pPr marL="571500" lvl="1" indent="-171450"/>
            <a:r>
              <a:rPr lang="en-US" sz="1400" dirty="0"/>
              <a:t>Utilize bitmap indexing to reduce the search space </a:t>
            </a:r>
            <a:r>
              <a:rPr lang="en-US" sz="1400" dirty="0" smtClean="0"/>
              <a:t>and </a:t>
            </a:r>
            <a:r>
              <a:rPr lang="en-US" sz="1400" dirty="0"/>
              <a:t>apply local voting scheme to construct </a:t>
            </a:r>
            <a:r>
              <a:rPr lang="en-US" sz="1400" dirty="0" smtClean="0"/>
              <a:t>a local </a:t>
            </a:r>
            <a:r>
              <a:rPr lang="en-US" sz="1400" dirty="0"/>
              <a:t>histogram in an inverse way.</a:t>
            </a:r>
          </a:p>
          <a:p>
            <a:pPr marL="571500" lvl="1" indent="-171450"/>
            <a:r>
              <a:rPr lang="en-US" sz="1400" dirty="0" smtClean="0"/>
              <a:t>Compare multiple bins </a:t>
            </a:r>
            <a:r>
              <a:rPr lang="en-US" sz="1400" dirty="0"/>
              <a:t>between two histograms in one pass, </a:t>
            </a:r>
            <a:r>
              <a:rPr lang="en-US" sz="1400" dirty="0" smtClean="0"/>
              <a:t>instead of </a:t>
            </a:r>
            <a:r>
              <a:rPr lang="en-US" sz="1400" dirty="0"/>
              <a:t>comparing </a:t>
            </a:r>
            <a:r>
              <a:rPr lang="en-US" sz="1400" dirty="0" smtClean="0"/>
              <a:t>individual bins iteratively.</a:t>
            </a:r>
          </a:p>
          <a:p>
            <a:pPr marL="571500" lvl="1" indent="-171450"/>
            <a:r>
              <a:rPr lang="en-US" sz="1400" dirty="0" smtClean="0"/>
              <a:t>Apply stratified sampling </a:t>
            </a:r>
            <a:r>
              <a:rPr lang="en-US" sz="1400" dirty="0"/>
              <a:t>to </a:t>
            </a:r>
            <a:r>
              <a:rPr lang="en-US" sz="1400" dirty="0" smtClean="0"/>
              <a:t>quickly approximate </a:t>
            </a:r>
            <a:r>
              <a:rPr lang="en-US" sz="1400" dirty="0"/>
              <a:t>initial </a:t>
            </a:r>
            <a:r>
              <a:rPr lang="en-US" sz="1400" dirty="0" smtClean="0"/>
              <a:t>result and use a low-cost refinement to get final result.  </a:t>
            </a:r>
            <a:endParaRPr lang="en-US" sz="1400" dirty="0"/>
          </a:p>
        </p:txBody>
      </p:sp>
      <p:sp>
        <p:nvSpPr>
          <p:cNvPr id="2" name="Title 1"/>
          <p:cNvSpPr>
            <a:spLocks noGrp="1"/>
          </p:cNvSpPr>
          <p:nvPr>
            <p:ph type="title"/>
          </p:nvPr>
        </p:nvSpPr>
        <p:spPr/>
        <p:txBody>
          <a:bodyPr>
            <a:noAutofit/>
          </a:bodyPr>
          <a:lstStyle/>
          <a:p>
            <a:r>
              <a:rPr lang="en-US" sz="2400" b="1" dirty="0"/>
              <a:t>Efficient Distribution-based Feature Search in </a:t>
            </a:r>
            <a:br>
              <a:rPr lang="en-US" sz="2400" b="1" dirty="0"/>
            </a:br>
            <a:r>
              <a:rPr lang="en-US" sz="2400" b="1" dirty="0"/>
              <a:t>Multi-field </a:t>
            </a:r>
            <a:r>
              <a:rPr lang="en-US" sz="2400" b="1" dirty="0" smtClean="0"/>
              <a:t>Datasets</a:t>
            </a:r>
            <a:r>
              <a:rPr lang="en-US" sz="2400" b="1" dirty="0" smtClean="0"/>
              <a:t/>
            </a:r>
            <a:br>
              <a:rPr lang="en-US" sz="2400" b="1" dirty="0" smtClean="0"/>
            </a:br>
            <a:r>
              <a:rPr lang="en-US" sz="2000" dirty="0" smtClean="0"/>
              <a:t>Ohio State University (Shen)</a:t>
            </a:r>
            <a:endParaRPr lang="en-US" sz="2000" dirty="0"/>
          </a:p>
        </p:txBody>
      </p:sp>
      <p:pic>
        <p:nvPicPr>
          <p:cNvPr id="35" name="Picture 34"/>
          <p:cNvPicPr>
            <a:picLocks noChangeAspect="1"/>
          </p:cNvPicPr>
          <p:nvPr/>
        </p:nvPicPr>
        <p:blipFill>
          <a:blip r:embed="rId3"/>
          <a:stretch>
            <a:fillRect/>
          </a:stretch>
        </p:blipFill>
        <p:spPr>
          <a:xfrm>
            <a:off x="8305800" y="57154"/>
            <a:ext cx="764035" cy="76148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3508653"/>
            <a:ext cx="1379220" cy="140457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400" y="3502939"/>
            <a:ext cx="1238708" cy="1416003"/>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2980" y="3502939"/>
            <a:ext cx="1255963" cy="1435729"/>
          </a:xfrm>
          <a:prstGeom prst="rect">
            <a:avLst/>
          </a:prstGeom>
        </p:spPr>
      </p:pic>
      <p:sp>
        <p:nvSpPr>
          <p:cNvPr id="27" name="TextBox 26"/>
          <p:cNvSpPr txBox="1"/>
          <p:nvPr/>
        </p:nvSpPr>
        <p:spPr>
          <a:xfrm>
            <a:off x="876300" y="4894266"/>
            <a:ext cx="2569783" cy="261610"/>
          </a:xfrm>
          <a:prstGeom prst="rect">
            <a:avLst/>
          </a:prstGeom>
          <a:noFill/>
        </p:spPr>
        <p:txBody>
          <a:bodyPr wrap="square" rtlCol="0">
            <a:spAutoFit/>
          </a:bodyPr>
          <a:lstStyle/>
          <a:p>
            <a:r>
              <a:rPr lang="en-US" sz="1100" b="1" dirty="0" smtClean="0"/>
              <a:t>A</a:t>
            </a:r>
            <a:r>
              <a:rPr lang="en-US" sz="1100" b="1" dirty="0"/>
              <a:t>: </a:t>
            </a:r>
            <a:r>
              <a:rPr lang="en-US" sz="1100" b="1" dirty="0" smtClean="0"/>
              <a:t>An </a:t>
            </a:r>
            <a:r>
              <a:rPr lang="en-US" sz="1100" b="1" dirty="0"/>
              <a:t>example of local deposit procedure </a:t>
            </a:r>
            <a:endParaRPr lang="en-US" sz="1100" dirty="0"/>
          </a:p>
        </p:txBody>
      </p:sp>
      <p:sp>
        <p:nvSpPr>
          <p:cNvPr id="29" name="Rectangle 28"/>
          <p:cNvSpPr/>
          <p:nvPr/>
        </p:nvSpPr>
        <p:spPr>
          <a:xfrm>
            <a:off x="5554980" y="4900940"/>
            <a:ext cx="3208020" cy="261610"/>
          </a:xfrm>
          <a:prstGeom prst="rect">
            <a:avLst/>
          </a:prstGeom>
        </p:spPr>
        <p:txBody>
          <a:bodyPr wrap="square">
            <a:spAutoFit/>
          </a:bodyPr>
          <a:lstStyle/>
          <a:p>
            <a:pPr algn="ctr"/>
            <a:r>
              <a:rPr lang="en-US" sz="1100" b="1" dirty="0"/>
              <a:t>C</a:t>
            </a:r>
            <a:r>
              <a:rPr lang="en-US" sz="1100" b="1" dirty="0" smtClean="0"/>
              <a:t>. An </a:t>
            </a:r>
            <a:r>
              <a:rPr lang="en-US" sz="1100" b="1" dirty="0"/>
              <a:t>example </a:t>
            </a:r>
            <a:r>
              <a:rPr lang="en-US" sz="1100" b="1" dirty="0" smtClean="0"/>
              <a:t>of stratified sampling</a:t>
            </a:r>
            <a:endParaRPr lang="en-US" sz="1100" b="1" dirty="0"/>
          </a:p>
        </p:txBody>
      </p:sp>
      <p:sp>
        <p:nvSpPr>
          <p:cNvPr id="23" name="Rectangle 22"/>
          <p:cNvSpPr/>
          <p:nvPr/>
        </p:nvSpPr>
        <p:spPr>
          <a:xfrm>
            <a:off x="3581400" y="4807863"/>
            <a:ext cx="1600200" cy="430887"/>
          </a:xfrm>
          <a:prstGeom prst="rect">
            <a:avLst/>
          </a:prstGeom>
        </p:spPr>
        <p:txBody>
          <a:bodyPr wrap="square">
            <a:spAutoFit/>
          </a:bodyPr>
          <a:lstStyle/>
          <a:p>
            <a:pPr algn="ctr"/>
            <a:r>
              <a:rPr lang="en-US" sz="1100" b="1" dirty="0" smtClean="0"/>
              <a:t>B. An </a:t>
            </a:r>
            <a:r>
              <a:rPr lang="en-US" sz="1100" b="1" dirty="0"/>
              <a:t>example of group selection for </a:t>
            </a:r>
            <a:r>
              <a:rPr lang="en-US" sz="1100" b="1" dirty="0" smtClean="0"/>
              <a:t>MBC</a:t>
            </a:r>
            <a:endParaRPr lang="en-US" sz="1100" b="1" dirty="0"/>
          </a:p>
        </p:txBody>
      </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36035" y="3486150"/>
            <a:ext cx="3733800" cy="1472635"/>
          </a:xfrm>
          <a:prstGeom prst="rect">
            <a:avLst/>
          </a:prstGeom>
        </p:spPr>
      </p:pic>
    </p:spTree>
    <p:extLst>
      <p:ext uri="{BB962C8B-B14F-4D97-AF65-F5344CB8AC3E}">
        <p14:creationId xmlns:p14="http://schemas.microsoft.com/office/powerpoint/2010/main" val="2357986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016" y="209550"/>
            <a:ext cx="2048384" cy="1611629"/>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6060" y="2987695"/>
            <a:ext cx="1659940" cy="1031855"/>
          </a:xfr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38236" y="2956560"/>
            <a:ext cx="1529259" cy="114604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2825" y="2952750"/>
            <a:ext cx="1687210" cy="106170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209550"/>
            <a:ext cx="2057400" cy="161560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1908" y="188421"/>
            <a:ext cx="2102092" cy="1653885"/>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3000" y="209389"/>
            <a:ext cx="2012708" cy="1611948"/>
          </a:xfrm>
          <a:prstGeom prst="rect">
            <a:avLst/>
          </a:prstGeom>
        </p:spPr>
      </p:pic>
      <p:sp>
        <p:nvSpPr>
          <p:cNvPr id="17" name="TextBox 16"/>
          <p:cNvSpPr txBox="1"/>
          <p:nvPr/>
        </p:nvSpPr>
        <p:spPr>
          <a:xfrm>
            <a:off x="381000" y="1842306"/>
            <a:ext cx="3657600" cy="261610"/>
          </a:xfrm>
          <a:prstGeom prst="rect">
            <a:avLst/>
          </a:prstGeom>
          <a:noFill/>
        </p:spPr>
        <p:txBody>
          <a:bodyPr wrap="square" rtlCol="0">
            <a:spAutoFit/>
          </a:bodyPr>
          <a:lstStyle/>
          <a:p>
            <a:r>
              <a:rPr lang="en-US" sz="1100" b="1" dirty="0"/>
              <a:t>D: The performance speedup gained by our MBC </a:t>
            </a:r>
            <a:r>
              <a:rPr lang="en-US" sz="1100" b="1" dirty="0" smtClean="0"/>
              <a:t>approach</a:t>
            </a:r>
            <a:endParaRPr lang="en-US" sz="1100" dirty="0"/>
          </a:p>
        </p:txBody>
      </p:sp>
      <p:sp>
        <p:nvSpPr>
          <p:cNvPr id="18" name="TextBox 17"/>
          <p:cNvSpPr txBox="1"/>
          <p:nvPr/>
        </p:nvSpPr>
        <p:spPr>
          <a:xfrm>
            <a:off x="5134484" y="1852940"/>
            <a:ext cx="3657600" cy="261610"/>
          </a:xfrm>
          <a:prstGeom prst="rect">
            <a:avLst/>
          </a:prstGeom>
          <a:noFill/>
        </p:spPr>
        <p:txBody>
          <a:bodyPr wrap="square" rtlCol="0">
            <a:spAutoFit/>
          </a:bodyPr>
          <a:lstStyle/>
          <a:p>
            <a:r>
              <a:rPr lang="en-US" sz="1100" b="1" dirty="0" smtClean="0"/>
              <a:t>E: </a:t>
            </a:r>
            <a:r>
              <a:rPr lang="en-US" sz="1100" b="1" dirty="0"/>
              <a:t>The performance speedup gained by our </a:t>
            </a:r>
            <a:r>
              <a:rPr lang="en-US" sz="1100" b="1" dirty="0" smtClean="0"/>
              <a:t>SAV approach</a:t>
            </a:r>
            <a:endParaRPr lang="en-US" sz="1100" dirty="0"/>
          </a:p>
        </p:txBody>
      </p:sp>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0941" y="2982607"/>
            <a:ext cx="1639620" cy="1031853"/>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90405" y="2982605"/>
            <a:ext cx="1635995" cy="1031853"/>
          </a:xfrm>
          <a:prstGeom prst="rect">
            <a:avLst/>
          </a:prstGeom>
        </p:spPr>
      </p:pic>
      <p:sp>
        <p:nvSpPr>
          <p:cNvPr id="21" name="TextBox 20"/>
          <p:cNvSpPr txBox="1"/>
          <p:nvPr/>
        </p:nvSpPr>
        <p:spPr>
          <a:xfrm>
            <a:off x="2786702" y="4367540"/>
            <a:ext cx="3858578" cy="261610"/>
          </a:xfrm>
          <a:prstGeom prst="rect">
            <a:avLst/>
          </a:prstGeom>
          <a:noFill/>
        </p:spPr>
        <p:txBody>
          <a:bodyPr wrap="square" rtlCol="0">
            <a:spAutoFit/>
          </a:bodyPr>
          <a:lstStyle/>
          <a:p>
            <a:r>
              <a:rPr lang="en-US" sz="1100" b="1" dirty="0" smtClean="0"/>
              <a:t>F: </a:t>
            </a:r>
            <a:r>
              <a:rPr lang="en-US" sz="1100" b="1" dirty="0"/>
              <a:t>Local distribution searches for turbine flow stability </a:t>
            </a:r>
            <a:r>
              <a:rPr lang="en-US" sz="1100" b="1" dirty="0" smtClean="0"/>
              <a:t>analysis</a:t>
            </a:r>
            <a:endParaRPr lang="en-US" sz="1100" dirty="0"/>
          </a:p>
        </p:txBody>
      </p:sp>
      <p:sp>
        <p:nvSpPr>
          <p:cNvPr id="25" name="TextBox 24"/>
          <p:cNvSpPr txBox="1"/>
          <p:nvPr/>
        </p:nvSpPr>
        <p:spPr>
          <a:xfrm>
            <a:off x="1295400" y="4098022"/>
            <a:ext cx="381000" cy="261610"/>
          </a:xfrm>
          <a:prstGeom prst="rect">
            <a:avLst/>
          </a:prstGeom>
          <a:noFill/>
        </p:spPr>
        <p:txBody>
          <a:bodyPr wrap="square" rtlCol="0">
            <a:spAutoFit/>
          </a:bodyPr>
          <a:lstStyle/>
          <a:p>
            <a:r>
              <a:rPr lang="en-US" sz="1100" b="1" dirty="0" smtClean="0"/>
              <a:t>(a)</a:t>
            </a:r>
            <a:endParaRPr lang="en-US" sz="1100" b="1" dirty="0"/>
          </a:p>
        </p:txBody>
      </p:sp>
      <p:sp>
        <p:nvSpPr>
          <p:cNvPr id="26" name="TextBox 25"/>
          <p:cNvSpPr txBox="1"/>
          <p:nvPr/>
        </p:nvSpPr>
        <p:spPr>
          <a:xfrm>
            <a:off x="2911047" y="4098022"/>
            <a:ext cx="381000" cy="261610"/>
          </a:xfrm>
          <a:prstGeom prst="rect">
            <a:avLst/>
          </a:prstGeom>
          <a:noFill/>
        </p:spPr>
        <p:txBody>
          <a:bodyPr wrap="square" rtlCol="0">
            <a:spAutoFit/>
          </a:bodyPr>
          <a:lstStyle/>
          <a:p>
            <a:r>
              <a:rPr lang="en-US" sz="1100" b="1" dirty="0" smtClean="0"/>
              <a:t>(b)</a:t>
            </a:r>
            <a:endParaRPr lang="en-US" sz="1100" b="1" dirty="0"/>
          </a:p>
        </p:txBody>
      </p:sp>
      <p:sp>
        <p:nvSpPr>
          <p:cNvPr id="27" name="TextBox 26"/>
          <p:cNvSpPr txBox="1"/>
          <p:nvPr/>
        </p:nvSpPr>
        <p:spPr>
          <a:xfrm>
            <a:off x="4510251" y="4088864"/>
            <a:ext cx="381000" cy="261610"/>
          </a:xfrm>
          <a:prstGeom prst="rect">
            <a:avLst/>
          </a:prstGeom>
          <a:noFill/>
        </p:spPr>
        <p:txBody>
          <a:bodyPr wrap="square" rtlCol="0">
            <a:spAutoFit/>
          </a:bodyPr>
          <a:lstStyle/>
          <a:p>
            <a:r>
              <a:rPr lang="en-US" sz="1100" b="1" dirty="0" smtClean="0"/>
              <a:t>(c)</a:t>
            </a:r>
            <a:endParaRPr lang="en-US" sz="1100" b="1" dirty="0"/>
          </a:p>
        </p:txBody>
      </p:sp>
      <p:sp>
        <p:nvSpPr>
          <p:cNvPr id="28" name="TextBox 27"/>
          <p:cNvSpPr txBox="1"/>
          <p:nvPr/>
        </p:nvSpPr>
        <p:spPr>
          <a:xfrm>
            <a:off x="6217902" y="4098022"/>
            <a:ext cx="381000" cy="261610"/>
          </a:xfrm>
          <a:prstGeom prst="rect">
            <a:avLst/>
          </a:prstGeom>
          <a:noFill/>
        </p:spPr>
        <p:txBody>
          <a:bodyPr wrap="square" rtlCol="0">
            <a:spAutoFit/>
          </a:bodyPr>
          <a:lstStyle/>
          <a:p>
            <a:r>
              <a:rPr lang="en-US" sz="1100" b="1" dirty="0" smtClean="0"/>
              <a:t>(d)</a:t>
            </a:r>
            <a:endParaRPr lang="en-US" sz="1100" b="1" dirty="0"/>
          </a:p>
        </p:txBody>
      </p:sp>
      <p:sp>
        <p:nvSpPr>
          <p:cNvPr id="29" name="TextBox 28"/>
          <p:cNvSpPr txBox="1"/>
          <p:nvPr/>
        </p:nvSpPr>
        <p:spPr>
          <a:xfrm>
            <a:off x="7915930" y="4090129"/>
            <a:ext cx="381000" cy="261610"/>
          </a:xfrm>
          <a:prstGeom prst="rect">
            <a:avLst/>
          </a:prstGeom>
          <a:noFill/>
        </p:spPr>
        <p:txBody>
          <a:bodyPr wrap="square" rtlCol="0">
            <a:spAutoFit/>
          </a:bodyPr>
          <a:lstStyle/>
          <a:p>
            <a:r>
              <a:rPr lang="en-US" sz="1100" b="1" dirty="0" smtClean="0"/>
              <a:t>(e)</a:t>
            </a:r>
            <a:endParaRPr lang="en-US" sz="1100" b="1" dirty="0"/>
          </a:p>
        </p:txBody>
      </p:sp>
    </p:spTree>
    <p:extLst>
      <p:ext uri="{BB962C8B-B14F-4D97-AF65-F5344CB8AC3E}">
        <p14:creationId xmlns:p14="http://schemas.microsoft.com/office/powerpoint/2010/main" val="293047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917</Words>
  <Application>Microsoft Office PowerPoint</Application>
  <PresentationFormat>On-screen Show (16:9)</PresentationFormat>
  <Paragraphs>36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Efficient Distribution-based Feature Search in  Multi-field Datasets Ohio State University (Shen)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Junpeng</dc:creator>
  <cp:lastModifiedBy>thwei</cp:lastModifiedBy>
  <cp:revision>231</cp:revision>
  <dcterms:created xsi:type="dcterms:W3CDTF">2016-07-02T01:02:59Z</dcterms:created>
  <dcterms:modified xsi:type="dcterms:W3CDTF">2017-03-08T05:18:14Z</dcterms:modified>
</cp:coreProperties>
</file>