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6"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62455" autoAdjust="0"/>
  </p:normalViewPr>
  <p:slideViewPr>
    <p:cSldViewPr>
      <p:cViewPr varScale="1">
        <p:scale>
          <a:sx n="78" d="100"/>
          <a:sy n="78" d="100"/>
        </p:scale>
        <p:origin x="1386" y="54"/>
      </p:cViewPr>
      <p:guideLst>
        <p:guide orient="horz" pos="1620"/>
        <p:guide pos="2880"/>
      </p:guideLst>
    </p:cSldViewPr>
  </p:slideViewPr>
  <p:notesTextViewPr>
    <p:cViewPr>
      <p:scale>
        <a:sx n="100" d="100"/>
        <a:sy n="100" d="100"/>
      </p:scale>
      <p:origin x="0" y="-69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51DCC-01CF-4DDE-9650-35966B0C2182}" type="datetimeFigureOut">
              <a:rPr lang="en-US" smtClean="0"/>
              <a:pPr/>
              <a:t>3/7/2017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CD8C9-DF4C-4DA0-9DD4-F64EDD95BEC6}" type="slidenum">
              <a:rPr lang="en-US" smtClean="0"/>
              <a:pPr/>
              <a:t>‹#›</a:t>
            </a:fld>
            <a:endParaRPr lang="en-US"/>
          </a:p>
        </p:txBody>
      </p:sp>
    </p:spTree>
    <p:extLst>
      <p:ext uri="{BB962C8B-B14F-4D97-AF65-F5344CB8AC3E}">
        <p14:creationId xmlns:p14="http://schemas.microsoft.com/office/powerpoint/2010/main" val="406686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Problem: </a:t>
            </a:r>
            <a:r>
              <a:rPr lang="en-US" sz="1200" b="0" i="0" u="none" strike="noStrike" kern="1200" baseline="0" dirty="0">
                <a:solidFill>
                  <a:schemeClr val="tx1"/>
                </a:solidFill>
                <a:latin typeface="+mn-lt"/>
                <a:ea typeface="+mn-ea"/>
                <a:cs typeface="+mn-cs"/>
              </a:rPr>
              <a:t>The computational power of modern supercomputers allow scientists to model physical phenomena with high-resolution simulation. </a:t>
            </a:r>
            <a:r>
              <a:rPr lang="en-US" sz="1200" b="0" i="0" u="none" strike="noStrike" kern="1200" baseline="0" dirty="0">
                <a:solidFill>
                  <a:schemeClr val="tx1"/>
                </a:solidFill>
                <a:latin typeface="+mn-lt"/>
                <a:ea typeface="+mn-ea"/>
                <a:cs typeface="+mn-cs"/>
              </a:rPr>
              <a:t>However, analyzing such large-scale scientific simulation data is challenging due to the incompatibility between memory limitations, I/O capacities, and high computational power. </a:t>
            </a:r>
            <a:r>
              <a:rPr lang="en-US" sz="1200" dirty="0"/>
              <a:t>Using distribution-based representation to handle big data sets becomes popular, but the distribution inherently lacks the spatial information of samples and causes the low visualization quality. Developing the technique to improve visualization quality from the distribution based representation is necessary.</a:t>
            </a:r>
          </a:p>
          <a:p>
            <a:endParaRPr lang="en-US" sz="1200" b="1" i="0" u="none" strike="noStrike" kern="1200" baseline="0" dirty="0">
              <a:solidFill>
                <a:schemeClr val="tx1"/>
              </a:solidFill>
              <a:latin typeface="+mn-lt"/>
              <a:ea typeface="+mn-ea"/>
              <a:cs typeface="+mn-cs"/>
            </a:endParaRPr>
          </a:p>
          <a:p>
            <a:r>
              <a:rPr lang="en-US" b="1" baseline="0" dirty="0"/>
              <a:t>Proposed Solution: </a:t>
            </a:r>
            <a:r>
              <a:rPr lang="en-US" b="0" baseline="0" dirty="0"/>
              <a:t>In addition to the traditional value distribution, w</a:t>
            </a:r>
            <a:r>
              <a:rPr lang="en-US" b="0" baseline="0" dirty="0"/>
              <a:t>e construct and store the spatial distributions where the locations of samples are collected and stored as a multi-dimensional distribution for each value sub-range.</a:t>
            </a:r>
            <a:r>
              <a:rPr lang="en-US" b="0" baseline="0" dirty="0"/>
              <a:t> </a:t>
            </a:r>
            <a:r>
              <a:rPr lang="en-US" b="0" baseline="0" dirty="0"/>
              <a:t>Each multi-dimensional distribution is stored using compact distribution representation which is Spatial Gaussian Mixture Model (GMM). The Spatial GMM maps the locations of the data points in different value ranges to probabilities. When visualizing the data set, we utilize our representation to infer the probability for a value to reside at arbitrary location using Bayes’ rule, which combines known information (the value distribution) and  additional evidences (the Spatial GMMs) from a given condition. Equipped with this spatial information, our approach produces lower variance, and hence lower uncertainty, in the results of statistical based analysis and visualizations.</a:t>
            </a:r>
          </a:p>
          <a:p>
            <a:endParaRPr lang="en-US" b="0" baseline="0" dirty="0"/>
          </a:p>
          <a:p>
            <a:endParaRPr lang="en-US" b="0" baseline="0" dirty="0"/>
          </a:p>
          <a:p>
            <a:r>
              <a:rPr lang="en-US" b="0" baseline="0" dirty="0"/>
              <a:t>Figure A shows the volume rendering of the probability field for the location of an </a:t>
            </a:r>
            <a:r>
              <a:rPr lang="en-US" b="0" baseline="0" dirty="0" err="1"/>
              <a:t>isosurface</a:t>
            </a:r>
            <a:r>
              <a:rPr lang="en-US" b="0" baseline="0" dirty="0"/>
              <a:t> (+90Pa) of the Isabel dataset. Left figure is the ground truth </a:t>
            </a:r>
            <a:r>
              <a:rPr lang="en-US" b="0" baseline="0" dirty="0" err="1"/>
              <a:t>isosurface</a:t>
            </a:r>
            <a:r>
              <a:rPr lang="en-US" b="0" baseline="0" dirty="0"/>
              <a:t>. Middle is volume rendering of the probability field from block histogram (12^3) representation. Right is our approach which has block size, 16^3, and spend similar storage of the representation in the middle figure.</a:t>
            </a:r>
          </a:p>
          <a:p>
            <a:endParaRPr lang="en-US" b="0" baseline="0" dirty="0"/>
          </a:p>
          <a:p>
            <a:r>
              <a:rPr lang="en-US" b="0" baseline="0" dirty="0"/>
              <a:t>Figure B shows the volume rendering in Turbine dataset (Pressure variable). The left figure is the result from the raw volume. The middle figure is rendered from the block histogram representation (22^3). The right figure is our approach which uses the block size 32^3, and spend similar storage of the representation in the middle figure.</a:t>
            </a:r>
          </a:p>
          <a:p>
            <a:endParaRPr lang="en-US" b="1" baseline="0" dirty="0"/>
          </a:p>
          <a:p>
            <a:endParaRPr lang="en-US" b="1" baseline="0" dirty="0"/>
          </a:p>
        </p:txBody>
      </p:sp>
      <p:sp>
        <p:nvSpPr>
          <p:cNvPr id="4" name="Slide Number Placeholder 3"/>
          <p:cNvSpPr>
            <a:spLocks noGrp="1"/>
          </p:cNvSpPr>
          <p:nvPr>
            <p:ph type="sldNum" sz="quarter" idx="10"/>
          </p:nvPr>
        </p:nvSpPr>
        <p:spPr/>
        <p:txBody>
          <a:bodyPr/>
          <a:lstStyle/>
          <a:p>
            <a:fld id="{96ACD8C9-DF4C-4DA0-9DD4-F64EDD95BEC6}" type="slidenum">
              <a:rPr lang="en-US" smtClean="0"/>
              <a:pPr/>
              <a:t>1</a:t>
            </a:fld>
            <a:endParaRPr lang="en-US"/>
          </a:p>
        </p:txBody>
      </p:sp>
    </p:spTree>
    <p:extLst>
      <p:ext uri="{BB962C8B-B14F-4D97-AF65-F5344CB8AC3E}">
        <p14:creationId xmlns:p14="http://schemas.microsoft.com/office/powerpoint/2010/main" val="45865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257800" y="3590969"/>
            <a:ext cx="3812036" cy="1266781"/>
          </a:xfrm>
          <a:prstGeom prst="rect">
            <a:avLst/>
          </a:prstGeom>
        </p:spPr>
      </p:pic>
      <p:sp>
        <p:nvSpPr>
          <p:cNvPr id="58" name="Content Placeholder 2"/>
          <p:cNvSpPr>
            <a:spLocks noGrp="1"/>
          </p:cNvSpPr>
          <p:nvPr>
            <p:ph idx="1"/>
          </p:nvPr>
        </p:nvSpPr>
        <p:spPr>
          <a:xfrm>
            <a:off x="152400" y="895350"/>
            <a:ext cx="8305800" cy="3394472"/>
          </a:xfrm>
        </p:spPr>
        <p:txBody>
          <a:bodyPr>
            <a:normAutofit/>
          </a:bodyPr>
          <a:lstStyle/>
          <a:p>
            <a:r>
              <a:rPr lang="en-US" sz="1600" b="1" dirty="0"/>
              <a:t>Problem</a:t>
            </a:r>
            <a:r>
              <a:rPr lang="en-US" sz="1600" dirty="0"/>
              <a:t>: </a:t>
            </a:r>
          </a:p>
          <a:p>
            <a:pPr marL="685800" lvl="1"/>
            <a:r>
              <a:rPr lang="en-US" sz="1400" dirty="0"/>
              <a:t>Using distribution-based representation to handle big data sets becomes popular, but the distribution inherently lacks the spatial information of samples and causes the low visualization quality. </a:t>
            </a:r>
          </a:p>
          <a:p>
            <a:pPr marL="685800" lvl="1"/>
            <a:r>
              <a:rPr lang="en-US" sz="1400" dirty="0"/>
              <a:t>How to remedy the lack of spatial information of the distribution-based representation?</a:t>
            </a:r>
          </a:p>
          <a:p>
            <a:r>
              <a:rPr lang="en-US" sz="1600" b="1" dirty="0"/>
              <a:t>Solution</a:t>
            </a:r>
            <a:r>
              <a:rPr lang="en-US" sz="1600" dirty="0"/>
              <a:t>: </a:t>
            </a:r>
          </a:p>
          <a:p>
            <a:pPr marL="571500" lvl="1" indent="-171450"/>
            <a:r>
              <a:rPr lang="en-US" sz="1400" dirty="0"/>
              <a:t>Not only storing the value distribution, but also storing the spatial distributions which describe the probabilities of locations for data values. </a:t>
            </a:r>
          </a:p>
          <a:p>
            <a:pPr marL="571500" lvl="1" indent="-171450"/>
            <a:r>
              <a:rPr lang="en-US" sz="1400" dirty="0"/>
              <a:t>The spatial distributions are modeled and stored by 3-dimensional Gaussian Mixture Model without spending huge storage.</a:t>
            </a:r>
          </a:p>
          <a:p>
            <a:pPr marL="571500" lvl="1" indent="-171450"/>
            <a:r>
              <a:rPr lang="en-US" sz="1400" dirty="0"/>
              <a:t>The value distribution and spatial distribution are integrated by Bayes’ rule to obtain accurate value estimation at arbitrary location and higher visualization </a:t>
            </a:r>
            <a:r>
              <a:rPr lang="en-US" sz="1400" dirty="0"/>
              <a:t>quality</a:t>
            </a:r>
            <a:r>
              <a:rPr lang="en-US" sz="1400" dirty="0"/>
              <a:t>. </a:t>
            </a:r>
          </a:p>
        </p:txBody>
      </p:sp>
      <p:sp>
        <p:nvSpPr>
          <p:cNvPr id="2" name="Title 1"/>
          <p:cNvSpPr>
            <a:spLocks noGrp="1"/>
          </p:cNvSpPr>
          <p:nvPr>
            <p:ph type="title"/>
          </p:nvPr>
        </p:nvSpPr>
        <p:spPr/>
        <p:txBody>
          <a:bodyPr>
            <a:noAutofit/>
          </a:bodyPr>
          <a:lstStyle/>
          <a:p>
            <a:r>
              <a:rPr lang="en-US" sz="2400" b="1" dirty="0"/>
              <a:t>Statistical Visualization and Analysis of Large Data Using a Value-based Spatial Distribution</a:t>
            </a:r>
            <a:br>
              <a:rPr lang="en-US" sz="2400" b="1" dirty="0"/>
            </a:br>
            <a:r>
              <a:rPr lang="en-US" sz="2000" dirty="0"/>
              <a:t>Ohio State University (Shen)</a:t>
            </a:r>
          </a:p>
        </p:txBody>
      </p:sp>
      <p:pic>
        <p:nvPicPr>
          <p:cNvPr id="35" name="Picture 34"/>
          <p:cNvPicPr>
            <a:picLocks noChangeAspect="1"/>
          </p:cNvPicPr>
          <p:nvPr/>
        </p:nvPicPr>
        <p:blipFill>
          <a:blip r:embed="rId4"/>
          <a:stretch>
            <a:fillRect/>
          </a:stretch>
        </p:blipFill>
        <p:spPr>
          <a:xfrm>
            <a:off x="8305800" y="57154"/>
            <a:ext cx="764035" cy="761488"/>
          </a:xfrm>
          <a:prstGeom prst="rect">
            <a:avLst/>
          </a:prstGeom>
        </p:spPr>
      </p:pic>
      <p:sp>
        <p:nvSpPr>
          <p:cNvPr id="3" name="TextBox 2"/>
          <p:cNvSpPr txBox="1"/>
          <p:nvPr/>
        </p:nvSpPr>
        <p:spPr>
          <a:xfrm>
            <a:off x="304800" y="4763749"/>
            <a:ext cx="4648200" cy="430887"/>
          </a:xfrm>
          <a:prstGeom prst="rect">
            <a:avLst/>
          </a:prstGeom>
          <a:noFill/>
        </p:spPr>
        <p:txBody>
          <a:bodyPr wrap="square" rtlCol="0">
            <a:spAutoFit/>
          </a:bodyPr>
          <a:lstStyle/>
          <a:p>
            <a:r>
              <a:rPr lang="en-US" sz="1100" dirty="0"/>
              <a:t>A. The p</a:t>
            </a:r>
            <a:r>
              <a:rPr lang="en-US" sz="1100" dirty="0"/>
              <a:t>robability field for the location of an </a:t>
            </a:r>
            <a:r>
              <a:rPr lang="en-US" sz="1100" dirty="0" err="1"/>
              <a:t>isosurface</a:t>
            </a:r>
            <a:r>
              <a:rPr lang="en-US" sz="1100" dirty="0"/>
              <a:t> of the Isabel dataset (Left: ground truth, Middle: block histogram, Left: our approach)</a:t>
            </a:r>
            <a:endParaRPr lang="en-US" sz="1100" dirty="0"/>
          </a:p>
        </p:txBody>
      </p:sp>
      <p:sp>
        <p:nvSpPr>
          <p:cNvPr id="10" name="TextBox 9"/>
          <p:cNvSpPr txBox="1"/>
          <p:nvPr/>
        </p:nvSpPr>
        <p:spPr>
          <a:xfrm>
            <a:off x="5257800" y="4763749"/>
            <a:ext cx="3886200" cy="430887"/>
          </a:xfrm>
          <a:prstGeom prst="rect">
            <a:avLst/>
          </a:prstGeom>
          <a:noFill/>
        </p:spPr>
        <p:txBody>
          <a:bodyPr wrap="square" rtlCol="0">
            <a:spAutoFit/>
          </a:bodyPr>
          <a:lstStyle/>
          <a:p>
            <a:r>
              <a:rPr lang="en-US" sz="1100" dirty="0"/>
              <a:t>B. T</a:t>
            </a:r>
            <a:r>
              <a:rPr lang="en-US" sz="1100" dirty="0"/>
              <a:t>he volume rendering in Turbine dataset. </a:t>
            </a:r>
          </a:p>
          <a:p>
            <a:r>
              <a:rPr lang="en-US" sz="1100" dirty="0"/>
              <a:t>(Left: ground truth, Middle: block histogram, Left: our approach)</a:t>
            </a:r>
            <a:endParaRPr lang="en-US" sz="1100" dirty="0"/>
          </a:p>
        </p:txBody>
      </p:sp>
      <p:pic>
        <p:nvPicPr>
          <p:cNvPr id="6" name="Picture 5"/>
          <p:cNvPicPr>
            <a:picLocks noChangeAspect="1"/>
          </p:cNvPicPr>
          <p:nvPr/>
        </p:nvPicPr>
        <p:blipFill>
          <a:blip r:embed="rId5"/>
          <a:stretch>
            <a:fillRect/>
          </a:stretch>
        </p:blipFill>
        <p:spPr>
          <a:xfrm>
            <a:off x="73730" y="3714750"/>
            <a:ext cx="5202605" cy="1073553"/>
          </a:xfrm>
          <a:prstGeom prst="rect">
            <a:avLst/>
          </a:prstGeom>
        </p:spPr>
      </p:pic>
    </p:spTree>
    <p:extLst>
      <p:ext uri="{BB962C8B-B14F-4D97-AF65-F5344CB8AC3E}">
        <p14:creationId xmlns:p14="http://schemas.microsoft.com/office/powerpoint/2010/main" val="2922262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548</Words>
  <Application>Microsoft Office PowerPoint</Application>
  <PresentationFormat>On-screen Show (16:9)</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Statistical Visualization and Analysis of Large Data Using a Value-based Spatial Distribution Ohio State University (Shen)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Junpeng</dc:creator>
  <cp:lastModifiedBy>王科植</cp:lastModifiedBy>
  <cp:revision>218</cp:revision>
  <dcterms:created xsi:type="dcterms:W3CDTF">2016-07-02T01:02:59Z</dcterms:created>
  <dcterms:modified xsi:type="dcterms:W3CDTF">2017-03-08T03:43:51Z</dcterms:modified>
</cp:coreProperties>
</file>