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4.xml" ContentType="application/vnd.openxmlformats-officedocument.presentationml.slide+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7"/>
  </p:notesMasterIdLst>
  <p:sldIdLst>
    <p:sldId id="265" r:id="rId2"/>
    <p:sldId id="266" r:id="rId3"/>
    <p:sldId id="267" r:id="rId4"/>
    <p:sldId id="268" r:id="rId5"/>
    <p:sldId id="269"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
      </p:ext>
    </p:extLst>
  </p:showPr>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8743" autoAdjust="0"/>
    <p:restoredTop sz="95916" autoAdjust="0"/>
  </p:normalViewPr>
  <p:slideViewPr>
    <p:cSldViewPr>
      <p:cViewPr>
        <p:scale>
          <a:sx n="200" d="100"/>
          <a:sy n="200" d="100"/>
        </p:scale>
        <p:origin x="-272" y="-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51DCC-01CF-4DDE-9650-35966B0C2182}" type="datetimeFigureOut">
              <a:rPr lang="en-US" smtClean="0"/>
              <a:pPr/>
              <a:t>3/9/17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ACD8C9-DF4C-4DA0-9DD4-F64EDD95BEC6}"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6686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Problem: </a:t>
            </a:r>
            <a:r>
              <a:rPr lang="en-US" sz="1200" b="0" i="0" u="none" strike="noStrike" kern="1200" baseline="0" dirty="0" smtClean="0">
                <a:solidFill>
                  <a:schemeClr val="tx1"/>
                </a:solidFill>
                <a:latin typeface="+mn-lt"/>
                <a:ea typeface="+mn-ea"/>
                <a:cs typeface="+mn-cs"/>
              </a:rPr>
              <a:t>Interactive data exploration plays a fundamental role in analyzing three dimensional scientific data. Occlusion management and feature preservation are among the key factors to ensure effective identification and extraction of three-dimensional features. Existing methods may not able to combine the occlusion removal task, together with preserving features flexibly defined by data properties, while providing interactions with real-time performance.</a:t>
            </a:r>
          </a:p>
          <a:p>
            <a:endParaRPr lang="en-US" dirty="0" smtClean="0"/>
          </a:p>
          <a:p>
            <a:r>
              <a:rPr lang="en-US" b="1" baseline="0" dirty="0" smtClean="0"/>
              <a:t>Proposed Solution: </a:t>
            </a:r>
            <a:r>
              <a:rPr lang="en-US" b="0" baseline="0" dirty="0" smtClean="0"/>
              <a:t>we propose a new data exploration system that allows direct manipulation of data with cutting and splitting capabilities. The procedure is carried out by deforming a tetrahedral mesh that has a void in the middle to simulate the incision created by the cut. The splitting operation enlarges the void to allow users to observe the inner structure which was originally occluded. Our mesh is constructed with the local data properties taken into account, such as local data density or gradient. Therefore the deformation will affected by the selected data property. Regions with high data property values are more solid and harder to be deformed, while regions with lower property values will be deformed more. Therefore the deformation can keep interesting features of the data. </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Figure A shows the </a:t>
            </a:r>
            <a:r>
              <a:rPr lang="en-US" sz="1200" dirty="0" smtClean="0"/>
              <a:t>tetrahedral mesh applied</a:t>
            </a:r>
            <a:r>
              <a:rPr lang="en-US" sz="1200" baseline="0" dirty="0" smtClean="0"/>
              <a:t> by our method. It has split nodes in the middle, which simulates a cut, and can be enlarged to open up the dataset.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r>
              <a:rPr lang="en-US" b="0" baseline="0" dirty="0" smtClean="0"/>
              <a:t>Figure B shows using our Virtual Retractor to deform a particle dataset, which is the simulation of </a:t>
            </a:r>
            <a:r>
              <a:rPr lang="en-US" sz="1200" b="0" i="0" u="none" strike="noStrike" kern="1200" baseline="0" dirty="0" smtClean="0">
                <a:solidFill>
                  <a:schemeClr val="tx1"/>
                </a:solidFill>
                <a:latin typeface="+mn-lt"/>
                <a:ea typeface="+mn-ea"/>
                <a:cs typeface="+mn-cs"/>
              </a:rPr>
              <a:t>the viscous fluid. By opening up the data, a hidden viscous finger is revealed.</a:t>
            </a:r>
          </a:p>
          <a:p>
            <a:endParaRPr lang="en-US" b="0" baseline="0" dirty="0" smtClean="0"/>
          </a:p>
          <a:p>
            <a:r>
              <a:rPr lang="en-US" b="0" baseline="0" dirty="0" smtClean="0"/>
              <a:t>Figure C shows deformation applied on the NEK dataset. The stiffness of mesh tetrahedrons are set as a transfer function, which gives high weight to the either very high magnitude values, or very low magnitude values. Therefore, the tetrahedrons on the surface whose magnitude is in the middle range, will be deformed more to give better view of the area pointed by white arrows.</a:t>
            </a:r>
          </a:p>
          <a:p>
            <a:endParaRPr lang="en-US" b="0" baseline="0" dirty="0" smtClean="0"/>
          </a:p>
          <a:p>
            <a:r>
              <a:rPr lang="en-US" b="0" baseline="0" dirty="0" smtClean="0"/>
              <a:t>Figure D shows deformation applied on a </a:t>
            </a:r>
            <a:r>
              <a:rPr lang="en-US" sz="1200" dirty="0" smtClean="0"/>
              <a:t>MRI head dataset. </a:t>
            </a:r>
            <a:r>
              <a:rPr lang="en-US" b="0" baseline="0" dirty="0" smtClean="0"/>
              <a:t>The stiffness of mesh tetrahedrons are set by the magnitude of the gradient. Therefore features with fierce value change will be better preserved, as the part circled by yellow dashes.</a:t>
            </a:r>
            <a:endParaRPr lang="en-US" sz="1800" b="0" dirty="0" smtClean="0"/>
          </a:p>
        </p:txBody>
      </p:sp>
      <p:sp>
        <p:nvSpPr>
          <p:cNvPr id="4" name="Slide Number Placeholder 3"/>
          <p:cNvSpPr>
            <a:spLocks noGrp="1"/>
          </p:cNvSpPr>
          <p:nvPr>
            <p:ph type="sldNum" sz="quarter" idx="10"/>
          </p:nvPr>
        </p:nvSpPr>
        <p:spPr/>
        <p:txBody>
          <a:bodyPr/>
          <a:lstStyle/>
          <a:p>
            <a:fld id="{96ACD8C9-DF4C-4DA0-9DD4-F64EDD95BEC6}" type="slidenum">
              <a:rPr lang="en-US" smtClean="0"/>
              <a:pPr/>
              <a:t>1</a:t>
            </a:fld>
            <a:endParaRPr lang="en-US"/>
          </a:p>
        </p:txBody>
      </p:sp>
      <p:sp>
        <p:nvSpPr>
          <p:cNvPr id="5" name="Notes Placeholder 2"/>
          <p:cNvSpPr txBox="1">
            <a:spLocks/>
          </p:cNvSpPr>
          <p:nvPr/>
        </p:nvSpPr>
        <p:spPr>
          <a:xfrm>
            <a:off x="685800" y="4400550"/>
            <a:ext cx="5486400" cy="4114800"/>
          </a:xfrm>
          <a:prstGeom prst="rect">
            <a:avLst/>
          </a:prstGeom>
        </p:spPr>
        <p:txBody>
          <a:bodyPr vert="horz" lIns="91440" tIns="45720" rIns="91440" bIns="45720"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smtClean="0"/>
              <a:t>Problem: </a:t>
            </a:r>
            <a:r>
              <a:rPr lang="en-US" smtClean="0"/>
              <a:t>Interactive data exploration plays a fundamental role in analyzing three dimensional scientific data. Occlusion management and feature preservation are among the key factors to ensure effective identification and extraction of three-dimensional features. Existing methods may not able to combine the occlusion removal task, together with preserving features flexibly defined by data properties, while providing interactions with real-time performance.</a:t>
            </a:r>
          </a:p>
          <a:p>
            <a:endParaRPr lang="en-US" smtClean="0"/>
          </a:p>
          <a:p>
            <a:r>
              <a:rPr lang="en-US" b="1" smtClean="0"/>
              <a:t>Proposed Solution: </a:t>
            </a:r>
            <a:r>
              <a:rPr lang="en-US" smtClean="0"/>
              <a:t>we propose a new data exploration system that allows direct manipulation of data with cutting and splitting capabilities. The procedure is carried out by deforming a tetrahedral mesh that has a void in the middle to simulate the incision created by the cut. The splitting operation enlarges the void to allow users to observe the inner structure which was originally occluded. Our mesh is constructed with the local data properties taken into account, such as local data density or gradient. Therefore the deformation will affected by the selected data property. Regions with high data property values are more solid and harder to be deformed, while regions with lower property values will be deformed more. Therefore the deformation can keep interesting features of the data. </a:t>
            </a:r>
          </a:p>
          <a:p>
            <a:endParaRPr lang="en-US" smtClean="0"/>
          </a:p>
          <a:p>
            <a:r>
              <a:rPr lang="en-US" smtClean="0"/>
              <a:t>Figure A shows the tetrahedral mesh applied by our method. It has split nodes in the middle, which simulates a cut, and can be enlarged to open up the dataset.</a:t>
            </a:r>
          </a:p>
          <a:p>
            <a:endParaRPr lang="en-US" smtClean="0"/>
          </a:p>
          <a:p>
            <a:r>
              <a:rPr lang="en-US" smtClean="0"/>
              <a:t>Figure B shows using our Virtual Retractor to deform a particle dataset, which is the simulation of the viscous fluid. By opening up the data, a hidden viscous finger is revealed.</a:t>
            </a:r>
          </a:p>
          <a:p>
            <a:endParaRPr lang="en-US" smtClean="0"/>
          </a:p>
          <a:p>
            <a:r>
              <a:rPr lang="en-US" smtClean="0"/>
              <a:t>Figure C shows deformation applied on the NEK dataset. The stiffness of mesh tetrahedrons are set as a transfer function, which gives high weight to the either very high magnitude values, or very low magnitude values. Therefore, the tetrahedrons on the surface whose magnitude is in the middle range, will be deformed more to give better view of the area pointed by white arrows.</a:t>
            </a:r>
          </a:p>
          <a:p>
            <a:endParaRPr lang="en-US" smtClean="0"/>
          </a:p>
          <a:p>
            <a:r>
              <a:rPr lang="en-US" smtClean="0"/>
              <a:t>Figure D shows deformation applied on a MRI head dataset. The stiffness of mesh tetrahedrons are set by the magnitude of the gradient. Therefore features with fierce value change will be better preserved, as the part circled by yellow dashes.</a:t>
            </a:r>
            <a:endParaRPr lang="en-US" sz="1800" dirty="0" smtClean="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49145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 name="Content Placeholder 2"/>
          <p:cNvSpPr>
            <a:spLocks noGrp="1"/>
          </p:cNvSpPr>
          <p:nvPr>
            <p:ph idx="1"/>
          </p:nvPr>
        </p:nvSpPr>
        <p:spPr>
          <a:xfrm>
            <a:off x="152400" y="895350"/>
            <a:ext cx="8305800" cy="3394472"/>
          </a:xfrm>
        </p:spPr>
        <p:txBody>
          <a:bodyPr>
            <a:normAutofit/>
          </a:bodyPr>
          <a:lstStyle/>
          <a:p>
            <a:r>
              <a:rPr lang="en-US" sz="1600" b="1" dirty="0" smtClean="0"/>
              <a:t>Problem</a:t>
            </a:r>
            <a:r>
              <a:rPr lang="en-US" sz="1600" dirty="0" smtClean="0"/>
              <a:t>: </a:t>
            </a:r>
          </a:p>
          <a:p>
            <a:pPr marL="685800" lvl="1"/>
            <a:r>
              <a:rPr lang="en-US" sz="1400" dirty="0" smtClean="0"/>
              <a:t>Deformation </a:t>
            </a:r>
            <a:r>
              <a:rPr lang="en-US" sz="1400" dirty="0"/>
              <a:t>is an </a:t>
            </a:r>
            <a:r>
              <a:rPr lang="en-US" sz="1400" dirty="0" smtClean="0"/>
              <a:t>effective method for </a:t>
            </a:r>
            <a:r>
              <a:rPr lang="en-US" sz="1400" dirty="0"/>
              <a:t>occlusion </a:t>
            </a:r>
            <a:r>
              <a:rPr lang="en-US" sz="1400" dirty="0" smtClean="0"/>
              <a:t>management </a:t>
            </a:r>
            <a:r>
              <a:rPr lang="en-US" sz="1400" dirty="0"/>
              <a:t>and data </a:t>
            </a:r>
            <a:r>
              <a:rPr lang="en-US" sz="1400" dirty="0" smtClean="0"/>
              <a:t>manipulation</a:t>
            </a:r>
          </a:p>
          <a:p>
            <a:pPr marL="685800" lvl="1"/>
            <a:r>
              <a:rPr lang="en-US" sz="1400" dirty="0" smtClean="0"/>
              <a:t>Feature preservation is important during the deformation, but might be compromised</a:t>
            </a:r>
          </a:p>
          <a:p>
            <a:r>
              <a:rPr lang="en-US" sz="1600" b="1" dirty="0" smtClean="0"/>
              <a:t>Solution</a:t>
            </a:r>
            <a:r>
              <a:rPr lang="en-US" sz="1600" dirty="0" smtClean="0"/>
              <a:t>: </a:t>
            </a:r>
          </a:p>
          <a:p>
            <a:pPr marL="571500" lvl="1" indent="-171450"/>
            <a:r>
              <a:rPr lang="en-US" sz="1400" dirty="0" smtClean="0"/>
              <a:t>Create a </a:t>
            </a:r>
            <a:r>
              <a:rPr lang="en-US" sz="1400" dirty="0"/>
              <a:t>tetrahedral </a:t>
            </a:r>
            <a:r>
              <a:rPr lang="en-US" sz="1400" dirty="0" smtClean="0"/>
              <a:t>mesh with split in the middle, and deform it using physically based method.</a:t>
            </a:r>
          </a:p>
          <a:p>
            <a:pPr marL="571500" lvl="1" indent="-171450"/>
            <a:r>
              <a:rPr lang="en-US" sz="1400" dirty="0" smtClean="0"/>
              <a:t>The stiffness of the mesh tetrahedrons are decided by interesting </a:t>
            </a:r>
            <a:r>
              <a:rPr lang="en-US" sz="1400" dirty="0"/>
              <a:t>local data </a:t>
            </a:r>
            <a:r>
              <a:rPr lang="en-US" sz="1400" dirty="0" smtClean="0"/>
              <a:t>properties selected by users.</a:t>
            </a:r>
          </a:p>
          <a:p>
            <a:pPr marL="571500" lvl="1" indent="-171450"/>
            <a:r>
              <a:rPr lang="en-US" sz="1400" dirty="0" smtClean="0"/>
              <a:t>During deformation, regions with rich properties will be deformed less, so the feature can be preserved</a:t>
            </a:r>
            <a:endParaRPr lang="en-US" sz="1400" dirty="0"/>
          </a:p>
        </p:txBody>
      </p:sp>
      <p:sp>
        <p:nvSpPr>
          <p:cNvPr id="2" name="Title 1"/>
          <p:cNvSpPr>
            <a:spLocks noGrp="1"/>
          </p:cNvSpPr>
          <p:nvPr>
            <p:ph type="title"/>
          </p:nvPr>
        </p:nvSpPr>
        <p:spPr>
          <a:xfrm>
            <a:off x="457200" y="205979"/>
            <a:ext cx="7848600" cy="857250"/>
          </a:xfrm>
        </p:spPr>
        <p:txBody>
          <a:bodyPr>
            <a:noAutofit/>
          </a:bodyPr>
          <a:lstStyle/>
          <a:p>
            <a:r>
              <a:rPr lang="en-US" sz="2400" b="1" dirty="0"/>
              <a:t>Virtual Retractor: An Interactive Data Exploration System </a:t>
            </a:r>
            <a:r>
              <a:rPr lang="en-US" sz="2400" b="1" dirty="0" smtClean="0"/>
              <a:t>Using Physically </a:t>
            </a:r>
            <a:r>
              <a:rPr lang="en-US" sz="2400" b="1" dirty="0"/>
              <a:t>Based Deformation</a:t>
            </a:r>
            <a:br>
              <a:rPr lang="en-US" sz="2400" b="1" dirty="0"/>
            </a:br>
            <a:r>
              <a:rPr lang="en-US" sz="2000" dirty="0" smtClean="0"/>
              <a:t>Ohio State University (Shen)</a:t>
            </a:r>
            <a:endParaRPr lang="en-US" sz="2000" dirty="0"/>
          </a:p>
        </p:txBody>
      </p:sp>
      <p:pic>
        <p:nvPicPr>
          <p:cNvPr id="35" name="Picture 34"/>
          <p:cNvPicPr>
            <a:picLocks noChangeAspect="1"/>
          </p:cNvPicPr>
          <p:nvPr/>
        </p:nvPicPr>
        <p:blipFill>
          <a:blip r:embed="rId3"/>
          <a:stretch>
            <a:fillRect/>
          </a:stretch>
        </p:blipFill>
        <p:spPr>
          <a:xfrm>
            <a:off x="8305800" y="57154"/>
            <a:ext cx="764035" cy="761488"/>
          </a:xfrm>
          <a:prstGeom prst="rect">
            <a:avLst/>
          </a:prstGeom>
        </p:spPr>
      </p:pic>
      <p:sp>
        <p:nvSpPr>
          <p:cNvPr id="3" name="TextBox 2"/>
          <p:cNvSpPr txBox="1"/>
          <p:nvPr/>
        </p:nvSpPr>
        <p:spPr>
          <a:xfrm>
            <a:off x="152400" y="4871093"/>
            <a:ext cx="2286000" cy="261610"/>
          </a:xfrm>
          <a:prstGeom prst="rect">
            <a:avLst/>
          </a:prstGeom>
          <a:noFill/>
        </p:spPr>
        <p:txBody>
          <a:bodyPr wrap="square" rtlCol="0">
            <a:spAutoFit/>
          </a:bodyPr>
          <a:lstStyle/>
          <a:p>
            <a:r>
              <a:rPr lang="en-US" sz="1100" dirty="0" smtClean="0"/>
              <a:t>A. The applied </a:t>
            </a:r>
            <a:r>
              <a:rPr lang="en-US" sz="1100" dirty="0"/>
              <a:t>tetrahedral </a:t>
            </a:r>
            <a:r>
              <a:rPr lang="en-US" sz="1100" dirty="0" smtClean="0"/>
              <a:t>mesh</a:t>
            </a:r>
            <a:endParaRPr lang="en-US" sz="1100" dirty="0"/>
          </a:p>
        </p:txBody>
      </p:sp>
      <p:sp>
        <p:nvSpPr>
          <p:cNvPr id="9" name="TextBox 8"/>
          <p:cNvSpPr txBox="1"/>
          <p:nvPr/>
        </p:nvSpPr>
        <p:spPr>
          <a:xfrm>
            <a:off x="5091266" y="4786455"/>
            <a:ext cx="2026920" cy="430887"/>
          </a:xfrm>
          <a:prstGeom prst="rect">
            <a:avLst/>
          </a:prstGeom>
          <a:noFill/>
        </p:spPr>
        <p:txBody>
          <a:bodyPr wrap="square" rtlCol="0">
            <a:spAutoFit/>
          </a:bodyPr>
          <a:lstStyle/>
          <a:p>
            <a:r>
              <a:rPr lang="en-US" sz="1100" dirty="0"/>
              <a:t>C</a:t>
            </a:r>
            <a:r>
              <a:rPr lang="en-US" sz="1100" dirty="0" smtClean="0"/>
              <a:t>. </a:t>
            </a:r>
            <a:r>
              <a:rPr lang="en-US" sz="1100" dirty="0"/>
              <a:t>Deform </a:t>
            </a:r>
            <a:r>
              <a:rPr lang="en-US" sz="1100" dirty="0" smtClean="0"/>
              <a:t>the vector magnitude of NEK </a:t>
            </a:r>
            <a:r>
              <a:rPr lang="en-US" sz="1100" dirty="0"/>
              <a:t>dataset</a:t>
            </a:r>
          </a:p>
        </p:txBody>
      </p:sp>
      <p:sp>
        <p:nvSpPr>
          <p:cNvPr id="10" name="TextBox 9"/>
          <p:cNvSpPr txBox="1"/>
          <p:nvPr/>
        </p:nvSpPr>
        <p:spPr>
          <a:xfrm>
            <a:off x="7239000" y="4871093"/>
            <a:ext cx="1916775" cy="261610"/>
          </a:xfrm>
          <a:prstGeom prst="rect">
            <a:avLst/>
          </a:prstGeom>
          <a:noFill/>
        </p:spPr>
        <p:txBody>
          <a:bodyPr wrap="square" rtlCol="0">
            <a:spAutoFit/>
          </a:bodyPr>
          <a:lstStyle/>
          <a:p>
            <a:r>
              <a:rPr lang="en-US" sz="1100" dirty="0"/>
              <a:t>D</a:t>
            </a:r>
            <a:r>
              <a:rPr lang="en-US" sz="1100" dirty="0" smtClean="0"/>
              <a:t>. Deform a MRI head dataset</a:t>
            </a:r>
            <a:endParaRPr lang="en-US" sz="1100" dirty="0"/>
          </a:p>
        </p:txBody>
      </p:sp>
      <p:pic>
        <p:nvPicPr>
          <p:cNvPr id="5" name="Picture 2"/>
          <p:cNvPicPr>
            <a:picLocks noChangeAspect="1" noChangeArrowheads="1"/>
          </p:cNvPicPr>
          <p:nvPr/>
        </p:nvPicPr>
        <p:blipFill>
          <a:blip r:embed="rId4"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605188" y="3028950"/>
            <a:ext cx="1981200" cy="1803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pic>
        <p:nvPicPr>
          <p:cNvPr id="6" name="Picture 3"/>
          <p:cNvPicPr>
            <a:picLocks noChangeAspect="1" noChangeArrowheads="1"/>
          </p:cNvPicPr>
          <p:nvPr/>
        </p:nvPicPr>
        <p:blipFill>
          <a:blip r:embed="rId5">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34724" y="3030476"/>
            <a:ext cx="1817702" cy="180034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pic>
        <p:nvPicPr>
          <p:cNvPr id="1031" name="Picture 7"/>
          <p:cNvPicPr>
            <a:picLocks noChangeAspect="1" noChangeArrowheads="1"/>
          </p:cNvPicPr>
          <p:nvPr/>
        </p:nvPicPr>
        <p:blipFill>
          <a:blip r:embed="rId6"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337059" y="3030476"/>
            <a:ext cx="1732776" cy="180034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pic>
        <p:nvPicPr>
          <p:cNvPr id="1032" name="Picture 8"/>
          <p:cNvPicPr>
            <a:picLocks noChangeAspect="1" noChangeArrowheads="1"/>
          </p:cNvPicPr>
          <p:nvPr/>
        </p:nvPicPr>
        <p:blipFill>
          <a:blip r:embed="rId7"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039150" y="3030476"/>
            <a:ext cx="1845148" cy="180034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sp>
        <p:nvSpPr>
          <p:cNvPr id="7" name="Rectangle 6"/>
          <p:cNvSpPr/>
          <p:nvPr/>
        </p:nvSpPr>
        <p:spPr>
          <a:xfrm>
            <a:off x="2386449" y="4773576"/>
            <a:ext cx="2622386" cy="430887"/>
          </a:xfrm>
          <a:prstGeom prst="rect">
            <a:avLst/>
          </a:prstGeom>
        </p:spPr>
        <p:txBody>
          <a:bodyPr wrap="square">
            <a:spAutoFit/>
          </a:bodyPr>
          <a:lstStyle/>
          <a:p>
            <a:r>
              <a:rPr lang="en-US" sz="1100" dirty="0" smtClean="0"/>
              <a:t>B. Deform a particle dataset of viscous fluid</a:t>
            </a:r>
            <a:endParaRPr lang="en-US" sz="1100" dirty="0"/>
          </a:p>
        </p:txBody>
      </p:sp>
      <p:sp>
        <p:nvSpPr>
          <p:cNvPr id="11" name="Right Arrow 10"/>
          <p:cNvSpPr/>
          <p:nvPr/>
        </p:nvSpPr>
        <p:spPr>
          <a:xfrm rot="18768810">
            <a:off x="5992494" y="3957821"/>
            <a:ext cx="286676" cy="175409"/>
          </a:xfrm>
          <a:prstGeom prst="rightArrow">
            <a:avLst>
              <a:gd name="adj1" fmla="val 31598"/>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4673394">
            <a:off x="6351828" y="4022761"/>
            <a:ext cx="286676" cy="175409"/>
          </a:xfrm>
          <a:prstGeom prst="rightArrow">
            <a:avLst>
              <a:gd name="adj1" fmla="val 31598"/>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133336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ounded Rectangle 3"/>
          <p:cNvSpPr/>
          <p:nvPr/>
        </p:nvSpPr>
        <p:spPr>
          <a:xfrm>
            <a:off x="457200" y="438150"/>
            <a:ext cx="3962400" cy="28956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648200" y="438150"/>
            <a:ext cx="3962400" cy="28956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85800" y="590550"/>
            <a:ext cx="3962400" cy="307777"/>
          </a:xfrm>
          <a:prstGeom prst="rect">
            <a:avLst/>
          </a:prstGeom>
          <a:noFill/>
        </p:spPr>
        <p:txBody>
          <a:bodyPr wrap="square" rtlCol="0">
            <a:spAutoFit/>
          </a:bodyPr>
          <a:lstStyle/>
          <a:p>
            <a:r>
              <a:rPr lang="en-US" sz="1400" b="1" dirty="0" err="1" smtClean="0"/>
              <a:t>Multifield</a:t>
            </a:r>
            <a:r>
              <a:rPr lang="en-US" sz="1400" b="1" dirty="0" smtClean="0"/>
              <a:t> Distribution Based Feature Search</a:t>
            </a:r>
            <a:endParaRPr lang="en-US" sz="1400" b="1" dirty="0"/>
          </a:p>
        </p:txBody>
      </p:sp>
      <p:pic>
        <p:nvPicPr>
          <p:cNvPr id="7" name="Picture 6" descr="Screen Shot 2017-03-08 at 11.54.30 PM.png"/>
          <p:cNvPicPr>
            <a:picLocks noChangeAspect="1"/>
          </p:cNvPicPr>
          <p:nvPr/>
        </p:nvPicPr>
        <p:blipFill>
          <a:blip r:embed="rId2"/>
          <a:stretch>
            <a:fillRect/>
          </a:stretch>
        </p:blipFill>
        <p:spPr>
          <a:xfrm>
            <a:off x="914400" y="971550"/>
            <a:ext cx="3124200" cy="1240423"/>
          </a:xfrm>
          <a:prstGeom prst="rect">
            <a:avLst/>
          </a:prstGeom>
        </p:spPr>
      </p:pic>
      <p:pic>
        <p:nvPicPr>
          <p:cNvPr id="8" name="Picture 7" descr="Screen Shot 2017-03-08 at 11.54.39 PM.png"/>
          <p:cNvPicPr>
            <a:picLocks noChangeAspect="1"/>
          </p:cNvPicPr>
          <p:nvPr/>
        </p:nvPicPr>
        <p:blipFill>
          <a:blip r:embed="rId3"/>
          <a:stretch>
            <a:fillRect/>
          </a:stretch>
        </p:blipFill>
        <p:spPr>
          <a:xfrm>
            <a:off x="762000" y="2343150"/>
            <a:ext cx="3311476" cy="733584"/>
          </a:xfrm>
          <a:prstGeom prst="rect">
            <a:avLst/>
          </a:prstGeom>
        </p:spPr>
      </p:pic>
      <p:sp>
        <p:nvSpPr>
          <p:cNvPr id="9" name="TextBox 8"/>
          <p:cNvSpPr txBox="1"/>
          <p:nvPr/>
        </p:nvSpPr>
        <p:spPr>
          <a:xfrm>
            <a:off x="4724400" y="590550"/>
            <a:ext cx="3962400" cy="307777"/>
          </a:xfrm>
          <a:prstGeom prst="rect">
            <a:avLst/>
          </a:prstGeom>
          <a:noFill/>
        </p:spPr>
        <p:txBody>
          <a:bodyPr wrap="square" rtlCol="0">
            <a:spAutoFit/>
          </a:bodyPr>
          <a:lstStyle/>
          <a:p>
            <a:r>
              <a:rPr lang="en-US" sz="1400" b="1" dirty="0" smtClean="0"/>
              <a:t>Volume Rendering Using Histogram +Spatial GMM</a:t>
            </a:r>
            <a:endParaRPr lang="en-US" sz="1400" b="1" dirty="0"/>
          </a:p>
        </p:txBody>
      </p:sp>
      <p:pic>
        <p:nvPicPr>
          <p:cNvPr id="10" name="Picture 9" descr="Screen Shot 2017-03-08 at 11.57.04 PM.png"/>
          <p:cNvPicPr>
            <a:picLocks noChangeAspect="1"/>
          </p:cNvPicPr>
          <p:nvPr/>
        </p:nvPicPr>
        <p:blipFill>
          <a:blip r:embed="rId4"/>
          <a:stretch>
            <a:fillRect/>
          </a:stretch>
        </p:blipFill>
        <p:spPr>
          <a:xfrm>
            <a:off x="4800600" y="971550"/>
            <a:ext cx="3657600" cy="847834"/>
          </a:xfrm>
          <a:prstGeom prst="rect">
            <a:avLst/>
          </a:prstGeom>
        </p:spPr>
      </p:pic>
      <p:pic>
        <p:nvPicPr>
          <p:cNvPr id="11" name="Picture 10" descr="Screen Shot 2017-03-08 at 11.57.14 PM.png"/>
          <p:cNvPicPr>
            <a:picLocks noChangeAspect="1"/>
          </p:cNvPicPr>
          <p:nvPr/>
        </p:nvPicPr>
        <p:blipFill>
          <a:blip r:embed="rId5"/>
          <a:stretch>
            <a:fillRect/>
          </a:stretch>
        </p:blipFill>
        <p:spPr>
          <a:xfrm>
            <a:off x="4876800" y="1962150"/>
            <a:ext cx="3478213" cy="11411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ounded Rectangle 3"/>
          <p:cNvSpPr/>
          <p:nvPr/>
        </p:nvSpPr>
        <p:spPr>
          <a:xfrm>
            <a:off x="457200" y="438150"/>
            <a:ext cx="3962400" cy="28956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648200" y="438150"/>
            <a:ext cx="3962400" cy="28956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57200" y="666750"/>
            <a:ext cx="3962400" cy="523220"/>
          </a:xfrm>
          <a:prstGeom prst="rect">
            <a:avLst/>
          </a:prstGeom>
          <a:noFill/>
        </p:spPr>
        <p:txBody>
          <a:bodyPr wrap="square" rtlCol="0">
            <a:spAutoFit/>
          </a:bodyPr>
          <a:lstStyle/>
          <a:p>
            <a:r>
              <a:rPr lang="en-US" sz="1400" b="1" dirty="0" smtClean="0"/>
              <a:t>Exploration of Distributions using Range Likelihood</a:t>
            </a:r>
          </a:p>
          <a:p>
            <a:r>
              <a:rPr lang="en-US" sz="1400" b="1" dirty="0" smtClean="0"/>
              <a:t>Trees (</a:t>
            </a:r>
            <a:r>
              <a:rPr lang="en-US" sz="1400" b="1" dirty="0" err="1" smtClean="0"/>
              <a:t>RLTs</a:t>
            </a:r>
            <a:r>
              <a:rPr lang="en-US" sz="1400" b="1" dirty="0" smtClean="0"/>
              <a:t>)</a:t>
            </a:r>
            <a:endParaRPr lang="en-US" sz="1400" b="1" dirty="0"/>
          </a:p>
        </p:txBody>
      </p:sp>
      <p:sp>
        <p:nvSpPr>
          <p:cNvPr id="9" name="TextBox 8"/>
          <p:cNvSpPr txBox="1"/>
          <p:nvPr/>
        </p:nvSpPr>
        <p:spPr>
          <a:xfrm>
            <a:off x="5181600" y="663773"/>
            <a:ext cx="3962400" cy="307777"/>
          </a:xfrm>
          <a:prstGeom prst="rect">
            <a:avLst/>
          </a:prstGeom>
          <a:noFill/>
        </p:spPr>
        <p:txBody>
          <a:bodyPr wrap="square" rtlCol="0">
            <a:spAutoFit/>
          </a:bodyPr>
          <a:lstStyle/>
          <a:p>
            <a:r>
              <a:rPr lang="en-US" sz="1400" b="1" dirty="0" err="1" smtClean="0"/>
              <a:t>Multiresolution</a:t>
            </a:r>
            <a:r>
              <a:rPr lang="en-US" sz="1400" b="1" dirty="0" smtClean="0"/>
              <a:t> Ensemble Visualization</a:t>
            </a:r>
            <a:endParaRPr lang="en-US" sz="1400" b="1" dirty="0"/>
          </a:p>
        </p:txBody>
      </p:sp>
      <p:pic>
        <p:nvPicPr>
          <p:cNvPr id="12" name="Picture 11" descr="Screen Shot 2017-03-09 at 12.02.09 AM.png"/>
          <p:cNvPicPr>
            <a:picLocks noChangeAspect="1"/>
          </p:cNvPicPr>
          <p:nvPr/>
        </p:nvPicPr>
        <p:blipFill>
          <a:blip r:embed="rId2"/>
          <a:stretch>
            <a:fillRect/>
          </a:stretch>
        </p:blipFill>
        <p:spPr>
          <a:xfrm>
            <a:off x="2438400" y="1123950"/>
            <a:ext cx="1790942" cy="1143000"/>
          </a:xfrm>
          <a:prstGeom prst="rect">
            <a:avLst/>
          </a:prstGeom>
        </p:spPr>
      </p:pic>
      <p:pic>
        <p:nvPicPr>
          <p:cNvPr id="13" name="Picture 12" descr="Screen Shot 2017-03-09 at 12.01.50 AM.png"/>
          <p:cNvPicPr>
            <a:picLocks noChangeAspect="1"/>
          </p:cNvPicPr>
          <p:nvPr/>
        </p:nvPicPr>
        <p:blipFill>
          <a:blip r:embed="rId3"/>
          <a:srcRect t="7353" r="2143"/>
          <a:stretch>
            <a:fillRect/>
          </a:stretch>
        </p:blipFill>
        <p:spPr>
          <a:xfrm>
            <a:off x="1447800" y="2266950"/>
            <a:ext cx="2743200" cy="990600"/>
          </a:xfrm>
          <a:prstGeom prst="rect">
            <a:avLst/>
          </a:prstGeom>
        </p:spPr>
      </p:pic>
      <p:pic>
        <p:nvPicPr>
          <p:cNvPr id="14" name="Picture 13" descr="Screen Shot 2017-03-09 at 12.02.02 AM.png"/>
          <p:cNvPicPr>
            <a:picLocks noChangeAspect="1"/>
          </p:cNvPicPr>
          <p:nvPr/>
        </p:nvPicPr>
        <p:blipFill>
          <a:blip r:embed="rId4"/>
          <a:stretch>
            <a:fillRect/>
          </a:stretch>
        </p:blipFill>
        <p:spPr>
          <a:xfrm>
            <a:off x="533400" y="1225550"/>
            <a:ext cx="1901844" cy="965200"/>
          </a:xfrm>
          <a:prstGeom prst="rect">
            <a:avLst/>
          </a:prstGeom>
        </p:spPr>
      </p:pic>
      <p:pic>
        <p:nvPicPr>
          <p:cNvPr id="15" name="Picture 14" descr="Screen Shot 2017-03-09 at 12.06.56 AM.png"/>
          <p:cNvPicPr>
            <a:picLocks noChangeAspect="1"/>
          </p:cNvPicPr>
          <p:nvPr/>
        </p:nvPicPr>
        <p:blipFill>
          <a:blip r:embed="rId5"/>
          <a:stretch>
            <a:fillRect/>
          </a:stretch>
        </p:blipFill>
        <p:spPr>
          <a:xfrm>
            <a:off x="5410200" y="1047750"/>
            <a:ext cx="2432050" cy="956190"/>
          </a:xfrm>
          <a:prstGeom prst="rect">
            <a:avLst/>
          </a:prstGeom>
        </p:spPr>
      </p:pic>
      <p:pic>
        <p:nvPicPr>
          <p:cNvPr id="16" name="Picture 15" descr="Screen Shot 2017-03-09 at 12.06.51 AM.png"/>
          <p:cNvPicPr>
            <a:picLocks noChangeAspect="1"/>
          </p:cNvPicPr>
          <p:nvPr/>
        </p:nvPicPr>
        <p:blipFill>
          <a:blip r:embed="rId6"/>
          <a:stretch>
            <a:fillRect/>
          </a:stretch>
        </p:blipFill>
        <p:spPr>
          <a:xfrm>
            <a:off x="5181600" y="2038350"/>
            <a:ext cx="3067050" cy="12718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ounded Rectangle 3"/>
          <p:cNvSpPr/>
          <p:nvPr/>
        </p:nvSpPr>
        <p:spPr>
          <a:xfrm>
            <a:off x="457200" y="438150"/>
            <a:ext cx="3962400" cy="28956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648200" y="438150"/>
            <a:ext cx="3962400" cy="28956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990600" y="666750"/>
            <a:ext cx="3962400" cy="307777"/>
          </a:xfrm>
          <a:prstGeom prst="rect">
            <a:avLst/>
          </a:prstGeom>
          <a:noFill/>
        </p:spPr>
        <p:txBody>
          <a:bodyPr wrap="square" rtlCol="0">
            <a:spAutoFit/>
          </a:bodyPr>
          <a:lstStyle/>
          <a:p>
            <a:r>
              <a:rPr lang="en-US" sz="1400" b="1" dirty="0" smtClean="0"/>
              <a:t>Occlusion Free User Interaction</a:t>
            </a:r>
          </a:p>
        </p:txBody>
      </p:sp>
      <p:sp>
        <p:nvSpPr>
          <p:cNvPr id="9" name="TextBox 8"/>
          <p:cNvSpPr txBox="1"/>
          <p:nvPr/>
        </p:nvSpPr>
        <p:spPr>
          <a:xfrm>
            <a:off x="5181600" y="663773"/>
            <a:ext cx="3962400" cy="307777"/>
          </a:xfrm>
          <a:prstGeom prst="rect">
            <a:avLst/>
          </a:prstGeom>
          <a:noFill/>
        </p:spPr>
        <p:txBody>
          <a:bodyPr wrap="square" rtlCol="0">
            <a:spAutoFit/>
          </a:bodyPr>
          <a:lstStyle/>
          <a:p>
            <a:r>
              <a:rPr lang="en-US" sz="1400" b="1" dirty="0" smtClean="0"/>
              <a:t>Ensemble </a:t>
            </a:r>
            <a:r>
              <a:rPr lang="en-US" sz="1400" b="1" dirty="0" err="1" smtClean="0"/>
              <a:t>Isosurfaces</a:t>
            </a:r>
            <a:r>
              <a:rPr lang="en-US" sz="1400" b="1" dirty="0" smtClean="0"/>
              <a:t> Visualization</a:t>
            </a:r>
            <a:endParaRPr lang="en-US" sz="1400" b="1" dirty="0"/>
          </a:p>
        </p:txBody>
      </p:sp>
      <p:pic>
        <p:nvPicPr>
          <p:cNvPr id="11" name="Picture 10" descr="Screen Shot 2017-03-09 at 12.12.00 AM.png"/>
          <p:cNvPicPr>
            <a:picLocks noChangeAspect="1"/>
          </p:cNvPicPr>
          <p:nvPr/>
        </p:nvPicPr>
        <p:blipFill>
          <a:blip r:embed="rId2"/>
          <a:stretch>
            <a:fillRect/>
          </a:stretch>
        </p:blipFill>
        <p:spPr>
          <a:xfrm>
            <a:off x="533400" y="1200150"/>
            <a:ext cx="3688308" cy="1752600"/>
          </a:xfrm>
          <a:prstGeom prst="rect">
            <a:avLst/>
          </a:prstGeom>
        </p:spPr>
      </p:pic>
      <p:pic>
        <p:nvPicPr>
          <p:cNvPr id="18" name="Picture 17" descr="Screen Shot 2017-03-09 at 12.13.21 AM.png"/>
          <p:cNvPicPr>
            <a:picLocks noChangeAspect="1"/>
          </p:cNvPicPr>
          <p:nvPr/>
        </p:nvPicPr>
        <p:blipFill>
          <a:blip r:embed="rId3"/>
          <a:stretch>
            <a:fillRect/>
          </a:stretch>
        </p:blipFill>
        <p:spPr>
          <a:xfrm>
            <a:off x="4953000" y="1047750"/>
            <a:ext cx="3308398" cy="2133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ounded Rectangle 3"/>
          <p:cNvSpPr/>
          <p:nvPr/>
        </p:nvSpPr>
        <p:spPr>
          <a:xfrm>
            <a:off x="457200" y="438150"/>
            <a:ext cx="3962400" cy="28956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648200" y="438150"/>
            <a:ext cx="3962400" cy="28956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85800" y="666750"/>
            <a:ext cx="3962400" cy="307777"/>
          </a:xfrm>
          <a:prstGeom prst="rect">
            <a:avLst/>
          </a:prstGeom>
          <a:noFill/>
        </p:spPr>
        <p:txBody>
          <a:bodyPr wrap="square" rtlCol="0">
            <a:spAutoFit/>
          </a:bodyPr>
          <a:lstStyle/>
          <a:p>
            <a:r>
              <a:rPr lang="en-US" sz="1400" b="1" dirty="0" smtClean="0"/>
              <a:t>Distribution-Based In Situ Feature Extraction</a:t>
            </a:r>
          </a:p>
        </p:txBody>
      </p:sp>
      <p:sp>
        <p:nvSpPr>
          <p:cNvPr id="9" name="TextBox 8"/>
          <p:cNvSpPr txBox="1"/>
          <p:nvPr/>
        </p:nvSpPr>
        <p:spPr>
          <a:xfrm>
            <a:off x="5181600" y="663773"/>
            <a:ext cx="3962400" cy="307777"/>
          </a:xfrm>
          <a:prstGeom prst="rect">
            <a:avLst/>
          </a:prstGeom>
          <a:noFill/>
        </p:spPr>
        <p:txBody>
          <a:bodyPr wrap="square" rtlCol="0">
            <a:spAutoFit/>
          </a:bodyPr>
          <a:lstStyle/>
          <a:p>
            <a:r>
              <a:rPr lang="en-US" sz="1400" b="1" dirty="0" smtClean="0"/>
              <a:t>Ensemble </a:t>
            </a:r>
            <a:r>
              <a:rPr lang="en-US" sz="1400" b="1" dirty="0" err="1" smtClean="0"/>
              <a:t>Isosurfaces</a:t>
            </a:r>
            <a:r>
              <a:rPr lang="en-US" sz="1400" b="1" dirty="0" smtClean="0"/>
              <a:t> Visualization</a:t>
            </a:r>
            <a:endParaRPr lang="en-US" sz="1400" b="1" dirty="0"/>
          </a:p>
        </p:txBody>
      </p:sp>
      <p:pic>
        <p:nvPicPr>
          <p:cNvPr id="18" name="Picture 17" descr="Screen Shot 2017-03-09 at 12.13.21 AM.png"/>
          <p:cNvPicPr>
            <a:picLocks noChangeAspect="1"/>
          </p:cNvPicPr>
          <p:nvPr/>
        </p:nvPicPr>
        <p:blipFill>
          <a:blip r:embed="rId2"/>
          <a:stretch>
            <a:fillRect/>
          </a:stretch>
        </p:blipFill>
        <p:spPr>
          <a:xfrm>
            <a:off x="4953000" y="1047750"/>
            <a:ext cx="3308398" cy="2133600"/>
          </a:xfrm>
          <a:prstGeom prst="rect">
            <a:avLst/>
          </a:prstGeom>
        </p:spPr>
      </p:pic>
      <p:pic>
        <p:nvPicPr>
          <p:cNvPr id="8" name="Picture 7" descr="Screen Shot 2017-03-09 at 12.22.20 AM.png"/>
          <p:cNvPicPr>
            <a:picLocks noChangeAspect="1"/>
          </p:cNvPicPr>
          <p:nvPr/>
        </p:nvPicPr>
        <p:blipFill>
          <a:blip r:embed="rId3"/>
          <a:stretch>
            <a:fillRect/>
          </a:stretch>
        </p:blipFill>
        <p:spPr>
          <a:xfrm>
            <a:off x="990600" y="1047750"/>
            <a:ext cx="2895600" cy="21767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951</Words>
  <Application>Microsoft Macintosh PowerPoint</Application>
  <PresentationFormat>On-screen Show (16:9)</PresentationFormat>
  <Paragraphs>44</Paragraphs>
  <Slides>5</Slides>
  <Notes>1</Notes>
  <HiddenSlides>0</HiddenSlides>
  <MMClips>0</MMClips>
  <ScaleCrop>false</ScaleCrop>
  <HeadingPairs>
    <vt:vector size="4" baseType="variant">
      <vt:variant>
        <vt:lpstr>Design Template</vt:lpstr>
      </vt:variant>
      <vt:variant>
        <vt:i4>1</vt:i4>
      </vt:variant>
      <vt:variant>
        <vt:lpstr>Slide Titles</vt:lpstr>
      </vt:variant>
      <vt:variant>
        <vt:i4>5</vt:i4>
      </vt:variant>
    </vt:vector>
  </HeadingPairs>
  <TitlesOfParts>
    <vt:vector size="6" baseType="lpstr">
      <vt:lpstr>Office Theme</vt:lpstr>
      <vt:lpstr>Virtual Retractor: An Interactive Data Exploration System Using Physically Based Deformation Ohio State University (Shen)</vt:lpstr>
      <vt:lpstr>Slide 2</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Junpeng</dc:creator>
  <cp:lastModifiedBy>Han-Wei Shen</cp:lastModifiedBy>
  <cp:revision>225</cp:revision>
  <dcterms:created xsi:type="dcterms:W3CDTF">2017-03-09T05:02:53Z</dcterms:created>
  <dcterms:modified xsi:type="dcterms:W3CDTF">2017-03-09T05:22:55Z</dcterms:modified>
</cp:coreProperties>
</file>