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402"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 McCormick" initials="P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9" autoAdjust="0"/>
    <p:restoredTop sz="94661"/>
  </p:normalViewPr>
  <p:slideViewPr>
    <p:cSldViewPr snapToGrid="0">
      <p:cViewPr varScale="1">
        <p:scale>
          <a:sx n="150" d="100"/>
          <a:sy n="150" d="100"/>
        </p:scale>
        <p:origin x="2112" y="160"/>
      </p:cViewPr>
      <p:guideLst/>
    </p:cSldViewPr>
  </p:slideViewPr>
  <p:notesTextViewPr>
    <p:cViewPr>
      <p:scale>
        <a:sx n="1" d="1"/>
        <a:sy n="1" d="1"/>
      </p:scale>
      <p:origin x="0" y="0"/>
    </p:cViewPr>
  </p:notesTextViewPr>
  <p:sorterViewPr>
    <p:cViewPr varScale="1">
      <p:scale>
        <a:sx n="100" d="100"/>
        <a:sy n="100" d="100"/>
      </p:scale>
      <p:origin x="0" y="-1662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48772-D526-466E-8F3E-CDDAA817F4D7}" type="datetimeFigureOut">
              <a:rPr lang="en-US" smtClean="0"/>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E0732-0310-49AA-AAF8-5C269AA4BDC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Woodring lead PI w/ 2 summer students + OSU subcontract. LANL to OSU subcontract: Han-Wei Shen (partial) and students (2 full-time) supported. Argonne supported directly from ASCR.</a:t>
            </a:r>
            <a:endParaRPr lang="" altLang="en-US"/>
          </a:p>
          <a:p>
            <a:endParaRPr lang="" altLang="en-US"/>
          </a:p>
          <a:p>
            <a:r>
              <a:rPr lang="" altLang="en-US"/>
              <a:t>First year (FY18) results - half way through second year</a:t>
            </a:r>
            <a:endParaRPr lang="" altLang="en-US"/>
          </a:p>
          <a:p>
            <a:endParaRPr lang="" altLang="en-US"/>
          </a:p>
          <a:p>
            <a:r>
              <a:rPr lang="" altLang="en-US"/>
              <a:t>LANL Highlight:</a:t>
            </a:r>
            <a:endParaRPr lang="" altLang="en-US"/>
          </a:p>
          <a:p>
            <a:r>
              <a:rPr lang="" altLang="en-US"/>
              <a:t>GMM = Gaussian Mixture Models - a way to represent data as a statistical distribution, rather than the raw data samples</a:t>
            </a:r>
            <a:endParaRPr lang="" altLang="en-US"/>
          </a:p>
          <a:p>
            <a:r>
              <a:rPr lang="" altLang="en-US"/>
              <a:t>DNN = Deep Neural Networks - ML/AI/etc.</a:t>
            </a:r>
            <a:endParaRPr lang="" altLang="en-US"/>
          </a:p>
          <a:p>
            <a:endParaRPr lang="" altLang="en-US"/>
          </a:p>
          <a:p>
            <a:r>
              <a:rPr lang="" altLang="en-US"/>
              <a:t>Developed by two summer students at LANL.</a:t>
            </a:r>
            <a:endParaRPr lang="" altLang="en-US"/>
          </a:p>
          <a:p>
            <a:endParaRPr lang="" altLang="en-US"/>
          </a:p>
          <a:p>
            <a:r>
              <a:rPr lang="" altLang="en-US"/>
              <a:t>Achieves great data reductions as very minimal storage space and high accuracy. Compared to SZ and Isabella, outperforms both algorithms in both size and accuracy (have not compared to Lindstrom, et al.)</a:t>
            </a:r>
            <a:endParaRPr lang="" altLang="en-US"/>
          </a:p>
          <a:p>
            <a:endParaRPr lang="" altLang="en-US"/>
          </a:p>
          <a:p>
            <a:r>
              <a:rPr lang="" altLang="en-US"/>
              <a:t>It is a combination in situ and offline algorithm:</a:t>
            </a:r>
            <a:endParaRPr lang="" altLang="en-US"/>
          </a:p>
          <a:p>
            <a:r>
              <a:rPr lang="" altLang="en-US"/>
              <a:t>1. Run a 1000 run, 200 time steps per run, 256^3 grid, ensemble parameter study using Nyx, i.e., 10 dimensional parameter study (parameters of interest)</a:t>
            </a:r>
            <a:endParaRPr lang="" altLang="en-US"/>
          </a:p>
          <a:p>
            <a:r>
              <a:rPr lang="" altLang="en-US"/>
              <a:t>2. With a sparse sampling of the parameter space (only 5 runs out of 1000), save the “raw data of a few simulations”, 7 quantities of interest - 25 GB total in this case</a:t>
            </a:r>
            <a:endParaRPr lang="" altLang="en-US"/>
          </a:p>
          <a:p>
            <a:r>
              <a:rPr lang="" altLang="en-US"/>
              <a:t>3. Use a combination of statistical modeling (Gaussian Mixture Models, GMMs) and deep neural networks (DNNs), build a data model of the sample space - GMMs model the values in a particular space using distributions, the DNN models the spatial position of the values - “Super Resolution” - this is the ML technique that is able to upsample low resolution to high resolution using prior knowledge of high-resolution images. Here, we use the prior knowledge of the distribution of values in a cosmological simulation to place values in their “correct spots”</a:t>
            </a:r>
            <a:endParaRPr lang="" altLang="en-US"/>
          </a:p>
          <a:p>
            <a:r>
              <a:rPr lang="" altLang="en-US"/>
              <a:t>4. For all other 995 runs, we use “statistical downsampling” to model the data using GMMs, and only save the GMM data (value distributions) - this is much smaller footprint, each simulation run now only takes 0.42% data</a:t>
            </a:r>
            <a:endParaRPr lang="" altLang="en-US"/>
          </a:p>
          <a:p>
            <a:r>
              <a:rPr lang="" altLang="en-US"/>
              <a:t>5. For analysis and reconstruction, we use the super-resolution data set to reconstruct the GMM data, later - GMMs are sampled using Monte Carlo methods from the distribution, and then the DNN Super resolution encodes where those values should be in space, upsampling them to the original resolution</a:t>
            </a:r>
            <a:endParaRPr lang="" altLang="en-US"/>
          </a:p>
          <a:p>
            <a:r>
              <a:rPr lang="" altLang="en-US"/>
              <a:t>6. The total size for a 1000 simulations runs goes from 85 TB to 388 GB, less than 0.5% of the original data set size, while maintaining a very high accuracy (0.01% RMSE or better). The reconstructed simulation data has been directly compared with Lukic's analyis tool, and we have a very high accuracy (near perfect) comparison in the statistical measures of importance, for instance the “power spectrum.”</a:t>
            </a:r>
            <a:endParaRPr lang="" altLang="en-US"/>
          </a:p>
          <a:p>
            <a:r>
              <a:rPr lang="" altLang="en-US"/>
              <a:t>7. Another thing to note, we really only need the 25GB of data to reconstruct any other data. So, high resolution data can be reconstructed “on the fly” from any downsampled data set from the simulation. With this perspective, the savings for the data are 25 GB to 85 TB in an ad hoc reconstruction for any data set in the 1000.</a:t>
            </a:r>
            <a:endParaRPr lang="" altLang="en-US"/>
          </a:p>
          <a:p>
            <a:endParaRPr lang="" altLang="en-US"/>
          </a:p>
          <a:p>
            <a:r>
              <a:rPr lang="" altLang="en-US"/>
              <a:t>What's different from before, as there has been many GMM modeling techniques, is that for scientific visualization, the spatial position of values is very important. While GMMs can accurately encode the value distribution to be able to do statistics, creating reconstructions that accurately reflect the spatial representation has been difficult until now. How this differs from regular compression is that the data are represented as distributions, so all statistical and uncertainty quantification methods can be applied directly to the data sets, in addition to being able to create accurate visualizations. Furthermore, it is HPC friendly, as it minimizes the impact of storage, directly at the simulation - only a few simulations (5 out of 1000) have to be saved at full resolution, while all other simulations are saved in a “statistical down-sampled format. Later, full-resolution reconstructed (upsampled) data is created during analysis and visualization time. The statistical downsampling is implemented using parallel friendly algorithms (using VTK-m) meaning that they are accelerated using either GPU and/or multi-core CPU.</a:t>
            </a:r>
            <a:endParaRPr lang="" altLang="en-US"/>
          </a:p>
          <a:p>
            <a:endParaRPr lang="" altLang="en-US"/>
          </a:p>
          <a:p>
            <a:r>
              <a:rPr lang="" altLang="en-US"/>
              <a:t>To be published in PacificVis 2019: “Statistical Super Resolution for Data Analysis and Visualization of Large Scale Cosmological Simulations”</a:t>
            </a:r>
            <a:endParaRPr lang="" altLang="en-US"/>
          </a:p>
          <a:p>
            <a:r>
              <a:rPr lang="" altLang="en-US"/>
              <a:t>	</a:t>
            </a:r>
            <a:endParaRPr lang="" altLang="en-US"/>
          </a:p>
          <a:p>
            <a:r>
              <a:rPr lang="" altLang="en-US"/>
              <a:t>Ko-Chih Wang (The Ohio State University)</a:t>
            </a:r>
            <a:endParaRPr lang="" altLang="en-US"/>
          </a:p>
          <a:p>
            <a:r>
              <a:rPr lang="" altLang="en-US"/>
              <a:t>Jiayi Xu (The Ohio State University)</a:t>
            </a:r>
            <a:endParaRPr lang="" altLang="en-US"/>
          </a:p>
          <a:p>
            <a:r>
              <a:rPr lang="" altLang="en-US"/>
              <a:t>Jonathan Woodring (Los Alamos National Laboratory)</a:t>
            </a:r>
            <a:endParaRPr lang="" altLang="en-US"/>
          </a:p>
          <a:p>
            <a:r>
              <a:rPr lang="" altLang="en-US"/>
              <a:t>Han-Wei Shen (The Ohio State University)</a:t>
            </a:r>
            <a:endParaRPr lang="" altLang="en-US"/>
          </a:p>
          <a:p>
            <a:endParaRPr lang="" altLang="en-US"/>
          </a:p>
          <a:p>
            <a:r>
              <a:rPr lang="" altLang="en-US"/>
              <a:t>This summer plan to apply data modeling techniques towards large-scale, real world sensor data (i.e., the MINOS project) that has multi-terabytes of sensor data to infer the state of the HFIR and REDC facilities at Oak Ridge. </a:t>
            </a:r>
            <a:endParaRPr lang="" altLang="en-US"/>
          </a:p>
          <a:p>
            <a:endParaRPr lang="" altLang="en-US"/>
          </a:p>
          <a:p>
            <a:r>
              <a:rPr lang="" altLang="en-US"/>
              <a:t>OSU Highlight:</a:t>
            </a:r>
            <a:endParaRPr lang="" altLang="en-US"/>
          </a:p>
          <a:p>
            <a:r>
              <a:rPr lang="" altLang="en-US"/>
              <a:t>We propose surface density estimate (SDE) to model the spatial distribution of</a:t>
            </a:r>
            <a:endParaRPr lang="" altLang="en-US"/>
          </a:p>
          <a:p>
            <a:r>
              <a:rPr lang="" altLang="en-US"/>
              <a:t>surface features—isosurfaces, ridge surfaces, and streamsurfaces—in 3D ensemble</a:t>
            </a:r>
            <a:endParaRPr lang="" altLang="en-US"/>
          </a:p>
          <a:p>
            <a:r>
              <a:rPr lang="" altLang="en-US"/>
              <a:t>simulation data. The inputs of SDE computation are surface features represented</a:t>
            </a:r>
            <a:endParaRPr lang="" altLang="en-US"/>
          </a:p>
          <a:p>
            <a:r>
              <a:rPr lang="" altLang="en-US"/>
              <a:t>as polygon meshes, and no field datasets are required (e.g., scalar fields or</a:t>
            </a:r>
            <a:endParaRPr lang="" altLang="en-US"/>
          </a:p>
          <a:p>
            <a:r>
              <a:rPr lang="" altLang="en-US"/>
              <a:t>vector fields). The SDE is defined as the kernel density estimate of the</a:t>
            </a:r>
            <a:endParaRPr lang="" altLang="en-US"/>
          </a:p>
          <a:p>
            <a:r>
              <a:rPr lang="" altLang="en-US"/>
              <a:t>infinite set of points on the input surfaces and is approximated by</a:t>
            </a:r>
            <a:endParaRPr lang="" altLang="en-US"/>
          </a:p>
          <a:p>
            <a:r>
              <a:rPr lang="" altLang="en-US"/>
              <a:t>accumulating the surface densities of triangular patches. We also propose an</a:t>
            </a:r>
            <a:endParaRPr lang="" altLang="en-US"/>
          </a:p>
          <a:p>
            <a:r>
              <a:rPr lang="" altLang="en-US"/>
              <a:t>algorithm to guide the selection of a proper kernel bandwidth for SDE</a:t>
            </a:r>
            <a:endParaRPr lang="" altLang="en-US"/>
          </a:p>
          <a:p>
            <a:r>
              <a:rPr lang="" altLang="en-US"/>
              <a:t>computation. An ensemble Feature Exploration method based on Surface densiTy</a:t>
            </a:r>
            <a:endParaRPr lang="" altLang="en-US"/>
          </a:p>
          <a:p>
            <a:r>
              <a:rPr lang="" altLang="en-US"/>
              <a:t>EstimAtes (eFESTA) is then proposed to extract and visualize the major trends</a:t>
            </a:r>
            <a:endParaRPr lang="" altLang="en-US"/>
          </a:p>
          <a:p>
            <a:r>
              <a:rPr lang="" altLang="en-US"/>
              <a:t>of ensemble surface features. For an ensemble of surface features, each surface</a:t>
            </a:r>
            <a:endParaRPr lang="" altLang="en-US"/>
          </a:p>
          <a:p>
            <a:r>
              <a:rPr lang="" altLang="en-US"/>
              <a:t>is first transformed into a density field based on its contribution to the SDE,</a:t>
            </a:r>
            <a:endParaRPr lang="" altLang="en-US"/>
          </a:p>
          <a:p>
            <a:r>
              <a:rPr lang="" altLang="en-US"/>
              <a:t>and the resulting density fields are organized into a hierarchical</a:t>
            </a:r>
            <a:endParaRPr lang="" altLang="en-US"/>
          </a:p>
          <a:p>
            <a:r>
              <a:rPr lang="" altLang="en-US"/>
              <a:t>representation based on the pairwise distances between them. The hierarchical</a:t>
            </a:r>
            <a:endParaRPr lang="" altLang="en-US"/>
          </a:p>
          <a:p>
            <a:r>
              <a:rPr lang="" altLang="en-US"/>
              <a:t>representation is then used to guide visual exploration of the density fields</a:t>
            </a:r>
            <a:endParaRPr lang="" altLang="en-US"/>
          </a:p>
          <a:p>
            <a:r>
              <a:rPr lang="" altLang="en-US"/>
              <a:t>as well as the underlying surface features. We demonstrate the application of</a:t>
            </a:r>
            <a:endParaRPr lang="" altLang="en-US"/>
          </a:p>
          <a:p>
            <a:r>
              <a:rPr lang="" altLang="en-US"/>
              <a:t>our method using isosurface in ensemble scalar fields, Lagrangian coherent</a:t>
            </a:r>
            <a:endParaRPr lang="" altLang="en-US"/>
          </a:p>
          <a:p>
            <a:r>
              <a:rPr lang="" altLang="en-US"/>
              <a:t>structures in uncertain unsteady flows, and streamsurfaces in ensemble fluid</a:t>
            </a:r>
            <a:endParaRPr lang="" altLang="en-US"/>
          </a:p>
          <a:p>
            <a:r>
              <a:rPr lang="" altLang="en-US"/>
              <a:t>flows.</a:t>
            </a:r>
            <a:endParaRPr lang="" altLang="en-US"/>
          </a:p>
          <a:p>
            <a:endParaRPr lang="" altLang="en-US"/>
          </a:p>
          <a:p>
            <a:r>
              <a:rPr lang="" altLang="en-US"/>
              <a:t>As shown in the figure, the input surfaces and the output density</a:t>
            </a:r>
            <a:endParaRPr lang="" altLang="en-US"/>
          </a:p>
          <a:p>
            <a:r>
              <a:rPr lang="" altLang="en-US"/>
              <a:t>field are visualized in (a) and (b), respectively.  Given an ensemble of</a:t>
            </a:r>
            <a:endParaRPr lang="" altLang="en-US"/>
          </a:p>
          <a:p>
            <a:r>
              <a:rPr lang="" altLang="en-US"/>
              <a:t>surfaces, a straightforward density estimation approach is to define a regular</a:t>
            </a:r>
            <a:endParaRPr lang="" altLang="en-US"/>
          </a:p>
          <a:p>
            <a:r>
              <a:rPr lang="" altLang="en-US"/>
              <a:t>grid over the surfaces, and then count the number of surfaces intersecting each</a:t>
            </a:r>
            <a:endParaRPr lang="" altLang="en-US"/>
          </a:p>
          <a:p>
            <a:r>
              <a:rPr lang="" altLang="en-US"/>
              <a:t>grid cell. However, after discretizing the surfaces with respect to a given</a:t>
            </a:r>
            <a:endParaRPr lang="" altLang="en-US"/>
          </a:p>
          <a:p>
            <a:r>
              <a:rPr lang="" altLang="en-US"/>
              <a:t>grid, the information of the surface patches (e.g., location, orientation, and</a:t>
            </a:r>
            <a:endParaRPr lang="" altLang="en-US"/>
          </a:p>
          <a:p>
            <a:r>
              <a:rPr lang="" altLang="en-US"/>
              <a:t>shape) within each grid cell is lost, which introduces discretization error</a:t>
            </a:r>
            <a:endParaRPr lang="" altLang="en-US"/>
          </a:p>
          <a:p>
            <a:r>
              <a:rPr lang="" altLang="en-US"/>
              <a:t>into the density estimation results. Although increasing the grid resolution</a:t>
            </a:r>
            <a:endParaRPr lang="" altLang="en-US"/>
          </a:p>
          <a:p>
            <a:r>
              <a:rPr lang="" altLang="en-US"/>
              <a:t>can reduce the discretization error, the computation cost increases. In this</a:t>
            </a:r>
            <a:endParaRPr lang="" altLang="en-US"/>
          </a:p>
          <a:p>
            <a:r>
              <a:rPr lang="" altLang="en-US"/>
              <a:t>work, we propose SDE, which generalizes the kernel density estimate (KDE) from</a:t>
            </a:r>
            <a:endParaRPr lang="" altLang="en-US"/>
          </a:p>
          <a:p>
            <a:r>
              <a:rPr lang="" altLang="en-US"/>
              <a:t>discrete sample points to the infinite set of points on input surfaces. We</a:t>
            </a:r>
            <a:endParaRPr lang="" altLang="en-US"/>
          </a:p>
          <a:p>
            <a:r>
              <a:rPr lang="" altLang="en-US"/>
              <a:t>approximate SDE of the input surfaces by accumulating the surface densities of</a:t>
            </a:r>
            <a:endParaRPr lang="" altLang="en-US"/>
          </a:p>
          <a:p>
            <a:r>
              <a:rPr lang="" altLang="en-US"/>
              <a:t>triangular patches, which can be calculated based on bivariate normal integrals</a:t>
            </a:r>
            <a:endParaRPr lang="" altLang="en-US"/>
          </a:p>
          <a:p>
            <a:r>
              <a:rPr lang="" altLang="en-US"/>
              <a:t>with efficient GPU computation.</a:t>
            </a:r>
            <a:endParaRPr lang="" altLang="en-US"/>
          </a:p>
          <a:p>
            <a:endParaRPr lang="" altLang="en-US"/>
          </a:p>
          <a:p>
            <a:r>
              <a:rPr lang="" altLang="en-US"/>
              <a:t>Argonne Highlight:</a:t>
            </a:r>
            <a:endParaRPr lang="" altLang="en-US"/>
          </a:p>
          <a:p>
            <a:r>
              <a:rPr lang="" altLang="en-US"/>
              <a:t>We present a novel partial reduction algorithm to aggregate sparsely</a:t>
            </a:r>
            <a:endParaRPr lang="" altLang="en-US"/>
          </a:p>
          <a:p>
            <a:r>
              <a:rPr lang="" altLang="en-US"/>
              <a:t>distributed intermediate results that are generated by data-parallel analysis</a:t>
            </a:r>
            <a:endParaRPr lang="" altLang="en-US"/>
          </a:p>
          <a:p>
            <a:r>
              <a:rPr lang="" altLang="en-US"/>
              <a:t>and visualization algorithms. Applications of partial reduction include flow</a:t>
            </a:r>
            <a:endParaRPr lang="" altLang="en-US"/>
          </a:p>
          <a:p>
            <a:r>
              <a:rPr lang="" altLang="en-US"/>
              <a:t>trajectory analysis, big data online analytical processing, and volume</a:t>
            </a:r>
            <a:endParaRPr lang="" altLang="en-US"/>
          </a:p>
          <a:p>
            <a:r>
              <a:rPr lang="" altLang="en-US"/>
              <a:t>rendering. Unlike traditional full parallel reduction that exchanges dense data</a:t>
            </a:r>
            <a:endParaRPr lang="" altLang="en-US"/>
          </a:p>
          <a:p>
            <a:r>
              <a:rPr lang="" altLang="en-US"/>
              <a:t>across all processes, the purpose of partial reduction is to exchange only</a:t>
            </a:r>
            <a:endParaRPr lang="" altLang="en-US"/>
          </a:p>
          <a:p>
            <a:r>
              <a:rPr lang="" altLang="en-US"/>
              <a:t>intermediate results that correspond to the same query, such as line segments</a:t>
            </a:r>
            <a:endParaRPr lang="" altLang="en-US"/>
          </a:p>
          <a:p>
            <a:r>
              <a:rPr lang="" altLang="en-US"/>
              <a:t>of the same flow trajectory.</a:t>
            </a:r>
            <a:endParaRPr lang="" altLang="en-US"/>
          </a:p>
          <a:p>
            <a:endParaRPr lang="" altLang="en-US"/>
          </a:p>
          <a:p>
            <a:r>
              <a:rPr lang="" altLang="en-US"/>
              <a:t>To this end, we design a three-stage algorithm that minimizes the communication</a:t>
            </a:r>
            <a:endParaRPr lang="" altLang="en-US"/>
          </a:p>
          <a:p>
            <a:r>
              <a:rPr lang="" altLang="en-US"/>
              <a:t>cost: (1) partitioning the result space into groups; (2) constructing and</a:t>
            </a:r>
            <a:endParaRPr lang="" altLang="en-US"/>
          </a:p>
          <a:p>
            <a:r>
              <a:rPr lang="" altLang="en-US"/>
              <a:t>optimizing the reduction partners for each group; and (3) initiating collective</a:t>
            </a:r>
            <a:endParaRPr lang="" altLang="en-US"/>
          </a:p>
          <a:p>
            <a:r>
              <a:rPr lang="" altLang="en-US"/>
              <a:t>reduction operations for all groups concurrently. Both theoretical and</a:t>
            </a:r>
            <a:endParaRPr lang="" altLang="en-US"/>
          </a:p>
          <a:p>
            <a:r>
              <a:rPr lang="" altLang="en-US"/>
              <a:t>empirical analyses show that our algorithm outperforms the traditional methods</a:t>
            </a:r>
            <a:endParaRPr lang="" altLang="en-US"/>
          </a:p>
          <a:p>
            <a:r>
              <a:rPr lang="" altLang="en-US"/>
              <a:t>when the intermediate results are sparsely distributed. We also demonstrate</a:t>
            </a:r>
            <a:endParaRPr lang="" altLang="en-US"/>
          </a:p>
          <a:p>
            <a:r>
              <a:rPr lang="" altLang="en-US"/>
              <a:t>the effectiveness of our algorithm for flow visualization, big log data</a:t>
            </a:r>
            <a:endParaRPr lang="" altLang="en-US"/>
          </a:p>
          <a:p>
            <a:r>
              <a:rPr lang="" altLang="en-US"/>
              <a:t>analysis, and volume rendering.</a:t>
            </a:r>
            <a:endParaRPr lang="" altLang="en-US"/>
          </a:p>
          <a:p>
            <a:endParaRPr lang="" altLang="en-US"/>
          </a:p>
          <a:p>
            <a:r>
              <a:rPr lang="" altLang="en-US"/>
              <a:t>The figure shows an application of Lagrangian-based flow</a:t>
            </a:r>
            <a:endParaRPr lang="" altLang="en-US"/>
          </a:p>
          <a:p>
            <a:r>
              <a:rPr lang="" altLang="en-US"/>
              <a:t>visualization applications that can benefit from our partial reduction methods.</a:t>
            </a:r>
            <a:endParaRPr lang="" altLang="en-US"/>
          </a:p>
          <a:p>
            <a:r>
              <a:rPr lang="" altLang="en-US"/>
              <a:t>For example, the total length of flow lines can be calculated by summing the</a:t>
            </a:r>
            <a:endParaRPr lang="" altLang="en-US"/>
          </a:p>
          <a:p>
            <a:r>
              <a:rPr lang="" altLang="en-US"/>
              <a:t>lengths of flow line segments; the operator for the reduction is “add.”</a:t>
            </a:r>
            <a:endParaRPr lang="" altLang="en-US"/>
          </a:p>
          <a:p>
            <a:r>
              <a:rPr lang="" altLang="en-US"/>
              <a:t>Importantly for ensemble statistical-based analyses, streamline statistics</a:t>
            </a:r>
            <a:endParaRPr lang="" altLang="en-US"/>
          </a:p>
          <a:p>
            <a:r>
              <a:rPr lang="" altLang="en-US"/>
              <a:t>(histograms, mean, and variance) are also based on the add operator.  The line</a:t>
            </a:r>
            <a:endParaRPr lang="" altLang="en-US"/>
          </a:p>
          <a:p>
            <a:r>
              <a:rPr lang="" altLang="en-US"/>
              <a:t>integral convolutions (LIC) result of a given streamline seed can be computed</a:t>
            </a:r>
            <a:endParaRPr lang="" altLang="en-US"/>
          </a:p>
          <a:p>
            <a:r>
              <a:rPr lang="" altLang="en-US"/>
              <a:t>by summing the convolution values across processes. The reduction of flow line</a:t>
            </a:r>
            <a:endParaRPr lang="" altLang="en-US"/>
          </a:p>
          <a:p>
            <a:r>
              <a:rPr lang="" altLang="en-US"/>
              <a:t>queries, such as predicates and pattern matching, is based on the</a:t>
            </a:r>
            <a:endParaRPr lang="" altLang="en-US"/>
          </a:p>
          <a:p>
            <a:r>
              <a:rPr lang="" altLang="en-US"/>
              <a:t>logical “or” operator.</a:t>
            </a:r>
            <a:endParaRPr lang="" altLang="en-US"/>
          </a:p>
          <a:p>
            <a:endParaRPr lang="" altLang="en-US"/>
          </a:p>
          <a:p>
            <a:r>
              <a:rPr lang="" altLang="en-US"/>
              <a:t>Future work:</a:t>
            </a:r>
            <a:endParaRPr lang="" altLang="en-US"/>
          </a:p>
          <a:p>
            <a:r>
              <a:rPr lang="" altLang="en-US"/>
              <a:t>We have been extending scientific visualization and analysis</a:t>
            </a:r>
            <a:endParaRPr lang="" altLang="en-US"/>
          </a:p>
          <a:p>
            <a:r>
              <a:rPr lang="" altLang="en-US"/>
              <a:t>using machine learning and deep learning for in situ data representation and</a:t>
            </a:r>
            <a:endParaRPr lang="" altLang="en-US"/>
          </a:p>
          <a:p>
            <a:r>
              <a:rPr lang="" altLang="en-US"/>
              <a:t>reconstruction; this has been seen in our recent publications. Specifically, a</a:t>
            </a:r>
            <a:endParaRPr lang="" altLang="en-US"/>
          </a:p>
          <a:p>
            <a:r>
              <a:rPr lang="" altLang="en-US"/>
              <a:t>research extention would be how to represent ensemble simulation data with</a:t>
            </a:r>
            <a:endParaRPr lang="" altLang="en-US"/>
          </a:p>
          <a:p>
            <a:r>
              <a:rPr lang="" altLang="en-US"/>
              <a:t>latent variables, how to interpret the latent variables (definition of latent</a:t>
            </a:r>
            <a:endParaRPr lang="" altLang="en-US"/>
          </a:p>
          <a:p>
            <a:r>
              <a:rPr lang="" altLang="en-US"/>
              <a:t>variables in the next paragraphs), identify scientific features and patterns</a:t>
            </a:r>
            <a:endParaRPr lang="" altLang="en-US"/>
          </a:p>
          <a:p>
            <a:r>
              <a:rPr lang="" altLang="en-US"/>
              <a:t>from the data through learning, and reconstruct and generate data from the</a:t>
            </a:r>
            <a:endParaRPr lang="" altLang="en-US"/>
          </a:p>
          <a:p>
            <a:r>
              <a:rPr lang="" altLang="en-US"/>
              <a:t>encoded latent variable. We plan to dive into machine learning and deep</a:t>
            </a:r>
            <a:endParaRPr lang="" altLang="en-US"/>
          </a:p>
          <a:p>
            <a:r>
              <a:rPr lang="" altLang="en-US"/>
              <a:t>learning in the next few years for its applicability towards in situ data</a:t>
            </a:r>
            <a:endParaRPr lang="" altLang="en-US"/>
          </a:p>
          <a:p>
            <a:r>
              <a:rPr lang="" altLang="en-US"/>
              <a:t>representation, scientific understanding, and visualization.</a:t>
            </a:r>
            <a:endParaRPr lang="" altLang="en-US"/>
          </a:p>
          <a:p>
            <a:endParaRPr lang="" altLang="en-US"/>
          </a:p>
          <a:p>
            <a:r>
              <a:rPr lang="" altLang="en-US"/>
              <a:t>Latent variables represent the most salient information about the data.  They</a:t>
            </a:r>
            <a:endParaRPr lang="" altLang="en-US"/>
          </a:p>
          <a:p>
            <a:r>
              <a:rPr lang="" altLang="en-US"/>
              <a:t>are typically the intermediate output of an *Autoencoder*, and can be used to</a:t>
            </a:r>
            <a:endParaRPr lang="" altLang="en-US"/>
          </a:p>
          <a:p>
            <a:r>
              <a:rPr lang="" altLang="en-US"/>
              <a:t>reconstruct the data. Our research direction is to convert the large amount</a:t>
            </a:r>
            <a:endParaRPr lang="" altLang="en-US"/>
          </a:p>
          <a:p>
            <a:r>
              <a:rPr lang="" altLang="en-US"/>
              <a:t>of data into the latent representation such that they serve as the data proxy</a:t>
            </a:r>
            <a:endParaRPr lang="" altLang="en-US"/>
          </a:p>
          <a:p>
            <a:r>
              <a:rPr lang="" altLang="en-US"/>
              <a:t>for post hoc analysis and visualization. See for example LANL's highlight for</a:t>
            </a:r>
            <a:endParaRPr lang="" altLang="en-US"/>
          </a:p>
          <a:p>
            <a:r>
              <a:rPr lang="" altLang="en-US"/>
              <a:t>this. Applications include produce ensemble simulation data with novel</a:t>
            </a:r>
            <a:endParaRPr lang="" altLang="en-US"/>
          </a:p>
          <a:p>
            <a:r>
              <a:rPr lang="" altLang="en-US"/>
              <a:t>parameter configuration; reconstruct the raw data from images saved at in situ</a:t>
            </a:r>
            <a:endParaRPr lang="" altLang="en-US"/>
          </a:p>
          <a:p>
            <a:r>
              <a:rPr lang="" altLang="en-US"/>
              <a:t>time; etc.</a:t>
            </a:r>
            <a:endParaRPr lang="" altLang="en-US"/>
          </a:p>
          <a:p>
            <a:endParaRPr lang="" altLang="en-US"/>
          </a:p>
          <a:p>
            <a:r>
              <a:rPr lang="" altLang="en-US"/>
              <a:t>Another area of research is is to further the interpretability and</a:t>
            </a:r>
            <a:endParaRPr lang="" altLang="en-US"/>
          </a:p>
          <a:p>
            <a:r>
              <a:rPr lang="" altLang="en-US"/>
              <a:t>explanability of machine learning and deep learning.  For example, we have</a:t>
            </a:r>
            <a:endParaRPr lang="" altLang="en-US"/>
          </a:p>
          <a:p>
            <a:r>
              <a:rPr lang="" altLang="en-US"/>
              <a:t>multiple TVCG papers (4) on Vis for ML, and submitted multiple papers to SciVis</a:t>
            </a:r>
            <a:endParaRPr lang="" altLang="en-US"/>
          </a:p>
          <a:p>
            <a:r>
              <a:rPr lang="" altLang="en-US"/>
              <a:t>on the topic of ML for Vis.  A unique accomplishment in our group is that we have</a:t>
            </a:r>
            <a:endParaRPr lang="" altLang="en-US"/>
          </a:p>
          <a:p>
            <a:r>
              <a:rPr lang="" altLang="en-US"/>
              <a:t>come a long way in visualization of deep learning models. This is under the</a:t>
            </a:r>
            <a:endParaRPr lang="" altLang="en-US"/>
          </a:p>
          <a:p>
            <a:r>
              <a:rPr lang="" altLang="en-US"/>
              <a:t>direction of having explainable AI. We have a several best paper awards and</a:t>
            </a:r>
            <a:endParaRPr lang="" altLang="en-US"/>
          </a:p>
          <a:p>
            <a:r>
              <a:rPr lang="" altLang="en-US"/>
              <a:t>nominations in IEEE Vis and PacificVis related to this, and also some papers in</a:t>
            </a:r>
            <a:endParaRPr lang="" altLang="en-US"/>
          </a:p>
          <a:p>
            <a:r>
              <a:rPr lang="" altLang="en-US"/>
              <a:t>the topic of ML being selected as top papers to TVCG.  This research area, so</a:t>
            </a:r>
            <a:endParaRPr lang="" altLang="en-US"/>
          </a:p>
          <a:p>
            <a:r>
              <a:rPr lang="" altLang="en-US"/>
              <a:t>far, is not directly supported in this topic area and it is our wish and</a:t>
            </a:r>
            <a:endParaRPr lang="" altLang="en-US"/>
          </a:p>
          <a:p>
            <a:r>
              <a:rPr lang="" altLang="en-US"/>
              <a:t>goal to demonstrate the utility and feasibility of the technology for SciVis.</a:t>
            </a:r>
            <a:endParaRPr lang="" altLang="en-US"/>
          </a:p>
          <a:p>
            <a:endParaRPr lang="" altLang="en-US"/>
          </a:p>
          <a:p>
            <a:r>
              <a:rPr lang="" altLang="en-US"/>
              <a:t>While many people are using ML, fully utilizing ML for *In Situ Visualization*,</a:t>
            </a:r>
            <a:endParaRPr lang="" altLang="en-US"/>
          </a:p>
          <a:p>
            <a:r>
              <a:rPr lang="" altLang="en-US"/>
              <a:t>i.e., HPC and DOE large-scale applications, is still very under explored. We</a:t>
            </a:r>
            <a:endParaRPr lang="" altLang="en-US"/>
          </a:p>
          <a:p>
            <a:r>
              <a:rPr lang="" altLang="en-US"/>
              <a:t>stand out because that we have already have done preliminary (award-winning)</a:t>
            </a:r>
            <a:endParaRPr lang="" altLang="en-US"/>
          </a:p>
          <a:p>
            <a:r>
              <a:rPr lang="" altLang="en-US"/>
              <a:t>work published in the top venues.</a:t>
            </a:r>
            <a:endParaRPr lang="" altLang="en-US"/>
          </a:p>
          <a:p>
            <a:endParaRPr lang="" altLang="en-US"/>
          </a:p>
          <a:p>
            <a:r>
              <a:rPr lang="" altLang="en-US"/>
              <a:t>Finally, we propose to connect our EDDA (open-source software for data modeling</a:t>
            </a:r>
            <a:endParaRPr lang="" altLang="en-US"/>
          </a:p>
          <a:p>
            <a:r>
              <a:rPr lang="" altLang="en-US"/>
              <a:t>using distributions) effort to ML. Many ML/DNN algorithms are already based on</a:t>
            </a:r>
            <a:endParaRPr lang="" altLang="en-US"/>
          </a:p>
          <a:p>
            <a:r>
              <a:rPr lang="" altLang="en-US"/>
              <a:t>probability and distributions. Since EDDA's goal is to use distributions as the</a:t>
            </a:r>
            <a:endParaRPr lang="" altLang="en-US"/>
          </a:p>
          <a:p>
            <a:r>
              <a:rPr lang="" altLang="en-US"/>
              <a:t>fundamental data modeler, we will further this direction by applying DNN</a:t>
            </a:r>
            <a:endParaRPr lang="" altLang="en-US"/>
          </a:p>
          <a:p>
            <a:r>
              <a:rPr lang="" altLang="en-US"/>
              <a:t>algorithms for the distributions (again, see LANL's highlight). For example,</a:t>
            </a:r>
            <a:endParaRPr lang="" altLang="en-US"/>
          </a:p>
          <a:p>
            <a:r>
              <a:rPr lang="" altLang="en-US"/>
              <a:t>instead of directly computing the latent representations, we analyze the data</a:t>
            </a:r>
            <a:endParaRPr lang="" altLang="en-US"/>
          </a:p>
          <a:p>
            <a:r>
              <a:rPr lang="" altLang="en-US"/>
              <a:t>and extract features from the distributions. Also, we reconstruct the data in</a:t>
            </a:r>
            <a:endParaRPr lang="" altLang="en-US"/>
          </a:p>
          <a:p>
            <a:r>
              <a:rPr lang="" altLang="en-US"/>
              <a:t>post hoc analysis from the EDDA outputs – this is essentially similar to the</a:t>
            </a:r>
            <a:endParaRPr lang="" altLang="en-US"/>
          </a:p>
          <a:p>
            <a:r>
              <a:rPr lang="" altLang="en-US"/>
              <a:t>idea of Variational Autoencoder (VAE) and GAN. Our existing work in EDDA, and</a:t>
            </a:r>
            <a:endParaRPr lang="" altLang="en-US"/>
          </a:p>
          <a:p>
            <a:r>
              <a:rPr lang="" altLang="en-US"/>
              <a:t>statistical modeling, has allowed us to move farther and faster than other</a:t>
            </a:r>
            <a:endParaRPr lang="" altLang="en-US"/>
          </a:p>
          <a:p>
            <a:r>
              <a:rPr lang="" altLang="en-US"/>
              <a:t>groups.</a:t>
            </a:r>
            <a:endParaRPr lang="" altLang="en-US"/>
          </a:p>
          <a:p>
            <a:endParaRPr lang="" altLang="en-US"/>
          </a:p>
          <a:p>
            <a:endParaRPr lang="" altLang="en-US"/>
          </a:p>
          <a:p>
            <a:r>
              <a:rPr lang="" altLang="en-US"/>
              <a:t>Citations:</a:t>
            </a:r>
            <a:endParaRPr lang="" altLang="en-US"/>
          </a:p>
          <a:p>
            <a:endParaRPr lang="" altLang="en-US"/>
          </a:p>
          <a:p>
            <a:r>
              <a:rPr lang="" altLang="en-US"/>
              <a:t>Soumya Dutta, Han-Wei Shen, and Jen-Ping Chen. *In Situ Prediction</a:t>
            </a:r>
            <a:endParaRPr lang="" altLang="en-US"/>
          </a:p>
          <a:p>
            <a:r>
              <a:rPr lang="" altLang="en-US"/>
              <a:t>Driven Feature Analysis in Jet Engine Simulations.* Pacific Visualization</a:t>
            </a:r>
            <a:endParaRPr lang="" altLang="en-US"/>
          </a:p>
          <a:p>
            <a:r>
              <a:rPr lang="" altLang="en-US"/>
              <a:t>Symposium (PacificVis), 2018 IEEE, 66-75.</a:t>
            </a:r>
            <a:endParaRPr lang="" altLang="en-US"/>
          </a:p>
          <a:p>
            <a:endParaRPr lang="" altLang="en-US"/>
          </a:p>
          <a:p>
            <a:r>
              <a:rPr lang="" altLang="en-US"/>
              <a:t>Hanqi Guo, Wenbin He, Sangmin Seo, Han-Wei Shen, Emil Mihai</a:t>
            </a:r>
            <a:endParaRPr lang="" altLang="en-US"/>
          </a:p>
          <a:p>
            <a:r>
              <a:rPr lang="" altLang="en-US"/>
              <a:t>Constantinescu, Chunhui Liu, and Tom Peterka, *Extreme-Scale Stochastic</a:t>
            </a:r>
            <a:endParaRPr lang="" altLang="en-US"/>
          </a:p>
          <a:p>
            <a:r>
              <a:rPr lang="" altLang="en-US"/>
              <a:t>Particle Tracing for Uncertain Unsteady Flow Visualization and Analysis.* IEEE</a:t>
            </a:r>
            <a:endParaRPr lang="" altLang="en-US"/>
          </a:p>
          <a:p>
            <a:r>
              <a:rPr lang="" altLang="en-US"/>
              <a:t>Transactions on Visualization and Computer Graphics, 2019.</a:t>
            </a:r>
            <a:endParaRPr lang="" altLang="en-US"/>
          </a:p>
          <a:p>
            <a:endParaRPr lang="" altLang="en-US"/>
          </a:p>
          <a:p>
            <a:r>
              <a:rPr lang="" altLang="en-US"/>
              <a:t>Wenbin He, Hanqi Guo, Tom Peterka, Sheng Di, Franck</a:t>
            </a:r>
            <a:endParaRPr lang="" altLang="en-US"/>
          </a:p>
          <a:p>
            <a:r>
              <a:rPr lang="" altLang="en-US"/>
              <a:t>Cappello, and Han-Wei Shen. *Parallel Partial Reduction for Large-Scale Data</a:t>
            </a:r>
            <a:endParaRPr lang="" altLang="en-US"/>
          </a:p>
          <a:p>
            <a:r>
              <a:rPr lang="" altLang="en-US"/>
              <a:t>Analysis and Visualization.* In Proceedings of 2018 IEEE Symposium on Large</a:t>
            </a:r>
            <a:endParaRPr lang="" altLang="en-US"/>
          </a:p>
          <a:p>
            <a:r>
              <a:rPr lang="" altLang="en-US"/>
              <a:t>Data Analysis and Visualization, 2018.</a:t>
            </a:r>
            <a:endParaRPr lang="" altLang="en-US"/>
          </a:p>
          <a:p>
            <a:endParaRPr lang="" altLang="en-US"/>
          </a:p>
          <a:p>
            <a:r>
              <a:rPr lang="" altLang="en-US"/>
              <a:t>Wenbin He, Hanqi Guo, Han-Wei Shen, and Tom Peterka,</a:t>
            </a:r>
            <a:endParaRPr lang="" altLang="en-US"/>
          </a:p>
          <a:p>
            <a:r>
              <a:rPr lang="" altLang="en-US"/>
              <a:t>*eFESTA: Ensemble Feature Exploration with Surface Density Estimates.* IEEE</a:t>
            </a:r>
            <a:endParaRPr lang="" altLang="en-US"/>
          </a:p>
          <a:p>
            <a:r>
              <a:rPr lang="" altLang="en-US"/>
              <a:t>Transactions on Visualization and Computer Graphics, 2019.</a:t>
            </a:r>
            <a:endParaRPr lang="" altLang="en-US"/>
          </a:p>
          <a:p>
            <a:endParaRPr lang="" altLang="en-US"/>
          </a:p>
          <a:p>
            <a:r>
              <a:rPr lang="" altLang="en-US"/>
              <a:t>Ayan Biswas, Soumya Dutta, and Han-Wei Shen.</a:t>
            </a:r>
            <a:endParaRPr lang="" altLang="en-US"/>
          </a:p>
          <a:p>
            <a:r>
              <a:rPr lang="" altLang="en-US"/>
              <a:t>*Information Guided Exploration of Scalar Values and Isocontours in Ensemble</a:t>
            </a:r>
            <a:endParaRPr lang="" altLang="en-US"/>
          </a:p>
          <a:p>
            <a:r>
              <a:rPr lang="" altLang="en-US"/>
              <a:t>Datasets.* Entropy 2018, 20(7), 540.</a:t>
            </a:r>
            <a:endParaRPr lang="" altLang="en-US"/>
          </a:p>
          <a:p>
            <a:endParaRPr lang="" altLang="en-US"/>
          </a:p>
          <a:p>
            <a:r>
              <a:rPr lang="" altLang="en-US"/>
              <a:t>Subhashis Hazarika, Soumya Dutta, Han-Wei Shen, Jen-Peng Chen. *CoDDA:</a:t>
            </a:r>
            <a:endParaRPr lang="" altLang="en-US"/>
          </a:p>
          <a:p>
            <a:r>
              <a:rPr lang="" altLang="en-US"/>
              <a:t>A Flexible Copula-based Distribution Driven Analysis Framework for Large-Scale</a:t>
            </a:r>
            <a:endParaRPr lang="" altLang="en-US"/>
          </a:p>
          <a:p>
            <a:r>
              <a:rPr lang="" altLang="en-US"/>
              <a:t>Multivariate Data.* IEEE Transactions on Visualization and Computer Graphics.</a:t>
            </a:r>
            <a:endParaRPr lang="" altLang="en-US"/>
          </a:p>
          <a:p>
            <a:endParaRPr lang="" altLang="en-US"/>
          </a:p>
          <a:p>
            <a:r>
              <a:rPr lang="" altLang="en-US"/>
              <a:t>Subhashis Hazarika, Ayan Biswas, Han-Wei Shen.</a:t>
            </a:r>
            <a:endParaRPr lang="" altLang="en-US"/>
          </a:p>
          <a:p>
            <a:r>
              <a:rPr lang="" altLang="en-US"/>
              <a:t>*Uncertainty Visualization Using Copula-Based Analysis in Mixed Distribution</a:t>
            </a:r>
            <a:endParaRPr lang="" altLang="en-US"/>
          </a:p>
          <a:p>
            <a:r>
              <a:rPr lang="" altLang="en-US"/>
              <a:t>Models.* IEEE Transactions on Visualization and Computer Graphics, 24(1):</a:t>
            </a:r>
            <a:endParaRPr lang="" altLang="en-US"/>
          </a:p>
          <a:p>
            <a:r>
              <a:rPr lang="" altLang="en-US"/>
              <a:t>934-943 (2018).</a:t>
            </a:r>
            <a:endParaRPr lang="" altLang="en-US"/>
          </a:p>
          <a:p>
            <a:endParaRPr lang="" altLang="en-US"/>
          </a:p>
          <a:p>
            <a:r>
              <a:rPr lang="" altLang="en-US"/>
              <a:t>Cheng Li, Joachim Moortgat, and Han-Wei Shen. *An Automatic Data</a:t>
            </a:r>
            <a:endParaRPr lang="" altLang="en-US"/>
          </a:p>
          <a:p>
            <a:r>
              <a:rPr lang="" altLang="en-US"/>
              <a:t>Deformation Approach for Occlusion Free Egocentric Data Exploration.* Pacific</a:t>
            </a:r>
            <a:endParaRPr lang="" altLang="en-US"/>
          </a:p>
          <a:p>
            <a:r>
              <a:rPr lang="" altLang="en-US"/>
              <a:t>Visualization Symposium (PacificVis), 2018 IEEE, 215-224.</a:t>
            </a:r>
            <a:endParaRPr lang="" altLang="en-US"/>
          </a:p>
          <a:p>
            <a:endParaRPr lang="" altLang="en-US"/>
          </a:p>
          <a:p>
            <a:r>
              <a:rPr lang="" altLang="en-US"/>
              <a:t>Junpeng Wang, Liang Gou, Han-Wei Shen, Hao Yang. *DQNViz: A Visual</a:t>
            </a:r>
            <a:endParaRPr lang="" altLang="en-US"/>
          </a:p>
          <a:p>
            <a:r>
              <a:rPr lang="" altLang="en-US"/>
              <a:t>Analytics Approach to Understand Deep Q-Networks.* IEEE Transactions on</a:t>
            </a:r>
            <a:endParaRPr lang="" altLang="en-US"/>
          </a:p>
          <a:p>
            <a:r>
              <a:rPr lang="" altLang="en-US"/>
              <a:t>Visualization and Computer Graphics.</a:t>
            </a:r>
            <a:endParaRPr lang="" altLang="en-US"/>
          </a:p>
          <a:p>
            <a:endParaRPr lang="" altLang="en-US"/>
          </a:p>
          <a:p>
            <a:r>
              <a:rPr lang="" altLang="en-US"/>
              <a:t>Junpeng Wang, Liang Gou, Hao Yang, and Han-Wei Shen. *GANViz: A Visual</a:t>
            </a:r>
            <a:endParaRPr lang="" altLang="en-US"/>
          </a:p>
          <a:p>
            <a:r>
              <a:rPr lang="" altLang="en-US"/>
              <a:t>Analytics Approach to Understand the Adversarial Game.* IEEE Transactions on</a:t>
            </a:r>
            <a:endParaRPr lang="" altLang="en-US"/>
          </a:p>
          <a:p>
            <a:r>
              <a:rPr lang="" altLang="en-US"/>
              <a:t>Visualization and Computer Graphics, 24 (6), 1905-1917 (2018).</a:t>
            </a:r>
            <a:endParaRPr lang="" altLang="en-US"/>
          </a:p>
          <a:p>
            <a:endParaRPr lang="" altLang="en-US"/>
          </a:p>
          <a:p>
            <a:r>
              <a:rPr lang="" altLang="en-US"/>
              <a:t>Junpeng Wang, Subhashis Hazarika, Cheng Li, Han-Wei</a:t>
            </a:r>
            <a:endParaRPr lang="" altLang="en-US"/>
          </a:p>
          <a:p>
            <a:r>
              <a:rPr lang="" altLang="en-US"/>
              <a:t>Shen. *Visualization and Visual Analysis of Ensemble Data: A Survey.* IEEE</a:t>
            </a:r>
            <a:endParaRPr lang="" altLang="en-US"/>
          </a:p>
          <a:p>
            <a:r>
              <a:rPr lang="" altLang="en-US"/>
              <a:t>Transactions on Visualization and Computer Graphics, 2018.</a:t>
            </a:r>
            <a:endParaRPr lang="" altLang="en-US"/>
          </a:p>
          <a:p>
            <a:endParaRPr lang="" altLang="en-US"/>
          </a:p>
          <a:p>
            <a:r>
              <a:rPr lang="" altLang="en-US"/>
              <a:t>Ko-Chih Wang, Naeem Shareef, and Han-Wei Shen. *Image and Distribution</a:t>
            </a:r>
            <a:endParaRPr lang="" altLang="en-US"/>
          </a:p>
          <a:p>
            <a:r>
              <a:rPr lang="" altLang="en-US"/>
              <a:t>Based Volume Rendering for Large Data Sets.* Pacific Visualization Symposium</a:t>
            </a:r>
            <a:endParaRPr lang="" altLang="en-US"/>
          </a:p>
          <a:p>
            <a:r>
              <a:rPr lang="" altLang="en-US"/>
              <a:t>(PacificVis), 2018 IEEE, 26-35.</a:t>
            </a:r>
            <a:endParaRPr lang="" altLang="en-US"/>
          </a:p>
          <a:p>
            <a:endParaRPr lang="" altLang="en-US"/>
          </a:p>
          <a:p>
            <a:r>
              <a:rPr lang="" altLang="en-US"/>
              <a:t>Tzu-Hsuan Wei, Soumya Dutta, and Han-Wei Shen. *Information Guided</a:t>
            </a:r>
            <a:endParaRPr lang="" altLang="en-US"/>
          </a:p>
          <a:p>
            <a:r>
              <a:rPr lang="" altLang="en-US"/>
              <a:t>Data Sampling and Recovery using Bitmap Indexing.* Pacific Visualization</a:t>
            </a:r>
            <a:endParaRPr lang="" altLang="en-US"/>
          </a:p>
          <a:p>
            <a:r>
              <a:rPr lang="" altLang="en-US"/>
              <a:t>Symposium (PacificVis), 2018 IEEE, 56-65.</a:t>
            </a:r>
            <a:endParaRPr lang="" altLang="en-US"/>
          </a:p>
          <a:p>
            <a:endParaRPr lang=""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6" name="Rectangle 5"/>
          <p:cNvSpPr/>
          <p:nvPr/>
        </p:nvSpPr>
        <p:spPr>
          <a:xfrm>
            <a:off x="0" y="0"/>
            <a:ext cx="9144000" cy="3556000"/>
          </a:xfrm>
          <a:prstGeom prst="rect">
            <a:avLst/>
          </a:prstGeom>
          <a:gradFill flip="none" rotWithShape="1">
            <a:gsLst>
              <a:gs pos="48000">
                <a:schemeClr val="accent6"/>
              </a:gs>
              <a:gs pos="100000">
                <a:schemeClr val="accent6">
                  <a:lumMod val="50000"/>
                </a:schemeClr>
              </a:gs>
              <a:gs pos="0">
                <a:schemeClr val="accent6">
                  <a:lumMod val="50000"/>
                </a:schemeClr>
              </a:gs>
            </a:gsLst>
            <a:path path="circle">
              <a:fillToRect l="50000" t="50000" r="50000" b="50000"/>
            </a:path>
            <a:tileRect/>
          </a:gra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8" descr="NNSA_gray.eps"/>
          <p:cNvPicPr>
            <a:picLocks noChangeAspect="1"/>
          </p:cNvPicPr>
          <p:nvPr/>
        </p:nvPicPr>
        <p:blipFill>
          <a:blip r:embed="rId2" cstate="print">
            <a:alphaModFix amt="50000"/>
          </a:blip>
          <a:srcRect/>
          <a:stretch>
            <a:fillRect/>
          </a:stretch>
        </p:blipFill>
        <p:spPr bwMode="auto">
          <a:xfrm>
            <a:off x="7905750" y="6215063"/>
            <a:ext cx="1138238" cy="334962"/>
          </a:xfrm>
          <a:prstGeom prst="rect">
            <a:avLst/>
          </a:prstGeom>
          <a:noFill/>
          <a:ln>
            <a:noFill/>
          </a:ln>
        </p:spPr>
      </p:pic>
      <p:sp>
        <p:nvSpPr>
          <p:cNvPr id="8" name="Rectangle 7"/>
          <p:cNvSpPr>
            <a:spLocks noChangeArrowheads="1"/>
          </p:cNvSpPr>
          <p:nvPr/>
        </p:nvSpPr>
        <p:spPr bwMode="auto">
          <a:xfrm>
            <a:off x="4572000" y="6618288"/>
            <a:ext cx="4572000" cy="20002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itchFamily="34" charset="-128"/>
              </a:defRPr>
            </a:lvl1pPr>
            <a:lvl2pPr marL="742950" indent="-285750" eaLnBrk="0" hangingPunct="0">
              <a:defRPr sz="2400">
                <a:solidFill>
                  <a:schemeClr val="tx1"/>
                </a:solidFill>
                <a:latin typeface="Arial" panose="020B0604020202020204" pitchFamily="34" charset="0"/>
                <a:ea typeface="MS PGothic" pitchFamily="34" charset="-128"/>
              </a:defRPr>
            </a:lvl2pPr>
            <a:lvl3pPr marL="1143000" indent="-228600" eaLnBrk="0" hangingPunct="0">
              <a:defRPr sz="2400">
                <a:solidFill>
                  <a:schemeClr val="tx1"/>
                </a:solidFill>
                <a:latin typeface="Arial" panose="020B0604020202020204" pitchFamily="34" charset="0"/>
                <a:ea typeface="MS PGothic" pitchFamily="34" charset="-128"/>
              </a:defRPr>
            </a:lvl3pPr>
            <a:lvl4pPr marL="1600200" indent="-228600" eaLnBrk="0" hangingPunct="0">
              <a:defRPr sz="2400">
                <a:solidFill>
                  <a:schemeClr val="tx1"/>
                </a:solidFill>
                <a:latin typeface="Arial" panose="020B0604020202020204" pitchFamily="34" charset="0"/>
                <a:ea typeface="MS PGothic" pitchFamily="34" charset="-128"/>
              </a:defRPr>
            </a:lvl4pPr>
            <a:lvl5pPr marL="2057400" indent="-228600" eaLnBrk="0" hangingPunct="0">
              <a:defRPr sz="2400">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9pPr>
          </a:lstStyle>
          <a:p>
            <a:pPr algn="r" eaLnBrk="1" hangingPunct="1">
              <a:defRPr/>
            </a:pPr>
            <a:r>
              <a:rPr lang="en-US" altLang="en-US" sz="700" dirty="0">
                <a:solidFill>
                  <a:srgbClr val="7F7F7F"/>
                </a:solidFill>
                <a:cs typeface="+mn-cs"/>
              </a:rPr>
              <a:t>Operated by Los Alamos National Security, LLC for the U.S. Department of Energy's NNSA</a:t>
            </a:r>
            <a:endParaRPr lang="en-US" altLang="en-US" sz="700" dirty="0">
              <a:solidFill>
                <a:srgbClr val="7F7F7F"/>
              </a:solidFill>
              <a:cs typeface="+mn-cs"/>
            </a:endParaRPr>
          </a:p>
        </p:txBody>
      </p:sp>
      <p:pic>
        <p:nvPicPr>
          <p:cNvPr id="9" name="Picture 11" descr="LANL_allWHITE.ai"/>
          <p:cNvPicPr>
            <a:picLocks noChangeAspect="1"/>
          </p:cNvPicPr>
          <p:nvPr/>
        </p:nvPicPr>
        <p:blipFill>
          <a:blip r:embed="rId3" cstate="print"/>
          <a:srcRect l="22845" t="29134" r="27444" b="28320"/>
          <a:stretch>
            <a:fillRect/>
          </a:stretch>
        </p:blipFill>
        <p:spPr bwMode="auto">
          <a:xfrm>
            <a:off x="1422400" y="296863"/>
            <a:ext cx="5435600" cy="2657475"/>
          </a:xfrm>
          <a:prstGeom prst="rect">
            <a:avLst/>
          </a:prstGeom>
          <a:noFill/>
          <a:ln>
            <a:noFill/>
          </a:ln>
        </p:spPr>
      </p:pic>
      <p:cxnSp>
        <p:nvCxnSpPr>
          <p:cNvPr id="10" name="Straight Connector 9"/>
          <p:cNvCxnSpPr/>
          <p:nvPr/>
        </p:nvCxnSpPr>
        <p:spPr>
          <a:xfrm>
            <a:off x="0" y="6629400"/>
            <a:ext cx="9144000" cy="0"/>
          </a:xfrm>
          <a:prstGeom prst="line">
            <a:avLst/>
          </a:prstGeom>
          <a:ln w="12700" cmpd="sng">
            <a:solidFill>
              <a:schemeClr val="accent6"/>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hasCustomPrompt="1"/>
          </p:nvPr>
        </p:nvSpPr>
        <p:spPr>
          <a:xfrm>
            <a:off x="0" y="3235665"/>
            <a:ext cx="9144000" cy="1470025"/>
          </a:xfrm>
        </p:spPr>
        <p:txBody>
          <a:bodyPr/>
          <a:lstStyle>
            <a:lvl1pPr algn="ctr">
              <a:defRPr>
                <a:solidFill>
                  <a:schemeClr val="tx1"/>
                </a:solidFill>
              </a:defRPr>
            </a:lvl1pPr>
          </a:lstStyle>
          <a:p>
            <a:r>
              <a:rPr lang="en-US" dirty="0"/>
              <a:t>Click to add Presentation Title</a:t>
            </a:r>
            <a:endParaRPr lang="en-US" dirty="0"/>
          </a:p>
        </p:txBody>
      </p:sp>
      <p:sp>
        <p:nvSpPr>
          <p:cNvPr id="3" name="Subtitle 2"/>
          <p:cNvSpPr>
            <a:spLocks noGrp="1"/>
          </p:cNvSpPr>
          <p:nvPr>
            <p:ph type="subTitle" idx="1" hasCustomPrompt="1"/>
          </p:nvPr>
        </p:nvSpPr>
        <p:spPr>
          <a:xfrm>
            <a:off x="0" y="4234738"/>
            <a:ext cx="9144000" cy="725418"/>
          </a:xfrm>
        </p:spPr>
        <p:txBody>
          <a:bodyPr>
            <a:norm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Presentation subtitle (optional)</a:t>
            </a:r>
            <a:endParaRPr lang="en-US" dirty="0"/>
          </a:p>
        </p:txBody>
      </p:sp>
      <p:sp>
        <p:nvSpPr>
          <p:cNvPr id="12" name="Text Placeholder 11"/>
          <p:cNvSpPr>
            <a:spLocks noGrp="1"/>
          </p:cNvSpPr>
          <p:nvPr>
            <p:ph type="body" sz="quarter" idx="10" hasCustomPrompt="1"/>
          </p:nvPr>
        </p:nvSpPr>
        <p:spPr>
          <a:xfrm>
            <a:off x="0" y="5219243"/>
            <a:ext cx="9144000" cy="387184"/>
          </a:xfrm>
        </p:spPr>
        <p:txBody>
          <a:bodyPr/>
          <a:lstStyle>
            <a:lvl1pPr marL="0" indent="0" algn="ctr">
              <a:buNone/>
              <a:defRPr sz="2000" i="1"/>
            </a:lvl1pPr>
          </a:lstStyle>
          <a:p>
            <a:pPr lvl="0"/>
            <a:r>
              <a:rPr lang="en-US" dirty="0"/>
              <a:t>Click to add Presenter’s Name, Title</a:t>
            </a:r>
            <a:endParaRPr lang="en-US" dirty="0"/>
          </a:p>
        </p:txBody>
      </p:sp>
      <p:sp>
        <p:nvSpPr>
          <p:cNvPr id="15" name="Text Placeholder 14"/>
          <p:cNvSpPr>
            <a:spLocks noGrp="1"/>
          </p:cNvSpPr>
          <p:nvPr>
            <p:ph type="body" sz="quarter" idx="11" hasCustomPrompt="1"/>
          </p:nvPr>
        </p:nvSpPr>
        <p:spPr>
          <a:xfrm>
            <a:off x="0" y="5606427"/>
            <a:ext cx="9144000" cy="534023"/>
          </a:xfrm>
        </p:spPr>
        <p:txBody>
          <a:bodyPr/>
          <a:lstStyle>
            <a:lvl1pPr marL="0" indent="0" algn="ctr">
              <a:buNone/>
              <a:defRPr sz="1800" b="0"/>
            </a:lvl1pPr>
          </a:lstStyle>
          <a:p>
            <a:pPr lvl="0"/>
            <a:r>
              <a:rPr lang="en-US" dirty="0"/>
              <a:t>Click to add Presentation date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2536" y="0"/>
            <a:ext cx="8691562" cy="1143000"/>
          </a:xfrm>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lvl1pPr marL="342900" indent="-342900">
              <a:buClrTx/>
              <a:buFont typeface="Lucida Grande"/>
              <a:buChar char="»"/>
              <a:defRPr b="1">
                <a:solidFill>
                  <a:schemeClr val="tx1"/>
                </a:solidFill>
              </a:defRPr>
            </a:lvl1pPr>
            <a:lvl2pPr marL="742950" indent="-285750">
              <a:buClrTx/>
              <a:buFont typeface="Lucida Grande"/>
              <a:buChar char="»"/>
              <a:defRPr>
                <a:solidFill>
                  <a:schemeClr val="tx1"/>
                </a:solidFill>
              </a:defRPr>
            </a:lvl2pPr>
            <a:lvl3pPr marL="1143000" indent="-228600">
              <a:buClrTx/>
              <a:buFont typeface="Lucida Grande"/>
              <a:buChar char="»"/>
              <a:defRPr>
                <a:solidFill>
                  <a:schemeClr val="tx1"/>
                </a:solidFill>
              </a:defRPr>
            </a:lvl3pPr>
            <a:lvl4pPr marL="1600200" indent="-228600">
              <a:buClrTx/>
              <a:buFont typeface="Lucida Grande"/>
              <a:buChar char="»"/>
              <a:defRPr>
                <a:solidFill>
                  <a:schemeClr val="tx1"/>
                </a:solidFill>
              </a:defRPr>
            </a:lvl4pPr>
            <a:lvl5pPr marL="2057400" indent="-228600">
              <a:buClrTx/>
              <a:buFont typeface="Lucida Grande"/>
              <a:buChar cha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extBox 5"/>
          <p:cNvSpPr txBox="1"/>
          <p:nvPr userDrawn="1"/>
        </p:nvSpPr>
        <p:spPr>
          <a:xfrm>
            <a:off x="3657600" y="6610350"/>
            <a:ext cx="1828800" cy="246221"/>
          </a:xfrm>
          <a:prstGeom prst="rect">
            <a:avLst/>
          </a:prstGeom>
          <a:noFill/>
        </p:spPr>
        <p:txBody>
          <a:bodyPr wrap="square" rtlCol="0">
            <a:spAutoFit/>
          </a:bodyPr>
          <a:lstStyle/>
          <a:p>
            <a:pPr algn="ctr"/>
            <a:r>
              <a:rPr lang="en-US" sz="1000" b="1" normalizeH="0" baseline="0" dirty="0">
                <a:solidFill>
                  <a:srgbClr val="475A8D"/>
                </a:solidFill>
                <a:latin typeface="Frutiger LT Std 45 Light"/>
              </a:rPr>
              <a:t>UNCLASSIFIED</a:t>
            </a:r>
            <a:endParaRPr lang="en-US" sz="1000" normalizeH="0" baseline="0" dirty="0">
              <a:solidFill>
                <a:srgbClr val="475A8D"/>
              </a:solidFill>
              <a:latin typeface="Frutiger LT Std 45 Light"/>
            </a:endParaRPr>
          </a:p>
        </p:txBody>
      </p:sp>
      <p:sp>
        <p:nvSpPr>
          <p:cNvPr id="8" name="TextBox 7"/>
          <p:cNvSpPr txBox="1"/>
          <p:nvPr userDrawn="1"/>
        </p:nvSpPr>
        <p:spPr>
          <a:xfrm>
            <a:off x="5816601" y="6611779"/>
            <a:ext cx="1828800" cy="246221"/>
          </a:xfrm>
          <a:prstGeom prst="rect">
            <a:avLst/>
          </a:prstGeom>
          <a:noFill/>
        </p:spPr>
        <p:txBody>
          <a:bodyPr wrap="square" rtlCol="0">
            <a:spAutoFit/>
          </a:bodyPr>
          <a:lstStyle/>
          <a:p>
            <a:pPr algn="r"/>
            <a:r>
              <a:rPr lang="en-US" sz="1000" normalizeH="0" baseline="0" dirty="0">
                <a:solidFill>
                  <a:srgbClr val="475A8D"/>
                </a:solidFill>
                <a:latin typeface="Frutiger LT Std 45 Light"/>
              </a:rPr>
              <a:t>Oct. 19, 2015 |  </a:t>
            </a:r>
            <a:fld id="{F9D4371A-A13E-B243-A14D-8CF626A7A05F}" type="slidenum">
              <a:rPr lang="en-US" sz="1000" normalizeH="0" baseline="0" dirty="0" smtClean="0">
                <a:solidFill>
                  <a:srgbClr val="475A8D"/>
                </a:solidFill>
                <a:latin typeface="Frutiger LT Std 45 Light"/>
              </a:rPr>
            </a:fld>
            <a:endParaRPr lang="en-US" sz="1000" normalizeH="0" baseline="0" dirty="0">
              <a:solidFill>
                <a:srgbClr val="475A8D"/>
              </a:solidFill>
              <a:latin typeface="Frutiger LT Std 45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akeaway 2 li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235" y="228609"/>
            <a:ext cx="8691562" cy="1083726"/>
          </a:xfrm>
        </p:spPr>
        <p:txBody>
          <a:bodyPr/>
          <a:lstStyle/>
          <a:p>
            <a:r>
              <a:rPr lang="en-US" dirty="0"/>
              <a:t>Your headline should be a full sentence summary</a:t>
            </a:r>
            <a:endParaRPr lang="en-US" dirty="0"/>
          </a:p>
        </p:txBody>
      </p:sp>
      <p:sp>
        <p:nvSpPr>
          <p:cNvPr id="6" name="Content Placeholder 2"/>
          <p:cNvSpPr>
            <a:spLocks noGrp="1"/>
          </p:cNvSpPr>
          <p:nvPr>
            <p:ph idx="1"/>
          </p:nvPr>
        </p:nvSpPr>
        <p:spPr>
          <a:xfrm>
            <a:off x="363538" y="1374775"/>
            <a:ext cx="8323262" cy="4525963"/>
          </a:xfrm>
        </p:spPr>
        <p:txBody>
          <a:bodyPr/>
          <a:lstStyle>
            <a:lvl1pPr marL="342900" indent="-342900">
              <a:buClrTx/>
              <a:buFont typeface="Wingdings" panose="05000000000000000000" pitchFamily="2" charset="2"/>
              <a:buChar char="§"/>
              <a:defRPr b="1">
                <a:solidFill>
                  <a:schemeClr val="tx1"/>
                </a:solidFill>
              </a:defRPr>
            </a:lvl1pPr>
            <a:lvl2pPr marL="742950" indent="-285750">
              <a:buClrTx/>
              <a:buFont typeface="Arial" panose="020B0604020202020204"/>
              <a:buChar char="•"/>
              <a:defRPr>
                <a:solidFill>
                  <a:schemeClr val="tx1"/>
                </a:solidFill>
              </a:defRPr>
            </a:lvl2pPr>
            <a:lvl3pPr marL="1143000" indent="-228600">
              <a:buClrTx/>
              <a:buFont typeface="Courier New" panose="02070309020205020404"/>
              <a:buChar char="o"/>
              <a:defRPr>
                <a:solidFill>
                  <a:schemeClr val="tx1"/>
                </a:solidFill>
              </a:defRPr>
            </a:lvl3pPr>
            <a:lvl4pPr marL="1600200" indent="-228600">
              <a:buClrTx/>
              <a:buFont typeface="Lucida Grande"/>
              <a:buChar char="»"/>
              <a:defRPr>
                <a:solidFill>
                  <a:schemeClr val="tx1"/>
                </a:solidFill>
              </a:defRPr>
            </a:lvl4pPr>
            <a:lvl5pPr marL="2057400" indent="-228600">
              <a:buClrTx/>
              <a:buFont typeface="Lucida Grande"/>
              <a:buChar cha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10" hasCustomPrompt="1"/>
          </p:nvPr>
        </p:nvSpPr>
        <p:spPr>
          <a:xfrm>
            <a:off x="-5750" y="5965103"/>
            <a:ext cx="7795083" cy="680803"/>
          </a:xfrm>
          <a:gradFill flip="none" rotWithShape="1">
            <a:gsLst>
              <a:gs pos="0">
                <a:schemeClr val="accent6"/>
              </a:gs>
              <a:gs pos="25000">
                <a:schemeClr val="accent6">
                  <a:lumMod val="75000"/>
                </a:schemeClr>
              </a:gs>
            </a:gsLst>
            <a:lin ang="0" scaled="1"/>
            <a:tileRect/>
          </a:gradFill>
          <a:ln>
            <a:noFill/>
          </a:ln>
        </p:spPr>
        <p:txBody>
          <a:bodyPr anchor="ctr"/>
          <a:lstStyle>
            <a:lvl1pPr marL="457200" indent="0" algn="l">
              <a:spcAft>
                <a:spcPts val="0"/>
              </a:spcAft>
              <a:buFont typeface="Arial" panose="020B0604020202020204"/>
              <a:buNone/>
              <a:defRPr sz="20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2000" dirty="0"/>
              <a:t>Place your takeaway message here with up to two full lines of text in a complete sentence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Title Slide2">
    <p:spTree>
      <p:nvGrpSpPr>
        <p:cNvPr id="1" name=""/>
        <p:cNvGrpSpPr/>
        <p:nvPr/>
      </p:nvGrpSpPr>
      <p:grpSpPr>
        <a:xfrm>
          <a:off x="0" y="0"/>
          <a:ext cx="0" cy="0"/>
          <a:chOff x="0" y="0"/>
          <a:chExt cx="0" cy="0"/>
        </a:xfrm>
      </p:grpSpPr>
      <p:sp>
        <p:nvSpPr>
          <p:cNvPr id="6" name="Rectangle 5"/>
          <p:cNvSpPr/>
          <p:nvPr/>
        </p:nvSpPr>
        <p:spPr>
          <a:xfrm>
            <a:off x="0" y="0"/>
            <a:ext cx="9153144" cy="3556000"/>
          </a:xfrm>
          <a:prstGeom prst="rect">
            <a:avLst/>
          </a:prstGeom>
          <a:gradFill flip="none" rotWithShape="1">
            <a:gsLst>
              <a:gs pos="48000">
                <a:schemeClr val="accent6"/>
              </a:gs>
              <a:gs pos="100000">
                <a:schemeClr val="accent6">
                  <a:lumMod val="50000"/>
                </a:schemeClr>
              </a:gs>
              <a:gs pos="0">
                <a:schemeClr val="accent6">
                  <a:lumMod val="50000"/>
                </a:schemeClr>
              </a:gs>
            </a:gsLst>
            <a:path path="circle">
              <a:fillToRect l="50000" t="50000" r="50000" b="50000"/>
            </a:path>
            <a:tileRect/>
          </a:gra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8" descr="NNSA_gray.eps"/>
          <p:cNvPicPr>
            <a:picLocks noChangeAspect="1"/>
          </p:cNvPicPr>
          <p:nvPr/>
        </p:nvPicPr>
        <p:blipFill>
          <a:blip r:embed="rId2" cstate="print">
            <a:alphaModFix amt="50000"/>
          </a:blip>
          <a:srcRect/>
          <a:stretch>
            <a:fillRect/>
          </a:stretch>
        </p:blipFill>
        <p:spPr bwMode="auto">
          <a:xfrm>
            <a:off x="7905750" y="6215063"/>
            <a:ext cx="1138238" cy="334962"/>
          </a:xfrm>
          <a:prstGeom prst="rect">
            <a:avLst/>
          </a:prstGeom>
          <a:noFill/>
          <a:ln>
            <a:noFill/>
          </a:ln>
        </p:spPr>
      </p:pic>
      <p:sp>
        <p:nvSpPr>
          <p:cNvPr id="8" name="Rectangle 7"/>
          <p:cNvSpPr>
            <a:spLocks noChangeArrowheads="1"/>
          </p:cNvSpPr>
          <p:nvPr/>
        </p:nvSpPr>
        <p:spPr bwMode="auto">
          <a:xfrm>
            <a:off x="4572000" y="6618288"/>
            <a:ext cx="4572000" cy="20002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itchFamily="34" charset="-128"/>
              </a:defRPr>
            </a:lvl1pPr>
            <a:lvl2pPr marL="742950" indent="-285750" eaLnBrk="0" hangingPunct="0">
              <a:defRPr sz="2400">
                <a:solidFill>
                  <a:schemeClr val="tx1"/>
                </a:solidFill>
                <a:latin typeface="Arial" panose="020B0604020202020204" pitchFamily="34" charset="0"/>
                <a:ea typeface="MS PGothic" pitchFamily="34" charset="-128"/>
              </a:defRPr>
            </a:lvl2pPr>
            <a:lvl3pPr marL="1143000" indent="-228600" eaLnBrk="0" hangingPunct="0">
              <a:defRPr sz="2400">
                <a:solidFill>
                  <a:schemeClr val="tx1"/>
                </a:solidFill>
                <a:latin typeface="Arial" panose="020B0604020202020204" pitchFamily="34" charset="0"/>
                <a:ea typeface="MS PGothic" pitchFamily="34" charset="-128"/>
              </a:defRPr>
            </a:lvl3pPr>
            <a:lvl4pPr marL="1600200" indent="-228600" eaLnBrk="0" hangingPunct="0">
              <a:defRPr sz="2400">
                <a:solidFill>
                  <a:schemeClr val="tx1"/>
                </a:solidFill>
                <a:latin typeface="Arial" panose="020B0604020202020204" pitchFamily="34" charset="0"/>
                <a:ea typeface="MS PGothic" pitchFamily="34" charset="-128"/>
              </a:defRPr>
            </a:lvl4pPr>
            <a:lvl5pPr marL="2057400" indent="-228600" eaLnBrk="0" hangingPunct="0">
              <a:defRPr sz="2400">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9pPr>
          </a:lstStyle>
          <a:p>
            <a:pPr algn="r" eaLnBrk="1" hangingPunct="1">
              <a:defRPr/>
            </a:pPr>
            <a:r>
              <a:rPr lang="en-US" altLang="en-US" sz="700" dirty="0">
                <a:solidFill>
                  <a:srgbClr val="7F7F7F"/>
                </a:solidFill>
                <a:cs typeface="+mn-cs"/>
              </a:rPr>
              <a:t>Operated by Los Alamos National Security, LLC for the U.S. Department of Energy's NNSA</a:t>
            </a:r>
            <a:endParaRPr lang="en-US" altLang="en-US" sz="700" dirty="0">
              <a:solidFill>
                <a:srgbClr val="7F7F7F"/>
              </a:solidFill>
              <a:cs typeface="+mn-cs"/>
            </a:endParaRPr>
          </a:p>
        </p:txBody>
      </p:sp>
      <p:pic>
        <p:nvPicPr>
          <p:cNvPr id="9" name="Picture 11" descr="LANL_allWHITE.ai"/>
          <p:cNvPicPr>
            <a:picLocks noChangeAspect="1"/>
          </p:cNvPicPr>
          <p:nvPr/>
        </p:nvPicPr>
        <p:blipFill>
          <a:blip r:embed="rId3" cstate="print"/>
          <a:srcRect l="22845" t="29134" r="27444" b="28320"/>
          <a:stretch>
            <a:fillRect/>
          </a:stretch>
        </p:blipFill>
        <p:spPr bwMode="auto">
          <a:xfrm>
            <a:off x="2733277" y="228600"/>
            <a:ext cx="3117189" cy="1524000"/>
          </a:xfrm>
          <a:prstGeom prst="rect">
            <a:avLst/>
          </a:prstGeom>
          <a:noFill/>
          <a:ln>
            <a:noFill/>
          </a:ln>
        </p:spPr>
      </p:pic>
      <p:cxnSp>
        <p:nvCxnSpPr>
          <p:cNvPr id="10" name="Straight Connector 9"/>
          <p:cNvCxnSpPr/>
          <p:nvPr/>
        </p:nvCxnSpPr>
        <p:spPr>
          <a:xfrm>
            <a:off x="0" y="6629400"/>
            <a:ext cx="9144000" cy="0"/>
          </a:xfrm>
          <a:prstGeom prst="line">
            <a:avLst/>
          </a:prstGeom>
          <a:ln w="12700" cmpd="sng">
            <a:solidFill>
              <a:schemeClr val="accent6"/>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hasCustomPrompt="1"/>
          </p:nvPr>
        </p:nvSpPr>
        <p:spPr>
          <a:xfrm>
            <a:off x="-8467" y="3235665"/>
            <a:ext cx="9171433" cy="1470025"/>
          </a:xfrm>
          <a:ln>
            <a:noFill/>
          </a:ln>
        </p:spPr>
        <p:txBody>
          <a:bodyPr/>
          <a:lstStyle>
            <a:lvl1pPr algn="ctr">
              <a:defRPr baseline="0">
                <a:solidFill>
                  <a:schemeClr val="tx1"/>
                </a:solidFill>
              </a:defRPr>
            </a:lvl1pPr>
          </a:lstStyle>
          <a:p>
            <a:r>
              <a:rPr lang="en-US" dirty="0"/>
              <a:t>Click to add Presentation Title</a:t>
            </a:r>
            <a:endParaRPr lang="en-US" dirty="0"/>
          </a:p>
        </p:txBody>
      </p:sp>
      <p:sp>
        <p:nvSpPr>
          <p:cNvPr id="3" name="Subtitle 2"/>
          <p:cNvSpPr>
            <a:spLocks noGrp="1"/>
          </p:cNvSpPr>
          <p:nvPr>
            <p:ph type="subTitle" idx="1" hasCustomPrompt="1"/>
          </p:nvPr>
        </p:nvSpPr>
        <p:spPr>
          <a:xfrm>
            <a:off x="0" y="4292601"/>
            <a:ext cx="9144000" cy="725418"/>
          </a:xfrm>
          <a:prstGeom prst="rect">
            <a:avLst/>
          </a:prstGeom>
          <a:noFill/>
          <a:ln>
            <a:noFill/>
          </a:ln>
        </p:spPr>
        <p:txBody>
          <a:bodyPr>
            <a:normAutofit/>
          </a:bodyPr>
          <a:lstStyle>
            <a:lvl1pPr marL="0" indent="0" algn="ctr">
              <a:buNone/>
              <a:defRPr sz="1800" b="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Presentation subtitle (optional)</a:t>
            </a:r>
            <a:endParaRPr lang="en-US" dirty="0"/>
          </a:p>
        </p:txBody>
      </p:sp>
      <p:sp>
        <p:nvSpPr>
          <p:cNvPr id="12" name="Text Placeholder 11"/>
          <p:cNvSpPr>
            <a:spLocks noGrp="1"/>
          </p:cNvSpPr>
          <p:nvPr>
            <p:ph type="body" sz="quarter" idx="10" hasCustomPrompt="1"/>
          </p:nvPr>
        </p:nvSpPr>
        <p:spPr>
          <a:xfrm>
            <a:off x="-8467" y="5350886"/>
            <a:ext cx="9152467" cy="414912"/>
          </a:xfrm>
          <a:prstGeom prst="rect">
            <a:avLst/>
          </a:prstGeom>
        </p:spPr>
        <p:txBody>
          <a:bodyPr/>
          <a:lstStyle>
            <a:lvl1pPr marL="0" indent="0" algn="ctr">
              <a:buNone/>
              <a:defRPr i="1" baseline="0"/>
            </a:lvl1pPr>
          </a:lstStyle>
          <a:p>
            <a:pPr lvl="0"/>
            <a:r>
              <a:rPr lang="en-US" dirty="0"/>
              <a:t>Click to add Presenter’s Name, Title</a:t>
            </a:r>
            <a:endParaRPr lang="en-US" dirty="0"/>
          </a:p>
        </p:txBody>
      </p:sp>
      <p:sp>
        <p:nvSpPr>
          <p:cNvPr id="15" name="Text Placeholder 14"/>
          <p:cNvSpPr>
            <a:spLocks noGrp="1"/>
          </p:cNvSpPr>
          <p:nvPr>
            <p:ph type="body" sz="quarter" idx="11" hasCustomPrompt="1"/>
          </p:nvPr>
        </p:nvSpPr>
        <p:spPr>
          <a:xfrm>
            <a:off x="0" y="5772150"/>
            <a:ext cx="9144000" cy="368300"/>
          </a:xfrm>
          <a:prstGeom prst="rect">
            <a:avLst/>
          </a:prstGeom>
        </p:spPr>
        <p:txBody>
          <a:bodyPr/>
          <a:lstStyle>
            <a:lvl1pPr marL="0" indent="0" algn="ctr">
              <a:buNone/>
              <a:defRPr sz="1800" b="0" baseline="0"/>
            </a:lvl1pPr>
          </a:lstStyle>
          <a:p>
            <a:pPr lvl="0"/>
            <a:r>
              <a:rPr lang="en-US" dirty="0"/>
              <a:t>Click to add Presentation date</a:t>
            </a:r>
            <a:endParaRPr lang="en-US" dirty="0"/>
          </a:p>
        </p:txBody>
      </p:sp>
      <p:pic>
        <p:nvPicPr>
          <p:cNvPr id="13" name="Picture 12"/>
          <p:cNvPicPr>
            <a:picLocks noChangeAspect="1" noChangeArrowheads="1"/>
          </p:cNvPicPr>
          <p:nvPr userDrawn="1"/>
        </p:nvPicPr>
        <p:blipFill rotWithShape="1">
          <a:blip r:embed="rId4" cstate="print"/>
          <a:srcRect/>
          <a:stretch>
            <a:fillRect/>
          </a:stretch>
        </p:blipFill>
        <p:spPr bwMode="auto">
          <a:xfrm>
            <a:off x="7010401" y="1981200"/>
            <a:ext cx="2133599" cy="1354667"/>
          </a:xfrm>
          <a:prstGeom prst="rect">
            <a:avLst/>
          </a:prstGeom>
          <a:noFill/>
          <a:ln w="6350" cmpd="sng">
            <a:solidFill>
              <a:schemeClr val="tx1"/>
            </a:solidFill>
            <a:miter lim="800000"/>
            <a:headEnd/>
            <a:tailEnd/>
          </a:ln>
          <a:effectLst/>
        </p:spPr>
      </p:pic>
      <p:pic>
        <p:nvPicPr>
          <p:cNvPr id="14" name="Picture 13"/>
          <p:cNvPicPr>
            <a:picLocks noChangeAspect="1"/>
          </p:cNvPicPr>
          <p:nvPr userDrawn="1"/>
        </p:nvPicPr>
        <p:blipFill>
          <a:blip r:embed="rId5" cstate="print"/>
          <a:srcRect/>
          <a:stretch>
            <a:fillRect/>
          </a:stretch>
        </p:blipFill>
        <p:spPr bwMode="auto">
          <a:xfrm>
            <a:off x="1913468" y="1981200"/>
            <a:ext cx="1763930" cy="1371600"/>
          </a:xfrm>
          <a:prstGeom prst="rect">
            <a:avLst/>
          </a:prstGeom>
          <a:solidFill>
            <a:srgbClr val="000000">
              <a:shade val="95000"/>
            </a:srgbClr>
          </a:solidFill>
          <a:ln w="6350" cmpd="sng">
            <a:solidFill>
              <a:schemeClr val="tx1"/>
            </a:solidFill>
            <a:miter lim="800000"/>
            <a:headEnd/>
            <a:tailEnd/>
          </a:ln>
          <a:effectLst/>
        </p:spPr>
      </p:pic>
      <p:pic>
        <p:nvPicPr>
          <p:cNvPr id="16" name="Picture 15" descr="LANSCE woman purplegloves.jpg"/>
          <p:cNvPicPr>
            <a:picLocks noChangeAspect="1"/>
          </p:cNvPicPr>
          <p:nvPr userDrawn="1"/>
        </p:nvPicPr>
        <p:blipFill rotWithShape="1">
          <a:blip r:embed="rId6" cstate="print"/>
          <a:srcRect/>
          <a:stretch>
            <a:fillRect/>
          </a:stretch>
        </p:blipFill>
        <p:spPr>
          <a:xfrm>
            <a:off x="0" y="1981200"/>
            <a:ext cx="1930400" cy="1368552"/>
          </a:xfrm>
          <a:prstGeom prst="rect">
            <a:avLst/>
          </a:prstGeom>
          <a:ln w="6350" cmpd="sng">
            <a:solidFill>
              <a:schemeClr val="tx1"/>
            </a:solidFill>
          </a:ln>
        </p:spPr>
      </p:pic>
      <p:pic>
        <p:nvPicPr>
          <p:cNvPr id="17" name="Picture 16" descr="laser-probe.jpg"/>
          <p:cNvPicPr>
            <a:picLocks noChangeAspect="1"/>
          </p:cNvPicPr>
          <p:nvPr userDrawn="1"/>
        </p:nvPicPr>
        <p:blipFill>
          <a:blip r:embed="rId7" cstate="print"/>
          <a:stretch>
            <a:fillRect/>
          </a:stretch>
        </p:blipFill>
        <p:spPr>
          <a:xfrm>
            <a:off x="3522132" y="1981200"/>
            <a:ext cx="2042809" cy="1371600"/>
          </a:xfrm>
          <a:prstGeom prst="rect">
            <a:avLst/>
          </a:prstGeom>
          <a:ln w="6350" cmpd="sng">
            <a:solidFill>
              <a:schemeClr val="tx1"/>
            </a:solidFill>
          </a:ln>
        </p:spPr>
      </p:pic>
      <p:pic>
        <p:nvPicPr>
          <p:cNvPr id="18" name="Picture 17" descr="measuring.png"/>
          <p:cNvPicPr>
            <a:picLocks noChangeAspect="1"/>
          </p:cNvPicPr>
          <p:nvPr userDrawn="1"/>
        </p:nvPicPr>
        <p:blipFill rotWithShape="1">
          <a:blip r:embed="rId8" cstate="print"/>
          <a:srcRect/>
          <a:stretch>
            <a:fillRect/>
          </a:stretch>
        </p:blipFill>
        <p:spPr>
          <a:xfrm>
            <a:off x="5537200" y="1981200"/>
            <a:ext cx="1532468" cy="1365418"/>
          </a:xfrm>
          <a:prstGeom prst="rect">
            <a:avLst/>
          </a:prstGeom>
          <a:ln w="6350" cmpd="sng">
            <a:solidFill>
              <a:schemeClr val="tx1"/>
            </a:solid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_Title Slide2">
    <p:spTree>
      <p:nvGrpSpPr>
        <p:cNvPr id="1" name=""/>
        <p:cNvGrpSpPr/>
        <p:nvPr/>
      </p:nvGrpSpPr>
      <p:grpSpPr>
        <a:xfrm>
          <a:off x="0" y="0"/>
          <a:ext cx="0" cy="0"/>
          <a:chOff x="0" y="0"/>
          <a:chExt cx="0" cy="0"/>
        </a:xfrm>
      </p:grpSpPr>
      <p:sp>
        <p:nvSpPr>
          <p:cNvPr id="6" name="Rectangle 5"/>
          <p:cNvSpPr/>
          <p:nvPr/>
        </p:nvSpPr>
        <p:spPr>
          <a:xfrm>
            <a:off x="0" y="0"/>
            <a:ext cx="9153144" cy="1811868"/>
          </a:xfrm>
          <a:prstGeom prst="rect">
            <a:avLst/>
          </a:prstGeom>
          <a:gradFill flip="none" rotWithShape="1">
            <a:gsLst>
              <a:gs pos="48000">
                <a:schemeClr val="accent6"/>
              </a:gs>
              <a:gs pos="100000">
                <a:schemeClr val="accent6">
                  <a:lumMod val="50000"/>
                </a:schemeClr>
              </a:gs>
              <a:gs pos="0">
                <a:schemeClr val="accent6">
                  <a:lumMod val="50000"/>
                </a:schemeClr>
              </a:gs>
            </a:gsLst>
            <a:path path="circle">
              <a:fillToRect l="50000" t="50000" r="50000" b="50000"/>
            </a:path>
            <a:tileRect/>
          </a:gra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8" descr="NNSA_gray.eps"/>
          <p:cNvPicPr>
            <a:picLocks noChangeAspect="1"/>
          </p:cNvPicPr>
          <p:nvPr/>
        </p:nvPicPr>
        <p:blipFill>
          <a:blip r:embed="rId2" cstate="print">
            <a:alphaModFix amt="50000"/>
          </a:blip>
          <a:srcRect/>
          <a:stretch>
            <a:fillRect/>
          </a:stretch>
        </p:blipFill>
        <p:spPr bwMode="auto">
          <a:xfrm>
            <a:off x="7905750" y="6215063"/>
            <a:ext cx="1138238" cy="334962"/>
          </a:xfrm>
          <a:prstGeom prst="rect">
            <a:avLst/>
          </a:prstGeom>
          <a:noFill/>
          <a:ln>
            <a:noFill/>
          </a:ln>
        </p:spPr>
      </p:pic>
      <p:sp>
        <p:nvSpPr>
          <p:cNvPr id="8" name="Rectangle 7"/>
          <p:cNvSpPr>
            <a:spLocks noChangeArrowheads="1"/>
          </p:cNvSpPr>
          <p:nvPr/>
        </p:nvSpPr>
        <p:spPr bwMode="auto">
          <a:xfrm>
            <a:off x="4572000" y="6618288"/>
            <a:ext cx="4572000" cy="20002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itchFamily="34" charset="-128"/>
              </a:defRPr>
            </a:lvl1pPr>
            <a:lvl2pPr marL="742950" indent="-285750" eaLnBrk="0" hangingPunct="0">
              <a:defRPr sz="2400">
                <a:solidFill>
                  <a:schemeClr val="tx1"/>
                </a:solidFill>
                <a:latin typeface="Arial" panose="020B0604020202020204" pitchFamily="34" charset="0"/>
                <a:ea typeface="MS PGothic" pitchFamily="34" charset="-128"/>
              </a:defRPr>
            </a:lvl2pPr>
            <a:lvl3pPr marL="1143000" indent="-228600" eaLnBrk="0" hangingPunct="0">
              <a:defRPr sz="2400">
                <a:solidFill>
                  <a:schemeClr val="tx1"/>
                </a:solidFill>
                <a:latin typeface="Arial" panose="020B0604020202020204" pitchFamily="34" charset="0"/>
                <a:ea typeface="MS PGothic" pitchFamily="34" charset="-128"/>
              </a:defRPr>
            </a:lvl3pPr>
            <a:lvl4pPr marL="1600200" indent="-228600" eaLnBrk="0" hangingPunct="0">
              <a:defRPr sz="2400">
                <a:solidFill>
                  <a:schemeClr val="tx1"/>
                </a:solidFill>
                <a:latin typeface="Arial" panose="020B0604020202020204" pitchFamily="34" charset="0"/>
                <a:ea typeface="MS PGothic" pitchFamily="34" charset="-128"/>
              </a:defRPr>
            </a:lvl4pPr>
            <a:lvl5pPr marL="2057400" indent="-228600" eaLnBrk="0" hangingPunct="0">
              <a:defRPr sz="2400">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itchFamily="34" charset="-128"/>
              </a:defRPr>
            </a:lvl9pPr>
          </a:lstStyle>
          <a:p>
            <a:pPr algn="r" eaLnBrk="1" hangingPunct="1">
              <a:defRPr/>
            </a:pPr>
            <a:r>
              <a:rPr lang="en-US" altLang="en-US" sz="700" dirty="0">
                <a:solidFill>
                  <a:srgbClr val="FFFFFF"/>
                </a:solidFill>
                <a:cs typeface="+mn-cs"/>
              </a:rPr>
              <a:t>Operated by Los Alamos National Security, LLC for the U.S. Department of Energy's NNSA</a:t>
            </a:r>
            <a:endParaRPr lang="en-US" altLang="en-US" sz="700" dirty="0">
              <a:solidFill>
                <a:srgbClr val="FFFFFF"/>
              </a:solidFill>
              <a:cs typeface="+mn-cs"/>
            </a:endParaRPr>
          </a:p>
        </p:txBody>
      </p:sp>
      <p:pic>
        <p:nvPicPr>
          <p:cNvPr id="9" name="Picture 11" descr="LANL_allWHITE.ai"/>
          <p:cNvPicPr>
            <a:picLocks noChangeAspect="1"/>
          </p:cNvPicPr>
          <p:nvPr/>
        </p:nvPicPr>
        <p:blipFill>
          <a:blip r:embed="rId3" cstate="print"/>
          <a:srcRect l="22845" t="29134" r="27444" b="28320"/>
          <a:stretch>
            <a:fillRect/>
          </a:stretch>
        </p:blipFill>
        <p:spPr bwMode="auto">
          <a:xfrm>
            <a:off x="3330951" y="351091"/>
            <a:ext cx="2468339" cy="1206776"/>
          </a:xfrm>
          <a:prstGeom prst="rect">
            <a:avLst/>
          </a:prstGeom>
          <a:noFill/>
          <a:ln>
            <a:noFill/>
          </a:ln>
        </p:spPr>
      </p:pic>
      <p:cxnSp>
        <p:nvCxnSpPr>
          <p:cNvPr id="10" name="Straight Connector 9"/>
          <p:cNvCxnSpPr/>
          <p:nvPr/>
        </p:nvCxnSpPr>
        <p:spPr>
          <a:xfrm>
            <a:off x="0" y="6629400"/>
            <a:ext cx="9144000" cy="0"/>
          </a:xfrm>
          <a:prstGeom prst="line">
            <a:avLst/>
          </a:prstGeom>
          <a:ln w="12700" cmpd="sng">
            <a:solidFill>
              <a:schemeClr val="accent6"/>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hasCustomPrompt="1"/>
          </p:nvPr>
        </p:nvSpPr>
        <p:spPr>
          <a:xfrm>
            <a:off x="-5249" y="1879604"/>
            <a:ext cx="9171433" cy="956732"/>
          </a:xfrm>
          <a:ln>
            <a:noFill/>
          </a:ln>
        </p:spPr>
        <p:txBody>
          <a:bodyPr/>
          <a:lstStyle>
            <a:lvl1pPr algn="ctr">
              <a:defRPr sz="2800" baseline="0">
                <a:solidFill>
                  <a:srgbClr val="000000"/>
                </a:solidFill>
              </a:defRPr>
            </a:lvl1pPr>
          </a:lstStyle>
          <a:p>
            <a:r>
              <a:rPr lang="en-US" dirty="0"/>
              <a:t>Click to add Presentation Title</a:t>
            </a:r>
            <a:endParaRPr lang="en-US" dirty="0"/>
          </a:p>
        </p:txBody>
      </p:sp>
      <p:sp>
        <p:nvSpPr>
          <p:cNvPr id="12" name="Text Placeholder 11"/>
          <p:cNvSpPr>
            <a:spLocks noGrp="1"/>
          </p:cNvSpPr>
          <p:nvPr>
            <p:ph type="body" sz="quarter" idx="10" hasCustomPrompt="1"/>
          </p:nvPr>
        </p:nvSpPr>
        <p:spPr>
          <a:xfrm>
            <a:off x="4234" y="2909226"/>
            <a:ext cx="9152467" cy="365241"/>
          </a:xfrm>
          <a:prstGeom prst="rect">
            <a:avLst/>
          </a:prstGeom>
        </p:spPr>
        <p:txBody>
          <a:bodyPr/>
          <a:lstStyle>
            <a:lvl1pPr marL="0" indent="0" algn="ctr">
              <a:buNone/>
              <a:defRPr i="1" baseline="0">
                <a:solidFill>
                  <a:srgbClr val="000000"/>
                </a:solidFill>
              </a:defRPr>
            </a:lvl1pPr>
          </a:lstStyle>
          <a:p>
            <a:pPr lvl="0"/>
            <a:r>
              <a:rPr lang="en-US" dirty="0"/>
              <a:t>Click to add Presenter’s Name, Title</a:t>
            </a:r>
            <a:endParaRPr lang="en-US" dirty="0"/>
          </a:p>
        </p:txBody>
      </p:sp>
      <p:sp>
        <p:nvSpPr>
          <p:cNvPr id="15" name="Text Placeholder 14"/>
          <p:cNvSpPr>
            <a:spLocks noGrp="1"/>
          </p:cNvSpPr>
          <p:nvPr>
            <p:ph type="body" sz="quarter" idx="11" hasCustomPrompt="1"/>
          </p:nvPr>
        </p:nvSpPr>
        <p:spPr>
          <a:xfrm>
            <a:off x="0" y="3458620"/>
            <a:ext cx="9144000" cy="368300"/>
          </a:xfrm>
          <a:prstGeom prst="rect">
            <a:avLst/>
          </a:prstGeom>
        </p:spPr>
        <p:txBody>
          <a:bodyPr/>
          <a:lstStyle>
            <a:lvl1pPr marL="0" indent="0" algn="ctr">
              <a:buNone/>
              <a:defRPr sz="1800" b="0" baseline="0"/>
            </a:lvl1pPr>
          </a:lstStyle>
          <a:p>
            <a:pPr lvl="0"/>
            <a:r>
              <a:rPr lang="en-US" dirty="0"/>
              <a:t>Click to add Presentation date</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Your headline should be a full sentence summary</a:t>
            </a:r>
            <a:endParaRPr lang="en-US" dirty="0"/>
          </a:p>
        </p:txBody>
      </p:sp>
      <p:sp>
        <p:nvSpPr>
          <p:cNvPr id="3" name="Content Placeholder 2"/>
          <p:cNvSpPr>
            <a:spLocks noGrp="1"/>
          </p:cNvSpPr>
          <p:nvPr>
            <p:ph idx="1"/>
          </p:nvPr>
        </p:nvSpPr>
        <p:spPr/>
        <p:txBody>
          <a:bodyPr/>
          <a:lstStyle>
            <a:lvl1pPr marL="342900" indent="-342900">
              <a:buClrTx/>
              <a:buFont typeface="Wingdings" panose="05000000000000000000" pitchFamily="2" charset="2"/>
              <a:buChar char="§"/>
              <a:defRPr sz="2000" b="1">
                <a:solidFill>
                  <a:schemeClr val="tx1"/>
                </a:solidFill>
              </a:defRPr>
            </a:lvl1pPr>
            <a:lvl2pPr marL="742950" indent="-285750">
              <a:buClrTx/>
              <a:buFont typeface="Arial" panose="020B0604020202020204"/>
              <a:buChar char="•"/>
              <a:defRPr sz="2000">
                <a:solidFill>
                  <a:schemeClr val="tx1"/>
                </a:solidFill>
              </a:defRPr>
            </a:lvl2pPr>
            <a:lvl3pPr marL="1143000" indent="-228600">
              <a:buClrTx/>
              <a:buFont typeface="Courier New" panose="02070309020205020404"/>
              <a:buChar char="o"/>
              <a:defRPr sz="1800">
                <a:solidFill>
                  <a:schemeClr val="tx1"/>
                </a:solidFill>
              </a:defRPr>
            </a:lvl3pPr>
            <a:lvl4pPr marL="1600200" indent="-228600">
              <a:buClrTx/>
              <a:buFont typeface="Lucida Grande"/>
              <a:buChar char="»"/>
              <a:defRPr sz="1600">
                <a:solidFill>
                  <a:schemeClr val="tx1"/>
                </a:solidFill>
              </a:defRPr>
            </a:lvl4pPr>
            <a:lvl5pPr marL="2057400" indent="-228600">
              <a:buClrTx/>
              <a:buFont typeface="Lucida Grande"/>
              <a:buChar char="›"/>
              <a:defRPr sz="1400">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Your headline should be a full sentence summary</a:t>
            </a:r>
            <a:endParaRPr lang="en-US" dirty="0"/>
          </a:p>
        </p:txBody>
      </p:sp>
      <p:sp>
        <p:nvSpPr>
          <p:cNvPr id="3" name="Text Placeholder 2"/>
          <p:cNvSpPr>
            <a:spLocks noGrp="1"/>
          </p:cNvSpPr>
          <p:nvPr>
            <p:ph type="body" idx="1" hasCustomPrompt="1"/>
          </p:nvPr>
        </p:nvSpPr>
        <p:spPr>
          <a:xfrm>
            <a:off x="457200" y="1381171"/>
            <a:ext cx="4040188" cy="7937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first topic in header</a:t>
            </a:r>
            <a:endParaRPr lang="en-US" dirty="0"/>
          </a:p>
        </p:txBody>
      </p:sp>
      <p:sp>
        <p:nvSpPr>
          <p:cNvPr id="4" name="Content Placeholder 3"/>
          <p:cNvSpPr>
            <a:spLocks noGrp="1"/>
          </p:cNvSpPr>
          <p:nvPr>
            <p:ph sz="half" idx="2"/>
          </p:nvPr>
        </p:nvSpPr>
        <p:spPr>
          <a:xfrm>
            <a:off x="457200" y="2174875"/>
            <a:ext cx="4040188" cy="3951288"/>
          </a:xfrm>
        </p:spPr>
        <p:txBody>
          <a:bodyPr>
            <a:normAutofit/>
          </a:bodyPr>
          <a:lstStyle>
            <a:lvl1pPr marL="342900" indent="-342900">
              <a:buFont typeface="Wingdings" panose="05000000000000000000" pitchFamily="2" charset="2"/>
              <a:buChar char="§"/>
              <a:defRPr sz="2000" b="0"/>
            </a:lvl1pPr>
            <a:lvl2pPr marL="742950" indent="-285750">
              <a:buFont typeface="Arial" panose="020B0604020202020204"/>
              <a:buChar char="•"/>
              <a:defRPr sz="1800"/>
            </a:lvl2pPr>
            <a:lvl3pPr marL="1143000" indent="-228600">
              <a:buFont typeface="Courier New" panose="02070309020205020404"/>
              <a:buChar char="o"/>
              <a:defRPr sz="1600"/>
            </a:lvl3pPr>
            <a:lvl4pPr marL="1600200" indent="-228600">
              <a:buFont typeface="Lucida Grande"/>
              <a:buChar char="»"/>
              <a:defRPr sz="1400"/>
            </a:lvl4pPr>
            <a:lvl5pPr marL="2057400" indent="-228600">
              <a:buFont typeface="Lucida Grande"/>
              <a:buChar cha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hasCustomPrompt="1"/>
          </p:nvPr>
        </p:nvSpPr>
        <p:spPr>
          <a:xfrm>
            <a:off x="4645025" y="1381171"/>
            <a:ext cx="4041775" cy="793704"/>
          </a:xfrm>
        </p:spPr>
        <p:txBody>
          <a:bodyPr anchor="b"/>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second topic in header</a:t>
            </a:r>
            <a:endParaRPr lang="en-US" dirty="0"/>
          </a:p>
        </p:txBody>
      </p:sp>
      <p:sp>
        <p:nvSpPr>
          <p:cNvPr id="6" name="Content Placeholder 5"/>
          <p:cNvSpPr>
            <a:spLocks noGrp="1"/>
          </p:cNvSpPr>
          <p:nvPr>
            <p:ph sz="quarter" idx="4"/>
          </p:nvPr>
        </p:nvSpPr>
        <p:spPr>
          <a:xfrm>
            <a:off x="4645025" y="2174875"/>
            <a:ext cx="4041775" cy="3951288"/>
          </a:xfrm>
        </p:spPr>
        <p:txBody>
          <a:bodyPr>
            <a:normAutofit/>
          </a:bodyPr>
          <a:lstStyle>
            <a:lvl1pPr marL="342900" indent="-342900">
              <a:buFont typeface="Wingdings" panose="05000000000000000000" pitchFamily="2" charset="2"/>
              <a:buChar char="§"/>
              <a:defRPr sz="2000" b="0"/>
            </a:lvl1pPr>
            <a:lvl2pPr marL="742950" indent="-285750">
              <a:buFont typeface="Arial" panose="020B0604020202020204"/>
              <a:buChar char="•"/>
              <a:defRPr sz="1800"/>
            </a:lvl2pPr>
            <a:lvl3pPr marL="1143000" indent="-228600">
              <a:buFont typeface="Courier New" panose="02070309020205020404"/>
              <a:buChar char="o"/>
              <a:defRPr sz="1600"/>
            </a:lvl3pPr>
            <a:lvl4pPr marL="1600200" indent="-228600">
              <a:buFont typeface="Lucida Grande"/>
              <a:buChar char="»"/>
              <a:defRPr sz="1400"/>
            </a:lvl4pPr>
            <a:lvl5pPr marL="2057400" indent="-228600">
              <a:buFont typeface="Lucida Grande"/>
              <a:buChar cha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Your headline should be a full sentence summary</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52438" y="1140578"/>
            <a:ext cx="8691562" cy="411480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endParaRPr lang="en-US" noProof="0" dirty="0"/>
          </a:p>
        </p:txBody>
      </p:sp>
      <p:sp>
        <p:nvSpPr>
          <p:cNvPr id="4" name="Text Placeholder 3"/>
          <p:cNvSpPr>
            <a:spLocks noGrp="1"/>
          </p:cNvSpPr>
          <p:nvPr>
            <p:ph type="body" sz="half" idx="2" hasCustomPrompt="1"/>
          </p:nvPr>
        </p:nvSpPr>
        <p:spPr>
          <a:xfrm>
            <a:off x="452438" y="5367338"/>
            <a:ext cx="6861409" cy="804862"/>
          </a:xfrm>
        </p:spPr>
        <p:txBody>
          <a:bodyPr>
            <a:noAutofit/>
          </a:bodyPr>
          <a:lstStyle>
            <a:lvl1pPr marL="0" indent="0">
              <a:buNone/>
              <a:defRPr sz="1600" b="0" baseline="0">
                <a:solidFill>
                  <a:schemeClr val="accent6">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You can add a photo caption here if you like. Be sure the left edge of the letters in the caption line up with the left edge of the image) </a:t>
            </a:r>
            <a:endParaRPr lang="en-US" dirty="0"/>
          </a:p>
        </p:txBody>
      </p:sp>
      <p:sp>
        <p:nvSpPr>
          <p:cNvPr id="5" name="Title Placeholder 1"/>
          <p:cNvSpPr>
            <a:spLocks noGrp="1"/>
          </p:cNvSpPr>
          <p:nvPr>
            <p:ph type="title" hasCustomPrompt="1"/>
          </p:nvPr>
        </p:nvSpPr>
        <p:spPr bwMode="auto">
          <a:xfrm>
            <a:off x="452438" y="0"/>
            <a:ext cx="8691562" cy="1143000"/>
          </a:xfrm>
          <a:prstGeom prst="rect">
            <a:avLst/>
          </a:prstGeom>
          <a:noFill/>
          <a:ln>
            <a:noFill/>
          </a:ln>
        </p:spPr>
        <p:txBody>
          <a:bodyPr vert="horz" wrap="square" lIns="91440" tIns="45720" rIns="91440" bIns="45720" numCol="1" anchor="ctr" anchorCtr="0" compatLnSpc="1"/>
          <a:lstStyle>
            <a:lvl1pPr>
              <a:defRPr baseline="0"/>
            </a:lvl1pPr>
          </a:lstStyle>
          <a:p>
            <a:pPr lvl="0"/>
            <a:r>
              <a:rPr lang="en-US" dirty="0"/>
              <a:t>This layout is good for large graphics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keaway 2 lin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Your headline should be a full sentence summary</a:t>
            </a:r>
            <a:endParaRPr lang="en-US" dirty="0"/>
          </a:p>
        </p:txBody>
      </p:sp>
      <p:sp>
        <p:nvSpPr>
          <p:cNvPr id="6" name="Content Placeholder 2"/>
          <p:cNvSpPr>
            <a:spLocks noGrp="1"/>
          </p:cNvSpPr>
          <p:nvPr>
            <p:ph idx="1"/>
          </p:nvPr>
        </p:nvSpPr>
        <p:spPr>
          <a:xfrm>
            <a:off x="457200" y="1374775"/>
            <a:ext cx="8229600" cy="4525963"/>
          </a:xfrm>
        </p:spPr>
        <p:txBody>
          <a:bodyPr/>
          <a:lstStyle>
            <a:lvl1pPr marL="342900" indent="-342900">
              <a:buClrTx/>
              <a:buFont typeface="Wingdings" panose="05000000000000000000" pitchFamily="2" charset="2"/>
              <a:buChar char="§"/>
              <a:defRPr b="1">
                <a:solidFill>
                  <a:schemeClr val="tx1"/>
                </a:solidFill>
              </a:defRPr>
            </a:lvl1pPr>
            <a:lvl2pPr marL="742950" indent="-285750">
              <a:buClrTx/>
              <a:buFont typeface="Arial" panose="020B0604020202020204"/>
              <a:buChar char="•"/>
              <a:defRPr>
                <a:solidFill>
                  <a:schemeClr val="tx1"/>
                </a:solidFill>
              </a:defRPr>
            </a:lvl2pPr>
            <a:lvl3pPr marL="1143000" indent="-228600">
              <a:buClrTx/>
              <a:buFont typeface="Courier New" panose="02070309020205020404"/>
              <a:buChar char="o"/>
              <a:defRPr>
                <a:solidFill>
                  <a:schemeClr val="tx1"/>
                </a:solidFill>
              </a:defRPr>
            </a:lvl3pPr>
            <a:lvl4pPr marL="1600200" indent="-228600">
              <a:buClrTx/>
              <a:buFont typeface="Lucida Grande"/>
              <a:buChar char="»"/>
              <a:defRPr>
                <a:solidFill>
                  <a:schemeClr val="tx1"/>
                </a:solidFill>
              </a:defRPr>
            </a:lvl4pPr>
            <a:lvl5pPr marL="2057400" indent="-228600">
              <a:buClrTx/>
              <a:buFont typeface="Lucida Grande"/>
              <a:buChar cha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10" hasCustomPrompt="1"/>
          </p:nvPr>
        </p:nvSpPr>
        <p:spPr>
          <a:xfrm>
            <a:off x="2717" y="5965103"/>
            <a:ext cx="7799832" cy="680803"/>
          </a:xfrm>
          <a:gradFill flip="none" rotWithShape="1">
            <a:gsLst>
              <a:gs pos="0">
                <a:schemeClr val="accent6"/>
              </a:gs>
              <a:gs pos="25000">
                <a:schemeClr val="accent6">
                  <a:lumMod val="75000"/>
                </a:schemeClr>
              </a:gs>
            </a:gsLst>
            <a:lin ang="0" scaled="1"/>
            <a:tileRect/>
          </a:gradFill>
          <a:ln>
            <a:noFill/>
          </a:ln>
        </p:spPr>
        <p:txBody>
          <a:bodyPr anchor="ctr"/>
          <a:lstStyle>
            <a:lvl1pPr marL="457200" indent="0" algn="l">
              <a:spcAft>
                <a:spcPts val="0"/>
              </a:spcAft>
              <a:buFont typeface="Arial" panose="020B0604020202020204"/>
              <a:buNone/>
              <a:defRPr sz="20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2000" dirty="0"/>
              <a:t>Place your takeaway message here with up to two full lines of text in a complete sentence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away 3 lin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Your headline should be a full sentence summary</a:t>
            </a:r>
            <a:endParaRPr lang="en-US" dirty="0"/>
          </a:p>
        </p:txBody>
      </p:sp>
      <p:sp>
        <p:nvSpPr>
          <p:cNvPr id="6" name="Content Placeholder 2"/>
          <p:cNvSpPr>
            <a:spLocks noGrp="1"/>
          </p:cNvSpPr>
          <p:nvPr>
            <p:ph idx="1"/>
          </p:nvPr>
        </p:nvSpPr>
        <p:spPr>
          <a:xfrm>
            <a:off x="457200" y="1374776"/>
            <a:ext cx="8229600" cy="3899958"/>
          </a:xfrm>
        </p:spPr>
        <p:txBody>
          <a:bodyPr/>
          <a:lstStyle>
            <a:lvl1pPr marL="342900" indent="-342900">
              <a:buClrTx/>
              <a:buFont typeface="Wingdings" panose="05000000000000000000" pitchFamily="2" charset="2"/>
              <a:buChar char="§"/>
              <a:defRPr b="1">
                <a:solidFill>
                  <a:schemeClr val="tx1"/>
                </a:solidFill>
              </a:defRPr>
            </a:lvl1pPr>
            <a:lvl2pPr marL="742950" indent="-285750">
              <a:buClrTx/>
              <a:buFont typeface="Arial" panose="020B0604020202020204"/>
              <a:buChar char="•"/>
              <a:defRPr>
                <a:solidFill>
                  <a:schemeClr val="tx1"/>
                </a:solidFill>
              </a:defRPr>
            </a:lvl2pPr>
            <a:lvl3pPr marL="1143000" indent="-228600">
              <a:buClrTx/>
              <a:buFont typeface="Courier New" panose="02070309020205020404"/>
              <a:buChar char="o"/>
              <a:defRPr>
                <a:solidFill>
                  <a:schemeClr val="tx1"/>
                </a:solidFill>
              </a:defRPr>
            </a:lvl3pPr>
            <a:lvl4pPr marL="1600200" indent="-228600">
              <a:buClrTx/>
              <a:buFont typeface="Lucida Grande"/>
              <a:buChar char="»"/>
              <a:defRPr>
                <a:solidFill>
                  <a:schemeClr val="tx1"/>
                </a:solidFill>
              </a:defRPr>
            </a:lvl4pPr>
            <a:lvl5pPr marL="2057400" indent="-228600">
              <a:buClrTx/>
              <a:buFont typeface="Lucida Grande"/>
              <a:buChar cha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10" hasCustomPrompt="1"/>
          </p:nvPr>
        </p:nvSpPr>
        <p:spPr>
          <a:xfrm>
            <a:off x="-5027" y="5671683"/>
            <a:ext cx="7799832" cy="974945"/>
          </a:xfrm>
          <a:gradFill flip="none" rotWithShape="1">
            <a:gsLst>
              <a:gs pos="0">
                <a:schemeClr val="accent6"/>
              </a:gs>
              <a:gs pos="25000">
                <a:schemeClr val="accent6">
                  <a:lumMod val="75000"/>
                </a:schemeClr>
              </a:gs>
            </a:gsLst>
            <a:lin ang="0" scaled="1"/>
            <a:tileRect/>
          </a:gradFill>
          <a:ln>
            <a:noFill/>
          </a:ln>
        </p:spPr>
        <p:txBody>
          <a:bodyPr anchor="ctr"/>
          <a:lstStyle>
            <a:lvl1pPr marL="457200" indent="0" algn="l">
              <a:spcAft>
                <a:spcPts val="0"/>
              </a:spcAft>
              <a:buFont typeface="Arial" panose="020B0604020202020204"/>
              <a:buNone/>
              <a:defRPr sz="20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2000" dirty="0"/>
              <a:t>Place your takeaway message here — </a:t>
            </a:r>
            <a:br>
              <a:rPr lang="en-US" sz="2000" dirty="0"/>
            </a:br>
            <a:r>
              <a:rPr lang="en-US" sz="2000" dirty="0"/>
              <a:t>up to three full lines of text in a complete sentence</a:t>
            </a:r>
            <a:br>
              <a:rPr lang="en-US" sz="2000" dirty="0"/>
            </a:br>
            <a:r>
              <a:rPr lang="en-US" sz="2000" dirty="0"/>
              <a:t>(A takeaway should never be more than three lines)</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8.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p:cNvSpPr/>
          <p:nvPr/>
        </p:nvSpPr>
        <p:spPr>
          <a:xfrm>
            <a:off x="0" y="0"/>
            <a:ext cx="9144000" cy="1143000"/>
          </a:xfrm>
          <a:prstGeom prst="rect">
            <a:avLst/>
          </a:prstGeom>
          <a:gradFill flip="none" rotWithShape="1">
            <a:gsLst>
              <a:gs pos="1000">
                <a:schemeClr val="accent6"/>
              </a:gs>
              <a:gs pos="100000">
                <a:schemeClr val="accent6">
                  <a:lumMod val="50000"/>
                </a:schemeClr>
              </a:gs>
              <a:gs pos="0">
                <a:schemeClr val="accent6">
                  <a:lumMod val="50000"/>
                </a:schemeClr>
              </a:gs>
            </a:gsLst>
            <a:path path="circle">
              <a:fillToRect t="100000" r="100000"/>
            </a:path>
            <a:tileRect l="-100000" b="-100000"/>
          </a:gra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dirty="0"/>
          </a:p>
        </p:txBody>
      </p:sp>
      <p:sp>
        <p:nvSpPr>
          <p:cNvPr id="1029" name="Title Placeholder 1"/>
          <p:cNvSpPr>
            <a:spLocks noGrp="1"/>
          </p:cNvSpPr>
          <p:nvPr>
            <p:ph type="title"/>
          </p:nvPr>
        </p:nvSpPr>
        <p:spPr bwMode="auto">
          <a:xfrm>
            <a:off x="452438" y="0"/>
            <a:ext cx="8691562" cy="1143000"/>
          </a:xfrm>
          <a:prstGeom prst="rect">
            <a:avLst/>
          </a:prstGeom>
          <a:noFill/>
          <a:ln>
            <a:noFill/>
          </a:ln>
        </p:spPr>
        <p:txBody>
          <a:bodyPr vert="horz" wrap="square" lIns="91440" tIns="45720" rIns="91440" bIns="45720" numCol="1" anchor="ctr" anchorCtr="0" compatLnSpc="1"/>
          <a:lstStyle/>
          <a:p>
            <a:pPr lvl="0"/>
            <a:r>
              <a:rPr lang="en-US" dirty="0"/>
              <a:t>Your headline should be a full sentence summary</a:t>
            </a:r>
            <a:endParaRPr lang="en-US" dirty="0"/>
          </a:p>
        </p:txBody>
      </p:sp>
      <p:sp>
        <p:nvSpPr>
          <p:cNvPr id="1030" name="Text Placeholder 2"/>
          <p:cNvSpPr>
            <a:spLocks noGrp="1"/>
          </p:cNvSpPr>
          <p:nvPr>
            <p:ph type="body" idx="1"/>
          </p:nvPr>
        </p:nvSpPr>
        <p:spPr bwMode="auto">
          <a:xfrm>
            <a:off x="457200" y="1374775"/>
            <a:ext cx="8229600" cy="4525963"/>
          </a:xfrm>
          <a:prstGeom prst="rect">
            <a:avLst/>
          </a:prstGeom>
          <a:noFill/>
          <a:ln>
            <a:noFill/>
          </a:ln>
        </p:spPr>
        <p:txBody>
          <a:bodyPr vert="horz" wrap="square" lIns="91440" tIns="45720" rIns="91440" bIns="45720"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4" name="Picture 3" descr="los-alamos-logo-black-white-Crop.png"/>
          <p:cNvPicPr>
            <a:picLocks noChangeAspect="1"/>
          </p:cNvPicPr>
          <p:nvPr/>
        </p:nvPicPr>
        <p:blipFill>
          <a:blip r:embed="rId13" cstate="print"/>
          <a:stretch>
            <a:fillRect/>
          </a:stretch>
        </p:blipFill>
        <p:spPr>
          <a:xfrm>
            <a:off x="7954598" y="6408251"/>
            <a:ext cx="1134008" cy="396903"/>
          </a:xfrm>
          <a:prstGeom prst="rect">
            <a:avLst/>
          </a:prstGeom>
        </p:spPr>
      </p:pic>
      <p:cxnSp>
        <p:nvCxnSpPr>
          <p:cNvPr id="9" name="Straight Connector 8"/>
          <p:cNvCxnSpPr/>
          <p:nvPr/>
        </p:nvCxnSpPr>
        <p:spPr>
          <a:xfrm>
            <a:off x="0" y="6629400"/>
            <a:ext cx="7797800" cy="0"/>
          </a:xfrm>
          <a:prstGeom prst="line">
            <a:avLst/>
          </a:prstGeom>
          <a:ln w="38100" cmpd="sng">
            <a:solidFill>
              <a:schemeClr val="accent6"/>
            </a:solidFill>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657600" y="6610350"/>
            <a:ext cx="1828800" cy="246221"/>
          </a:xfrm>
          <a:prstGeom prst="rect">
            <a:avLst/>
          </a:prstGeom>
          <a:noFill/>
        </p:spPr>
        <p:txBody>
          <a:bodyPr wrap="square" rtlCol="0">
            <a:spAutoFit/>
          </a:bodyPr>
          <a:lstStyle/>
          <a:p>
            <a:pPr algn="ctr"/>
            <a:r>
              <a:rPr lang="en-US" sz="1000" b="1" normalizeH="0" baseline="0" dirty="0">
                <a:solidFill>
                  <a:srgbClr val="475A8D"/>
                </a:solidFill>
                <a:latin typeface="Frutiger LT Std 45 Light"/>
              </a:rPr>
              <a:t>UNCLASSIFIED</a:t>
            </a:r>
            <a:endParaRPr lang="en-US" sz="1000" normalizeH="0" baseline="0" dirty="0">
              <a:solidFill>
                <a:srgbClr val="475A8D"/>
              </a:solidFill>
              <a:latin typeface="Frutiger LT Std 45 Light"/>
            </a:endParaRPr>
          </a:p>
        </p:txBody>
      </p:sp>
      <p:sp>
        <p:nvSpPr>
          <p:cNvPr id="12" name="TextBox 11"/>
          <p:cNvSpPr txBox="1"/>
          <p:nvPr/>
        </p:nvSpPr>
        <p:spPr>
          <a:xfrm>
            <a:off x="6007103" y="6611779"/>
            <a:ext cx="1828800" cy="245110"/>
          </a:xfrm>
          <a:prstGeom prst="rect">
            <a:avLst/>
          </a:prstGeom>
          <a:noFill/>
        </p:spPr>
        <p:txBody>
          <a:bodyPr wrap="square" rtlCol="0">
            <a:spAutoFit/>
          </a:bodyPr>
          <a:lstStyle/>
          <a:p>
            <a:pPr algn="r"/>
            <a:r>
              <a:rPr lang="" altLang="en-US" sz="1000" normalizeH="0" baseline="0" dirty="0">
                <a:solidFill>
                  <a:srgbClr val="475A8D"/>
                </a:solidFill>
                <a:latin typeface="Frutiger LT Std 45 Light"/>
              </a:rPr>
              <a:t>April 16</a:t>
            </a:r>
            <a:r>
              <a:rPr lang="en-US" sz="1000" normalizeH="0" baseline="0" dirty="0">
                <a:solidFill>
                  <a:srgbClr val="475A8D"/>
                </a:solidFill>
                <a:latin typeface="Frutiger LT Std 45 Light"/>
              </a:rPr>
              <a:t>, 201</a:t>
            </a:r>
            <a:r>
              <a:rPr lang="" altLang="en-US" sz="1000" normalizeH="0" baseline="0" dirty="0">
                <a:solidFill>
                  <a:srgbClr val="475A8D"/>
                </a:solidFill>
                <a:latin typeface="Frutiger LT Std 45 Light"/>
              </a:rPr>
              <a:t>9</a:t>
            </a:r>
            <a:r>
              <a:rPr lang="en-US" sz="1000" normalizeH="0" baseline="0" dirty="0">
                <a:solidFill>
                  <a:srgbClr val="475A8D"/>
                </a:solidFill>
                <a:latin typeface="Frutiger LT Std 45 Light"/>
              </a:rPr>
              <a:t> |  </a:t>
            </a:r>
            <a:fld id="{F9D4371A-A13E-B243-A14D-8CF626A7A05F}" type="slidenum">
              <a:rPr lang="en-US" sz="1000" normalizeH="0" baseline="0" dirty="0" smtClean="0">
                <a:solidFill>
                  <a:srgbClr val="475A8D"/>
                </a:solidFill>
                <a:latin typeface="Frutiger LT Std 45 Light"/>
              </a:rPr>
            </a:fld>
            <a:endParaRPr lang="en-US" sz="1000" normalizeH="0" baseline="0" dirty="0">
              <a:solidFill>
                <a:srgbClr val="475A8D"/>
              </a:solidFill>
              <a:latin typeface="Frutiger LT Std 45 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457200" rtl="0" eaLnBrk="1" fontAlgn="base" hangingPunct="1">
        <a:spcBef>
          <a:spcPct val="0"/>
        </a:spcBef>
        <a:spcAft>
          <a:spcPct val="0"/>
        </a:spcAft>
        <a:defRPr sz="2400" b="1" kern="1200">
          <a:solidFill>
            <a:srgbClr val="FFFFFF"/>
          </a:solidFill>
          <a:latin typeface="+mj-lt"/>
          <a:ea typeface="MS PGothic" charset="0"/>
          <a:cs typeface="MS PGothic" charset="0"/>
        </a:defRPr>
      </a:lvl1pPr>
      <a:lvl2pPr algn="l" defTabSz="457200" rtl="0" eaLnBrk="1" fontAlgn="base" hangingPunct="1">
        <a:spcBef>
          <a:spcPct val="0"/>
        </a:spcBef>
        <a:spcAft>
          <a:spcPct val="0"/>
        </a:spcAft>
        <a:defRPr sz="2400" b="1">
          <a:solidFill>
            <a:srgbClr val="FFFFFF"/>
          </a:solidFill>
          <a:latin typeface="Arial" panose="020B0604020202020204" pitchFamily="34" charset="0"/>
          <a:ea typeface="MS PGothic" charset="0"/>
          <a:cs typeface="MS PGothic" charset="0"/>
        </a:defRPr>
      </a:lvl2pPr>
      <a:lvl3pPr algn="l" defTabSz="457200" rtl="0" eaLnBrk="1" fontAlgn="base" hangingPunct="1">
        <a:spcBef>
          <a:spcPct val="0"/>
        </a:spcBef>
        <a:spcAft>
          <a:spcPct val="0"/>
        </a:spcAft>
        <a:defRPr sz="2400" b="1">
          <a:solidFill>
            <a:srgbClr val="FFFFFF"/>
          </a:solidFill>
          <a:latin typeface="Arial" panose="020B0604020202020204" pitchFamily="34" charset="0"/>
          <a:ea typeface="MS PGothic" charset="0"/>
          <a:cs typeface="MS PGothic" charset="0"/>
        </a:defRPr>
      </a:lvl3pPr>
      <a:lvl4pPr algn="l" defTabSz="457200" rtl="0" eaLnBrk="1" fontAlgn="base" hangingPunct="1">
        <a:spcBef>
          <a:spcPct val="0"/>
        </a:spcBef>
        <a:spcAft>
          <a:spcPct val="0"/>
        </a:spcAft>
        <a:defRPr sz="2400" b="1">
          <a:solidFill>
            <a:srgbClr val="FFFFFF"/>
          </a:solidFill>
          <a:latin typeface="Arial" panose="020B0604020202020204" pitchFamily="34" charset="0"/>
          <a:ea typeface="MS PGothic" charset="0"/>
          <a:cs typeface="MS PGothic" charset="0"/>
        </a:defRPr>
      </a:lvl4pPr>
      <a:lvl5pPr algn="l" defTabSz="457200" rtl="0" eaLnBrk="1" fontAlgn="base" hangingPunct="1">
        <a:spcBef>
          <a:spcPct val="0"/>
        </a:spcBef>
        <a:spcAft>
          <a:spcPct val="0"/>
        </a:spcAft>
        <a:defRPr sz="2400" b="1">
          <a:solidFill>
            <a:srgbClr val="FFFFFF"/>
          </a:solidFill>
          <a:latin typeface="Arial" panose="020B0604020202020204" pitchFamily="34" charset="0"/>
          <a:ea typeface="MS PGothic" charset="0"/>
          <a:cs typeface="MS PGothic" charset="0"/>
        </a:defRPr>
      </a:lvl5pPr>
      <a:lvl6pPr marL="457200" algn="l" defTabSz="457200" rtl="0" eaLnBrk="1" fontAlgn="base" hangingPunct="1">
        <a:spcBef>
          <a:spcPct val="0"/>
        </a:spcBef>
        <a:spcAft>
          <a:spcPct val="0"/>
        </a:spcAft>
        <a:defRPr sz="3600" b="1">
          <a:solidFill>
            <a:srgbClr val="FFFFFF"/>
          </a:solidFill>
          <a:latin typeface="Arial" panose="020B0604020202020204" pitchFamily="34" charset="0"/>
          <a:ea typeface="MS PGothic" charset="0"/>
          <a:cs typeface="MS PGothic" charset="0"/>
        </a:defRPr>
      </a:lvl6pPr>
      <a:lvl7pPr marL="914400" algn="l" defTabSz="457200" rtl="0" eaLnBrk="1" fontAlgn="base" hangingPunct="1">
        <a:spcBef>
          <a:spcPct val="0"/>
        </a:spcBef>
        <a:spcAft>
          <a:spcPct val="0"/>
        </a:spcAft>
        <a:defRPr sz="3600" b="1">
          <a:solidFill>
            <a:srgbClr val="FFFFFF"/>
          </a:solidFill>
          <a:latin typeface="Arial" panose="020B0604020202020204" pitchFamily="34" charset="0"/>
          <a:ea typeface="MS PGothic" charset="0"/>
          <a:cs typeface="MS PGothic" charset="0"/>
        </a:defRPr>
      </a:lvl7pPr>
      <a:lvl8pPr marL="1371600" algn="l" defTabSz="457200" rtl="0" eaLnBrk="1" fontAlgn="base" hangingPunct="1">
        <a:spcBef>
          <a:spcPct val="0"/>
        </a:spcBef>
        <a:spcAft>
          <a:spcPct val="0"/>
        </a:spcAft>
        <a:defRPr sz="3600" b="1">
          <a:solidFill>
            <a:srgbClr val="FFFFFF"/>
          </a:solidFill>
          <a:latin typeface="Arial" panose="020B0604020202020204" pitchFamily="34" charset="0"/>
          <a:ea typeface="MS PGothic" charset="0"/>
          <a:cs typeface="MS PGothic" charset="0"/>
        </a:defRPr>
      </a:lvl8pPr>
      <a:lvl9pPr marL="1828800" algn="l" defTabSz="457200" rtl="0" eaLnBrk="1" fontAlgn="base" hangingPunct="1">
        <a:spcBef>
          <a:spcPct val="0"/>
        </a:spcBef>
        <a:spcAft>
          <a:spcPct val="0"/>
        </a:spcAft>
        <a:defRPr sz="3600" b="1">
          <a:solidFill>
            <a:srgbClr val="FFFFFF"/>
          </a:solidFill>
          <a:latin typeface="Arial" panose="020B0604020202020204" pitchFamily="34" charset="0"/>
          <a:ea typeface="MS PGothic" charset="0"/>
          <a:cs typeface="MS PGothic" charset="0"/>
        </a:defRPr>
      </a:lvl9pPr>
    </p:titleStyle>
    <p:bodyStyle>
      <a:lvl1pPr marL="342900" indent="-342900" algn="l" defTabSz="457200" rtl="0" eaLnBrk="1" fontAlgn="base" hangingPunct="1">
        <a:spcBef>
          <a:spcPct val="0"/>
        </a:spcBef>
        <a:spcAft>
          <a:spcPts val="800"/>
        </a:spcAft>
        <a:buFont typeface="Wingdings" panose="05000000000000000000" pitchFamily="2" charset="2"/>
        <a:buChar char="§"/>
        <a:defRPr sz="2000" b="1" kern="1200">
          <a:solidFill>
            <a:schemeClr val="tx1"/>
          </a:solidFill>
          <a:latin typeface="+mn-lt"/>
          <a:ea typeface="MS PGothic" charset="0"/>
          <a:cs typeface="MS PGothic" charset="0"/>
        </a:defRPr>
      </a:lvl1pPr>
      <a:lvl2pPr marL="742950" indent="-285750" algn="l" defTabSz="457200" rtl="0" eaLnBrk="1" fontAlgn="base" hangingPunct="1">
        <a:spcBef>
          <a:spcPct val="0"/>
        </a:spcBef>
        <a:spcAft>
          <a:spcPts val="800"/>
        </a:spcAft>
        <a:buFont typeface="Arial" panose="020B0604020202020204"/>
        <a:buChar char="•"/>
        <a:defRPr sz="2000" kern="1200">
          <a:solidFill>
            <a:schemeClr val="tx1"/>
          </a:solidFill>
          <a:latin typeface="+mn-lt"/>
          <a:ea typeface="MS PGothic" charset="0"/>
          <a:cs typeface="+mn-cs"/>
        </a:defRPr>
      </a:lvl2pPr>
      <a:lvl3pPr marL="1143000" indent="-228600" algn="l" defTabSz="457200" rtl="0" eaLnBrk="1" fontAlgn="base" hangingPunct="1">
        <a:spcBef>
          <a:spcPct val="0"/>
        </a:spcBef>
        <a:spcAft>
          <a:spcPts val="800"/>
        </a:spcAft>
        <a:buFont typeface="Courier New" panose="02070309020205020404"/>
        <a:buChar char="o"/>
        <a:defRPr sz="1800" kern="1200">
          <a:solidFill>
            <a:schemeClr val="tx1"/>
          </a:solidFill>
          <a:latin typeface="+mn-lt"/>
          <a:ea typeface="MS PGothic" charset="0"/>
          <a:cs typeface="+mn-cs"/>
        </a:defRPr>
      </a:lvl3pPr>
      <a:lvl4pPr marL="1600200" indent="-228600" algn="l" defTabSz="457200" rtl="0" eaLnBrk="1" fontAlgn="base" hangingPunct="1">
        <a:spcBef>
          <a:spcPct val="0"/>
        </a:spcBef>
        <a:spcAft>
          <a:spcPts val="800"/>
        </a:spcAft>
        <a:buFont typeface="Lucida Grande"/>
        <a:buChar char="»"/>
        <a:defRPr sz="1600" kern="1200">
          <a:solidFill>
            <a:schemeClr val="tx1"/>
          </a:solidFill>
          <a:latin typeface="+mn-lt"/>
          <a:ea typeface="MS PGothic" charset="0"/>
          <a:cs typeface="+mn-cs"/>
        </a:defRPr>
      </a:lvl4pPr>
      <a:lvl5pPr marL="2057400" indent="-228600" algn="l" defTabSz="457200" rtl="0" eaLnBrk="1" fontAlgn="base" hangingPunct="1">
        <a:spcBef>
          <a:spcPct val="0"/>
        </a:spcBef>
        <a:spcAft>
          <a:spcPts val="800"/>
        </a:spcAft>
        <a:buFont typeface="Lucida Grande"/>
        <a:buChar char="›"/>
        <a:defRPr sz="1400" kern="1200">
          <a:solidFill>
            <a:schemeClr val="tx1"/>
          </a:solidFill>
          <a:latin typeface="+mn-lt"/>
          <a:ea typeface="MS PGothic" charset="0"/>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497"/>
            <a:ext cx="9074344" cy="699602"/>
          </a:xfrm>
        </p:spPr>
        <p:txBody>
          <a:bodyPr>
            <a:noAutofit/>
          </a:bodyPr>
          <a:lstStyle/>
          <a:p>
            <a:pPr marL="0" indent="0">
              <a:buNone/>
            </a:pPr>
            <a:r>
              <a:rPr lang="en-US" dirty="0"/>
              <a:t>Visual Analytics for Large Scale Scientific Ensemble Datasets (PI: Woodring</a:t>
            </a:r>
            <a:r>
              <a:rPr lang="" altLang="en-US" dirty="0"/>
              <a:t>, LANL Lead</a:t>
            </a:r>
            <a:r>
              <a:rPr lang="en-US" dirty="0"/>
              <a:t>)</a:t>
            </a:r>
            <a:endParaRPr lang="" altLang="en-US" dirty="0"/>
          </a:p>
        </p:txBody>
      </p:sp>
      <p:sp>
        <p:nvSpPr>
          <p:cNvPr id="3" name="Content Placeholder 2"/>
          <p:cNvSpPr>
            <a:spLocks noGrp="1"/>
          </p:cNvSpPr>
          <p:nvPr>
            <p:ph idx="1"/>
          </p:nvPr>
        </p:nvSpPr>
        <p:spPr>
          <a:xfrm>
            <a:off x="5287645" y="5974715"/>
            <a:ext cx="3801110" cy="593725"/>
          </a:xfrm>
        </p:spPr>
        <p:txBody>
          <a:bodyPr>
            <a:noAutofit/>
          </a:bodyPr>
          <a:lstStyle/>
          <a:p>
            <a:pPr marL="0" indent="0">
              <a:buNone/>
            </a:pPr>
            <a:r>
              <a:rPr lang="en-US" sz="1200" dirty="0">
                <a:solidFill>
                  <a:srgbClr val="333333"/>
                </a:solidFill>
                <a:ea typeface="Corbel" charset="0"/>
                <a:cs typeface="Corbel" charset="0"/>
              </a:rPr>
              <a:t>Collaborators:</a:t>
            </a:r>
            <a:r>
              <a:rPr lang="en-US" sz="1200" b="0" dirty="0">
                <a:solidFill>
                  <a:srgbClr val="333333"/>
                </a:solidFill>
                <a:ea typeface="Corbel" charset="0"/>
                <a:cs typeface="Corbel" charset="0"/>
              </a:rPr>
              <a:t> Ohio State </a:t>
            </a:r>
            <a:r>
              <a:rPr lang="" altLang="en-US" sz="1200" b="0" dirty="0">
                <a:solidFill>
                  <a:srgbClr val="333333"/>
                </a:solidFill>
                <a:ea typeface="Corbel" charset="0"/>
                <a:cs typeface="Corbel" charset="0"/>
              </a:rPr>
              <a:t>(Shen)</a:t>
            </a:r>
            <a:r>
              <a:rPr lang="en-US" sz="1200" b="0" dirty="0">
                <a:solidFill>
                  <a:srgbClr val="333333"/>
                </a:solidFill>
                <a:ea typeface="Corbel" charset="0"/>
                <a:cs typeface="Corbel" charset="0"/>
              </a:rPr>
              <a:t>, A</a:t>
            </a:r>
            <a:r>
              <a:rPr lang="" altLang="en-US" sz="1200" b="0" dirty="0">
                <a:solidFill>
                  <a:srgbClr val="333333"/>
                </a:solidFill>
                <a:ea typeface="Corbel" charset="0"/>
                <a:cs typeface="Corbel" charset="0"/>
              </a:rPr>
              <a:t>rgonne (Peterka and Guo) </a:t>
            </a:r>
            <a:r>
              <a:rPr lang="" altLang="en-US" sz="1200" dirty="0">
                <a:solidFill>
                  <a:srgbClr val="333333"/>
                </a:solidFill>
                <a:ea typeface="Corbel" charset="0"/>
                <a:cs typeface="Corbel" charset="0"/>
              </a:rPr>
              <a:t>LANL </a:t>
            </a:r>
            <a:r>
              <a:rPr lang="en-US" sz="1200" b="1" dirty="0">
                <a:solidFill>
                  <a:srgbClr val="333333"/>
                </a:solidFill>
                <a:ea typeface="Corbel" charset="0"/>
                <a:cs typeface="Corbel" charset="0"/>
              </a:rPr>
              <a:t>Staffing: ~0.</a:t>
            </a:r>
            <a:r>
              <a:rPr lang="" altLang="en-US" sz="1200" b="1" dirty="0">
                <a:solidFill>
                  <a:srgbClr val="333333"/>
                </a:solidFill>
                <a:ea typeface="Corbel" charset="0"/>
                <a:cs typeface="Corbel" charset="0"/>
              </a:rPr>
              <a:t>25</a:t>
            </a:r>
            <a:r>
              <a:rPr lang="en-US" sz="1200" b="1" dirty="0">
                <a:solidFill>
                  <a:srgbClr val="333333"/>
                </a:solidFill>
                <a:ea typeface="Corbel" charset="0"/>
                <a:cs typeface="Corbel" charset="0"/>
              </a:rPr>
              <a:t> FTE (</a:t>
            </a:r>
            <a:r>
              <a:rPr lang="en-US" sz="1200" dirty="0">
                <a:solidFill>
                  <a:srgbClr val="333333"/>
                </a:solidFill>
                <a:ea typeface="Corbel" charset="0"/>
                <a:cs typeface="Corbel" charset="0"/>
              </a:rPr>
              <a:t>Woodring </a:t>
            </a:r>
            <a:r>
              <a:rPr lang="" altLang="en-US" sz="1200" dirty="0">
                <a:solidFill>
                  <a:srgbClr val="333333"/>
                </a:solidFill>
                <a:ea typeface="Corbel" charset="0"/>
                <a:cs typeface="Corbel" charset="0"/>
              </a:rPr>
              <a:t>and</a:t>
            </a:r>
            <a:r>
              <a:rPr lang="en-US" sz="1200" dirty="0">
                <a:solidFill>
                  <a:srgbClr val="333333"/>
                </a:solidFill>
                <a:ea typeface="Corbel" charset="0"/>
                <a:cs typeface="Corbel" charset="0"/>
              </a:rPr>
              <a:t> </a:t>
            </a:r>
            <a:r>
              <a:rPr lang="" altLang="en-US" sz="1200" dirty="0">
                <a:solidFill>
                  <a:srgbClr val="333333"/>
                </a:solidFill>
                <a:ea typeface="Corbel" charset="0"/>
                <a:cs typeface="Corbel" charset="0"/>
              </a:rPr>
              <a:t>2 Summer GRAs</a:t>
            </a:r>
            <a:r>
              <a:rPr lang="en-US" sz="1200" dirty="0"/>
              <a:t>) </a:t>
            </a:r>
            <a:r>
              <a:rPr lang="" altLang="en-US" sz="1200" dirty="0"/>
              <a:t>+ OSU Subcontract</a:t>
            </a:r>
            <a:endParaRPr lang="en-US" sz="1200" dirty="0"/>
          </a:p>
        </p:txBody>
      </p:sp>
      <p:sp>
        <p:nvSpPr>
          <p:cNvPr id="6" name="TextBox 5"/>
          <p:cNvSpPr txBox="1"/>
          <p:nvPr/>
        </p:nvSpPr>
        <p:spPr>
          <a:xfrm>
            <a:off x="0" y="5930"/>
            <a:ext cx="1270541" cy="369332"/>
          </a:xfrm>
          <a:prstGeom prst="rect">
            <a:avLst/>
          </a:prstGeom>
          <a:noFill/>
        </p:spPr>
        <p:txBody>
          <a:bodyPr wrap="none" rtlCol="0">
            <a:spAutoFit/>
          </a:bodyPr>
          <a:lstStyle/>
          <a:p>
            <a:r>
              <a:rPr lang="en-US" dirty="0">
                <a:solidFill>
                  <a:schemeClr val="bg1"/>
                </a:solidFill>
              </a:rPr>
              <a:t>Data &amp; Viz</a:t>
            </a:r>
            <a:endParaRPr lang="en-US" dirty="0">
              <a:solidFill>
                <a:schemeClr val="bg1"/>
              </a:solidFill>
            </a:endParaRPr>
          </a:p>
        </p:txBody>
      </p:sp>
      <p:sp>
        <p:nvSpPr>
          <p:cNvPr id="8" name="Text Box 7"/>
          <p:cNvSpPr txBox="1"/>
          <p:nvPr/>
        </p:nvSpPr>
        <p:spPr>
          <a:xfrm>
            <a:off x="5251450" y="3082925"/>
            <a:ext cx="3841750" cy="2953385"/>
          </a:xfrm>
          <a:prstGeom prst="rect">
            <a:avLst/>
          </a:prstGeom>
          <a:noFill/>
        </p:spPr>
        <p:txBody>
          <a:bodyPr wrap="square" rtlCol="0">
            <a:spAutoFit/>
          </a:bodyPr>
          <a:p>
            <a:r>
              <a:rPr lang="" altLang="en-US" sz="1200" i="1"/>
              <a:t>Interactive and explorable ensemble data sets</a:t>
            </a:r>
            <a:r>
              <a:rPr lang="" altLang="en-US" sz="1200"/>
              <a:t> - </a:t>
            </a:r>
            <a:r>
              <a:rPr lang="" altLang="en-US" sz="1200" b="1"/>
              <a:t>Enabling interactive science to decisions</a:t>
            </a:r>
            <a:endParaRPr lang="" altLang="en-US" sz="1200" b="1"/>
          </a:p>
          <a:p>
            <a:pPr marL="285750" indent="-285750">
              <a:buFont typeface="Arial" panose="020B0604020202020204" pitchFamily="34" charset="0"/>
              <a:buChar char="•"/>
            </a:pPr>
            <a:r>
              <a:rPr lang="" altLang="en-US" sz="1000"/>
              <a:t>Use statistical, CS, signal processing, et al. methods to </a:t>
            </a:r>
            <a:r>
              <a:rPr lang="" altLang="en-US" sz="1000" b="1"/>
              <a:t>compactly represent</a:t>
            </a:r>
            <a:r>
              <a:rPr lang="" altLang="en-US" sz="1000"/>
              <a:t> </a:t>
            </a:r>
            <a:r>
              <a:rPr lang="" altLang="en-US" sz="1000" i="1"/>
              <a:t>large scale</a:t>
            </a:r>
            <a:r>
              <a:rPr lang="" altLang="en-US" sz="1000"/>
              <a:t>, </a:t>
            </a:r>
            <a:r>
              <a:rPr lang="" altLang="en-US" sz="1000" b="1"/>
              <a:t>DOE</a:t>
            </a:r>
            <a:r>
              <a:rPr lang="" altLang="en-US" sz="1000"/>
              <a:t> ensemble data with </a:t>
            </a:r>
            <a:r>
              <a:rPr lang="" altLang="en-US" sz="1000" b="1"/>
              <a:t>efficiency - </a:t>
            </a:r>
            <a:r>
              <a:rPr lang="" altLang="en-US" sz="1000" i="1"/>
              <a:t>in situ, </a:t>
            </a:r>
            <a:r>
              <a:rPr lang="" altLang="en-US" sz="1000"/>
              <a:t>HPC, parallel, etc. algorithms</a:t>
            </a:r>
            <a:endParaRPr lang="" altLang="en-US" sz="1200" b="1"/>
          </a:p>
          <a:p>
            <a:pPr marL="285750" indent="-285750">
              <a:buFont typeface="Arial" panose="020B0604020202020204" pitchFamily="34" charset="0"/>
              <a:buChar char="•"/>
            </a:pPr>
            <a:r>
              <a:rPr lang="" altLang="en-US" sz="1000"/>
              <a:t>Analytics that are able to deal with </a:t>
            </a:r>
            <a:r>
              <a:rPr lang="" altLang="en-US" sz="1000" b="1"/>
              <a:t>volume</a:t>
            </a:r>
            <a:r>
              <a:rPr lang="" altLang="en-US" sz="1000"/>
              <a:t>, </a:t>
            </a:r>
            <a:r>
              <a:rPr lang="" altLang="en-US" sz="1000" b="1"/>
              <a:t>variety</a:t>
            </a:r>
            <a:r>
              <a:rPr lang="" altLang="en-US" sz="1000"/>
              <a:t>, and </a:t>
            </a:r>
            <a:r>
              <a:rPr lang="" altLang="en-US" sz="1000" b="1"/>
              <a:t>velocity</a:t>
            </a:r>
            <a:r>
              <a:rPr lang="" altLang="en-US" sz="1000"/>
              <a:t> of large-scale scientific </a:t>
            </a:r>
            <a:r>
              <a:rPr lang="" altLang="en-US" sz="1000" i="1"/>
              <a:t>parameter studies</a:t>
            </a:r>
            <a:endParaRPr lang="" altLang="en-US" sz="1000" i="1"/>
          </a:p>
          <a:p>
            <a:pPr marL="285750" indent="-285750">
              <a:buFont typeface="Arial" panose="020B0604020202020204" pitchFamily="34" charset="0"/>
              <a:buChar char="•"/>
            </a:pPr>
            <a:r>
              <a:rPr lang="" altLang="en-US" sz="1000"/>
              <a:t>User support through </a:t>
            </a:r>
            <a:r>
              <a:rPr lang="" altLang="en-US" sz="1000" i="1"/>
              <a:t>EDDA</a:t>
            </a:r>
            <a:r>
              <a:rPr lang="" altLang="en-US" sz="1000"/>
              <a:t> open-source - large-scale data modeling software using </a:t>
            </a:r>
            <a:r>
              <a:rPr lang="" altLang="en-US" sz="1000" b="1"/>
              <a:t>probabilities </a:t>
            </a:r>
            <a:r>
              <a:rPr lang="" altLang="en-US" sz="1000"/>
              <a:t>and</a:t>
            </a:r>
            <a:r>
              <a:rPr lang="" altLang="en-US" sz="1000" b="1"/>
              <a:t> distributions</a:t>
            </a:r>
            <a:r>
              <a:rPr lang="" altLang="en-US" sz="1000"/>
              <a:t> </a:t>
            </a:r>
            <a:r>
              <a:rPr lang="" altLang="en-US" sz="1000" i="1"/>
              <a:t>https://sites.google.com/site/gravityvisdb/edda</a:t>
            </a:r>
            <a:endParaRPr lang="" altLang="en-US" sz="1200" i="1"/>
          </a:p>
          <a:p>
            <a:pPr indent="0">
              <a:buFont typeface="Arial" panose="020B0604020202020204" pitchFamily="34" charset="0"/>
              <a:buNone/>
            </a:pPr>
            <a:r>
              <a:rPr lang="" altLang="en-US" sz="1200" i="1"/>
              <a:t>13 Papers, 3 Talks, 3 Awards:</a:t>
            </a:r>
            <a:endParaRPr lang="" altLang="en-US" sz="1400" i="1"/>
          </a:p>
          <a:p>
            <a:pPr marL="285750" indent="-285750">
              <a:buFont typeface="Arial" panose="020B0604020202020204" pitchFamily="34" charset="0"/>
              <a:buChar char="•"/>
            </a:pPr>
            <a:r>
              <a:rPr lang="" altLang="en-US" sz="1000" b="1"/>
              <a:t>Best paper</a:t>
            </a:r>
            <a:r>
              <a:rPr lang="" altLang="en-US" sz="1000" i="1"/>
              <a:t> - </a:t>
            </a:r>
            <a:r>
              <a:rPr lang="" altLang="en-US" sz="1000"/>
              <a:t>Wang, et al.</a:t>
            </a:r>
            <a:r>
              <a:rPr lang="" altLang="en-US" sz="1000" i="1"/>
              <a:t> GANViz: ... </a:t>
            </a:r>
            <a:r>
              <a:rPr lang="" altLang="en-US" sz="1000"/>
              <a:t>IEEE TVCG/PacificVis 2018.</a:t>
            </a:r>
            <a:endParaRPr lang="" altLang="en-US" sz="1000"/>
          </a:p>
          <a:p>
            <a:pPr marL="285750" indent="-285750">
              <a:buFont typeface="Arial" panose="020B0604020202020204" pitchFamily="34" charset="0"/>
              <a:buChar char="•"/>
            </a:pPr>
            <a:r>
              <a:rPr lang="" altLang="en-US" sz="1000" b="1"/>
              <a:t>Best paper, honorable mention - </a:t>
            </a:r>
            <a:r>
              <a:rPr lang="" altLang="en-US" sz="1000"/>
              <a:t>He, et al. </a:t>
            </a:r>
            <a:r>
              <a:rPr lang="" altLang="en-US" sz="1000" i="1"/>
              <a:t>Parallel Partial Reduction for Large-Scale Data Analysis &amp; Visualization. </a:t>
            </a:r>
            <a:r>
              <a:rPr lang="" altLang="en-US" sz="1000"/>
              <a:t>IEEE LDAV 2018.</a:t>
            </a:r>
            <a:endParaRPr lang="" altLang="en-US" sz="1000"/>
          </a:p>
          <a:p>
            <a:pPr marL="285750" indent="-285750">
              <a:buFont typeface="Arial" panose="020B0604020202020204" pitchFamily="34" charset="0"/>
              <a:buChar char="•"/>
            </a:pPr>
            <a:r>
              <a:rPr lang="" altLang="en-US" sz="1000" b="1"/>
              <a:t>Best paper, honorable mention - </a:t>
            </a:r>
            <a:r>
              <a:rPr lang="" altLang="en-US" sz="1000"/>
              <a:t>Wang, et al. </a:t>
            </a:r>
            <a:r>
              <a:rPr lang="" altLang="en-US" sz="1000" i="1"/>
              <a:t>DQNVis: ... </a:t>
            </a:r>
            <a:r>
              <a:rPr lang="" altLang="en-US" sz="1000"/>
              <a:t>IEEE TVCG/VAST 2018.</a:t>
            </a:r>
            <a:endParaRPr lang="" altLang="en-US" sz="1000"/>
          </a:p>
        </p:txBody>
      </p:sp>
      <p:sp>
        <p:nvSpPr>
          <p:cNvPr id="11" name="Text Box 10"/>
          <p:cNvSpPr txBox="1"/>
          <p:nvPr/>
        </p:nvSpPr>
        <p:spPr>
          <a:xfrm>
            <a:off x="140335" y="1104900"/>
            <a:ext cx="8851265" cy="306705"/>
          </a:xfrm>
          <a:prstGeom prst="rect">
            <a:avLst/>
          </a:prstGeom>
          <a:noFill/>
        </p:spPr>
        <p:txBody>
          <a:bodyPr wrap="none" rtlCol="0">
            <a:spAutoFit/>
          </a:bodyPr>
          <a:p>
            <a:r>
              <a:rPr lang="" altLang="en-US" sz="1400" b="1"/>
              <a:t>LANL Highlight: Statistical Super-Resolution, Accurately Modeling Large-Scale Cosmology Ensembles</a:t>
            </a:r>
            <a:endParaRPr lang="" altLang="en-US" sz="1400" b="1"/>
          </a:p>
        </p:txBody>
      </p:sp>
      <p:sp>
        <p:nvSpPr>
          <p:cNvPr id="13" name="Text Box 12"/>
          <p:cNvSpPr txBox="1"/>
          <p:nvPr/>
        </p:nvSpPr>
        <p:spPr>
          <a:xfrm>
            <a:off x="474345" y="2980690"/>
            <a:ext cx="4776470" cy="1198880"/>
          </a:xfrm>
          <a:prstGeom prst="rect">
            <a:avLst/>
          </a:prstGeom>
          <a:noFill/>
        </p:spPr>
        <p:txBody>
          <a:bodyPr wrap="square" rtlCol="0">
            <a:spAutoFit/>
          </a:bodyPr>
          <a:p>
            <a:r>
              <a:rPr lang="" altLang="en-US" sz="1200"/>
              <a:t>Using GMMs + DNNs, we are able to accurately model and reduce the size of a large-scale 10 parameter cosmological study data set </a:t>
            </a:r>
            <a:endParaRPr lang="" altLang="en-US" sz="1200"/>
          </a:p>
          <a:p>
            <a:r>
              <a:rPr lang="" altLang="en-US" sz="1200"/>
              <a:t>(</a:t>
            </a:r>
            <a:r>
              <a:rPr lang="" altLang="en-US" sz="1200" i="1"/>
              <a:t>Nyx, Lukic, et al., LBL) - </a:t>
            </a:r>
            <a:r>
              <a:rPr lang="" altLang="en-US" sz="1200" b="1" i="1"/>
              <a:t>Size</a:t>
            </a:r>
            <a:r>
              <a:rPr lang="" altLang="en-US" sz="1200" i="1"/>
              <a:t>: from 85 </a:t>
            </a:r>
            <a:r>
              <a:rPr lang="" altLang="en-US" sz="1200" b="1" i="1"/>
              <a:t>TB</a:t>
            </a:r>
            <a:r>
              <a:rPr lang="" altLang="en-US" sz="1200" i="1"/>
              <a:t> to 388 </a:t>
            </a:r>
            <a:r>
              <a:rPr lang="" altLang="en-US" sz="1200" b="1" i="1"/>
              <a:t>GB (~0.5%) -</a:t>
            </a:r>
            <a:endParaRPr lang="" altLang="en-US" sz="1200" b="1" i="1"/>
          </a:p>
          <a:p>
            <a:r>
              <a:rPr lang="" altLang="en-US" sz="1200" b="1" i="1"/>
              <a:t>Accuracy: </a:t>
            </a:r>
            <a:r>
              <a:rPr lang="" altLang="en-US" sz="1200" i="1"/>
              <a:t>0.01% RMSE or better, typically 0.001% RMSE</a:t>
            </a:r>
            <a:endParaRPr lang="" altLang="en-US" sz="1200" i="1"/>
          </a:p>
          <a:p>
            <a:r>
              <a:rPr lang="" altLang="en-US" sz="1200" i="1"/>
              <a:t>Not just for visualization! </a:t>
            </a:r>
            <a:r>
              <a:rPr lang="" altLang="en-US" sz="1200"/>
              <a:t>Data are statistical representations, used for uncertainty quantification, parameter, and statistical analysis</a:t>
            </a:r>
            <a:endParaRPr lang="" altLang="en-US" sz="1200"/>
          </a:p>
        </p:txBody>
      </p:sp>
      <p:pic>
        <p:nvPicPr>
          <p:cNvPr id="15" name="Picture 14" descr="compare"/>
          <p:cNvPicPr>
            <a:picLocks noChangeAspect="1"/>
          </p:cNvPicPr>
          <p:nvPr/>
        </p:nvPicPr>
        <p:blipFill>
          <a:blip r:embed="rId1"/>
          <a:stretch>
            <a:fillRect/>
          </a:stretch>
        </p:blipFill>
        <p:spPr>
          <a:xfrm>
            <a:off x="149860" y="1366520"/>
            <a:ext cx="8816975" cy="1671320"/>
          </a:xfrm>
          <a:prstGeom prst="rect">
            <a:avLst/>
          </a:prstGeom>
        </p:spPr>
      </p:pic>
      <p:sp>
        <p:nvSpPr>
          <p:cNvPr id="16" name="Text Box 15"/>
          <p:cNvSpPr txBox="1"/>
          <p:nvPr/>
        </p:nvSpPr>
        <p:spPr>
          <a:xfrm>
            <a:off x="566420" y="4179570"/>
            <a:ext cx="1217295" cy="275590"/>
          </a:xfrm>
          <a:prstGeom prst="rect">
            <a:avLst/>
          </a:prstGeom>
          <a:noFill/>
        </p:spPr>
        <p:txBody>
          <a:bodyPr wrap="none" rtlCol="0">
            <a:spAutoFit/>
          </a:bodyPr>
          <a:p>
            <a:r>
              <a:rPr lang="" altLang="en-US" sz="1200" b="1"/>
              <a:t>OSU Highlight</a:t>
            </a:r>
            <a:endParaRPr lang="" altLang="en-US" sz="1200" b="1"/>
          </a:p>
        </p:txBody>
      </p:sp>
      <p:sp>
        <p:nvSpPr>
          <p:cNvPr id="17" name="Text Box 16"/>
          <p:cNvSpPr txBox="1"/>
          <p:nvPr/>
        </p:nvSpPr>
        <p:spPr>
          <a:xfrm>
            <a:off x="2908935" y="4179570"/>
            <a:ext cx="1513840" cy="275590"/>
          </a:xfrm>
          <a:prstGeom prst="rect">
            <a:avLst/>
          </a:prstGeom>
          <a:noFill/>
        </p:spPr>
        <p:txBody>
          <a:bodyPr wrap="none" rtlCol="0">
            <a:spAutoFit/>
          </a:bodyPr>
          <a:p>
            <a:r>
              <a:rPr lang="" altLang="en-US" sz="1200" b="1"/>
              <a:t>Argonne </a:t>
            </a:r>
            <a:r>
              <a:rPr lang="en-US" altLang="en-US" sz="1200" b="1"/>
              <a:t>Highlight</a:t>
            </a:r>
            <a:endParaRPr lang="en-US" altLang="en-US" sz="1200" b="1"/>
          </a:p>
        </p:txBody>
      </p:sp>
      <p:pic>
        <p:nvPicPr>
          <p:cNvPr id="27" name="Picture 26" descr="sde"/>
          <p:cNvPicPr>
            <a:picLocks noChangeAspect="1"/>
          </p:cNvPicPr>
          <p:nvPr/>
        </p:nvPicPr>
        <p:blipFill>
          <a:blip r:embed="rId2"/>
          <a:stretch>
            <a:fillRect/>
          </a:stretch>
        </p:blipFill>
        <p:spPr>
          <a:xfrm>
            <a:off x="198120" y="4455160"/>
            <a:ext cx="1953895" cy="1696085"/>
          </a:xfrm>
          <a:prstGeom prst="rect">
            <a:avLst/>
          </a:prstGeom>
        </p:spPr>
      </p:pic>
      <p:pic>
        <p:nvPicPr>
          <p:cNvPr id="28" name="Picture 27" descr="ppr"/>
          <p:cNvPicPr>
            <a:picLocks noChangeAspect="1"/>
          </p:cNvPicPr>
          <p:nvPr/>
        </p:nvPicPr>
        <p:blipFill>
          <a:blip r:embed="rId3"/>
          <a:stretch>
            <a:fillRect/>
          </a:stretch>
        </p:blipFill>
        <p:spPr>
          <a:xfrm>
            <a:off x="2295525" y="4417060"/>
            <a:ext cx="2741295" cy="1791970"/>
          </a:xfrm>
          <a:prstGeom prst="rect">
            <a:avLst/>
          </a:prstGeom>
        </p:spPr>
      </p:pic>
      <p:sp>
        <p:nvSpPr>
          <p:cNvPr id="29" name="Text Box 28"/>
          <p:cNvSpPr txBox="1"/>
          <p:nvPr/>
        </p:nvSpPr>
        <p:spPr>
          <a:xfrm>
            <a:off x="313055" y="6169660"/>
            <a:ext cx="1724025" cy="398780"/>
          </a:xfrm>
          <a:prstGeom prst="rect">
            <a:avLst/>
          </a:prstGeom>
          <a:noFill/>
        </p:spPr>
        <p:txBody>
          <a:bodyPr wrap="square" rtlCol="0">
            <a:spAutoFit/>
          </a:bodyPr>
          <a:p>
            <a:r>
              <a:rPr lang="" altLang="en-US" sz="1000"/>
              <a:t>eFesta - Surface Density Estimates for Ensembles</a:t>
            </a:r>
            <a:endParaRPr lang="" altLang="en-US" sz="1000"/>
          </a:p>
        </p:txBody>
      </p:sp>
      <p:sp>
        <p:nvSpPr>
          <p:cNvPr id="30" name="Text Box 29"/>
          <p:cNvSpPr txBox="1"/>
          <p:nvPr/>
        </p:nvSpPr>
        <p:spPr>
          <a:xfrm>
            <a:off x="2732405" y="6209030"/>
            <a:ext cx="1866265" cy="398780"/>
          </a:xfrm>
          <a:prstGeom prst="rect">
            <a:avLst/>
          </a:prstGeom>
          <a:noFill/>
        </p:spPr>
        <p:txBody>
          <a:bodyPr wrap="square" rtlCol="0">
            <a:spAutoFit/>
          </a:bodyPr>
          <a:p>
            <a:r>
              <a:rPr lang="" altLang="en-US" sz="1000"/>
              <a:t>Parallel Partial Reduction for Large-Scale Data Analysis</a:t>
            </a:r>
            <a:endParaRPr lang="" altLang="en-US" sz="1000"/>
          </a:p>
        </p:txBody>
      </p:sp>
    </p:spTree>
  </p:cSld>
  <p:clrMapOvr>
    <a:masterClrMapping/>
  </p:clrMapOvr>
</p:sld>
</file>

<file path=ppt/theme/theme1.xml><?xml version="1.0" encoding="utf-8"?>
<a:theme xmlns:a="http://schemas.openxmlformats.org/drawingml/2006/main" name="PADSTE New 2016 Template">
  <a:themeElements>
    <a:clrScheme name="Custom 1">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F4B834"/>
      </a:hlink>
      <a:folHlink>
        <a:srgbClr val="AA8A1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1670</Words>
  <Application>WPS Presentation</Application>
  <PresentationFormat>On-screen Show (4:3)</PresentationFormat>
  <Paragraphs>30</Paragraphs>
  <Slides>1</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vt:i4>
      </vt:variant>
    </vt:vector>
  </HeadingPairs>
  <TitlesOfParts>
    <vt:vector size="19" baseType="lpstr">
      <vt:lpstr>Arial</vt:lpstr>
      <vt:lpstr>SimSun</vt:lpstr>
      <vt:lpstr>Wingdings</vt:lpstr>
      <vt:lpstr>Frutiger LT Std 45 Light</vt:lpstr>
      <vt:lpstr>MS PGothic</vt:lpstr>
      <vt:lpstr>Arial</vt:lpstr>
      <vt:lpstr>Courier New</vt:lpstr>
      <vt:lpstr>Lucida Grande</vt:lpstr>
      <vt:lpstr>MS PGothic</vt:lpstr>
      <vt:lpstr>Corbel</vt:lpstr>
      <vt:lpstr>Times New Roman</vt:lpstr>
      <vt:lpstr>Latin Modern Mono Prop</vt:lpstr>
      <vt:lpstr>微软雅黑</vt:lpstr>
      <vt:lpstr>Monospace</vt:lpstr>
      <vt:lpstr>Arial Unicode MS</vt:lpstr>
      <vt:lpstr>MarVoSym</vt:lpstr>
      <vt:lpstr>Calibri</vt:lpstr>
      <vt:lpstr>PADSTE New 2016 Template</vt:lpstr>
      <vt:lpstr>Visual Analytics for Large Scale Scientific Ensemble Datasets (Lead: Ohio State; LANL PI: Woodring)</vt:lpstr>
    </vt:vector>
  </TitlesOfParts>
  <Company>US Department of Energy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Guidance Flat @ FY17 House Mark</dc:title>
  <dc:creator>Susut-Bennett, Ceren</dc:creator>
  <cp:lastModifiedBy>woodring</cp:lastModifiedBy>
  <cp:revision>356</cp:revision>
  <dcterms:created xsi:type="dcterms:W3CDTF">2019-04-16T23:01:31Z</dcterms:created>
  <dcterms:modified xsi:type="dcterms:W3CDTF">2019-04-16T23:01:31Z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