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74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24"/>
    <a:srgbClr val="367317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 autoAdjust="0"/>
    <p:restoredTop sz="81558" autoAdjust="0"/>
  </p:normalViewPr>
  <p:slideViewPr>
    <p:cSldViewPr>
      <p:cViewPr varScale="1">
        <p:scale>
          <a:sx n="171" d="100"/>
          <a:sy n="171" d="100"/>
        </p:scale>
        <p:origin x="46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0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60" tIns="46582" rIns="93160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60" tIns="46582" rIns="93160" bIns="46582" rtlCol="0"/>
          <a:lstStyle>
            <a:lvl1pPr algn="r">
              <a:defRPr sz="1200"/>
            </a:lvl1pPr>
          </a:lstStyle>
          <a:p>
            <a:fld id="{552A171B-F280-487E-AB57-9E09D7D6F475}" type="datetimeFigureOut">
              <a:rPr lang="en-US" smtClean="0"/>
              <a:pPr/>
              <a:t>7/22/19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0" tIns="46582" rIns="93160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0" tIns="46582" rIns="93160" bIns="4658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60" tIns="46582" rIns="93160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160" tIns="46582" rIns="93160" bIns="46582" rtlCol="0" anchor="b"/>
          <a:lstStyle>
            <a:lvl1pPr algn="r">
              <a:defRPr sz="1200"/>
            </a:lvl1pPr>
          </a:lstStyle>
          <a:p>
            <a:fld id="{F4A6DD1E-07AB-4857-BE57-82B520EA6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1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5363" name="Slide Number Placeholder 3"/>
          <p:cNvSpPr txBox="1">
            <a:spLocks noGrp="1"/>
          </p:cNvSpPr>
          <p:nvPr/>
        </p:nvSpPr>
        <p:spPr bwMode="auto">
          <a:xfrm>
            <a:off x="3969707" y="8830153"/>
            <a:ext cx="3039109" cy="46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9" tIns="45709" rIns="91419" bIns="45709" anchor="b"/>
          <a:lstStyle/>
          <a:p>
            <a:pPr algn="r" defTabSz="914773" eaLnBrk="0" hangingPunct="0"/>
            <a:fld id="{CC75C1CE-B3C7-4E1B-B254-F041918EBDA5}" type="slidenum">
              <a:rPr lang="en-US" sz="1200"/>
              <a:pPr algn="r" defTabSz="914773" eaLnBrk="0" hangingPunct="0"/>
              <a:t>1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ASCAC August 24-25,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0FD8-C4D8-4FC8-ACE5-C8022F3C3B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6248400"/>
            <a:ext cx="2667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horizontal-logo-green-tex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04800"/>
            <a:ext cx="533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solidFill>
                  <a:srgbClr val="14673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367317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2"/>
                </a:solidFill>
                <a:latin typeface="+mn-lt"/>
              </a:defRPr>
            </a:lvl4pPr>
            <a:lvl5pP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3673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0FD8-C4D8-4FC8-ACE5-C8022F3C3B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ASCAC August 24-25, 2010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0000"/>
            <a:ext cx="4038600" cy="5199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0000"/>
            <a:ext cx="4038600" cy="5199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F0FD8-C4D8-4FC8-ACE5-C8022F3C3B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ASCAC August 24-25, 2010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F0FD8-C4D8-4FC8-ACE5-C8022F3C3B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ASCAC August 24-25, 2010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ASCAC August 24-25,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0FD8-C4D8-4FC8-ACE5-C8022F3C3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38925"/>
            <a:ext cx="2895600" cy="1825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ASCAC August 24-25, 2010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ASCAC August 24-25,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C97D-2F8B-46B3-9CB6-6C3C0F52B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19075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5" y="866776"/>
            <a:ext cx="8410575" cy="525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7064"/>
            <a:ext cx="533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ASCAC August 24-25,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4464" y="6351654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F7F0FD8-C4D8-4FC8-ACE5-C8022F3C3B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9" descr="horizontal-logo-green-text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" y="6354763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In Situ Spatial and Temporal Partitioning of Large-Scale Computer Simulations</a:t>
            </a:r>
            <a:br>
              <a:rPr lang="en-US" sz="2000" b="1" dirty="0"/>
            </a:br>
            <a:r>
              <a:rPr lang="en-US" sz="1400" dirty="0" err="1"/>
              <a:t>Abigael</a:t>
            </a:r>
            <a:r>
              <a:rPr lang="en-US" sz="1400" dirty="0"/>
              <a:t> </a:t>
            </a:r>
            <a:r>
              <a:rPr lang="en-US" sz="1400" dirty="0" err="1"/>
              <a:t>Nachtsheim</a:t>
            </a:r>
            <a:br>
              <a:rPr lang="en-US" sz="1400" dirty="0"/>
            </a:br>
            <a:r>
              <a:rPr lang="en-US" sz="1400" dirty="0"/>
              <a:t>Emily </a:t>
            </a:r>
            <a:r>
              <a:rPr lang="en-US" sz="1400" dirty="0" err="1"/>
              <a:t>Casleton</a:t>
            </a:r>
            <a:r>
              <a:rPr lang="en-US" sz="1400" dirty="0"/>
              <a:t>, Jon Woodring</a:t>
            </a:r>
            <a:endParaRPr lang="en-US" sz="1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4338" name="Straight Connector 8"/>
          <p:cNvCxnSpPr>
            <a:cxnSpLocks noChangeShapeType="1"/>
          </p:cNvCxnSpPr>
          <p:nvPr/>
        </p:nvCxnSpPr>
        <p:spPr bwMode="auto">
          <a:xfrm flipV="1">
            <a:off x="76200" y="3124200"/>
            <a:ext cx="8915400" cy="1241"/>
          </a:xfrm>
          <a:prstGeom prst="line">
            <a:avLst/>
          </a:prstGeom>
          <a:noFill/>
          <a:ln w="25400" algn="ctr">
            <a:solidFill>
              <a:srgbClr val="F9B074"/>
            </a:solidFill>
            <a:round/>
            <a:headEnd/>
            <a:tailEnd/>
          </a:ln>
        </p:spPr>
      </p:cxnSp>
      <p:sp>
        <p:nvSpPr>
          <p:cNvPr id="14340" name="TextBox 13"/>
          <p:cNvSpPr txBox="1">
            <a:spLocks noChangeArrowheads="1"/>
          </p:cNvSpPr>
          <p:nvPr/>
        </p:nvSpPr>
        <p:spPr bwMode="auto">
          <a:xfrm>
            <a:off x="4560287" y="814758"/>
            <a:ext cx="849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DA5500"/>
                </a:solidFill>
                <a:latin typeface="+mj-lt"/>
                <a:cs typeface="Arial" panose="020B0604020202020204" pitchFamily="34" charset="0"/>
              </a:rPr>
              <a:t>Impact</a:t>
            </a:r>
          </a:p>
        </p:txBody>
      </p:sp>
      <p:sp>
        <p:nvSpPr>
          <p:cNvPr id="14341" name="TextBox 14"/>
          <p:cNvSpPr txBox="1">
            <a:spLocks noChangeArrowheads="1"/>
          </p:cNvSpPr>
          <p:nvPr/>
        </p:nvSpPr>
        <p:spPr bwMode="auto">
          <a:xfrm>
            <a:off x="152401" y="814758"/>
            <a:ext cx="12426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DA5500"/>
                </a:solidFill>
                <a:latin typeface="+mj-lt"/>
                <a:cs typeface="Arial" panose="020B0604020202020204" pitchFamily="34" charset="0"/>
              </a:rPr>
              <a:t>Objectives</a:t>
            </a:r>
            <a:r>
              <a:rPr lang="en-US" i="1" dirty="0">
                <a:solidFill>
                  <a:srgbClr val="DA5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342" name="Content Placeholder 5"/>
          <p:cNvSpPr>
            <a:spLocks noGrp="1"/>
          </p:cNvSpPr>
          <p:nvPr>
            <p:ph sz="half" idx="4294967295"/>
          </p:nvPr>
        </p:nvSpPr>
        <p:spPr>
          <a:xfrm>
            <a:off x="152401" y="1257922"/>
            <a:ext cx="4191000" cy="170863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</a:rPr>
              <a:t>The continual growth in size and complexity of computer simulations poses challenges to data storage and post-processing.   </a:t>
            </a:r>
          </a:p>
          <a:p>
            <a:pPr marL="0" indent="0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</a:rPr>
              <a:t>One widely-used solution is to partition the simulation output, storing only a fraction of the data generated.  </a:t>
            </a:r>
          </a:p>
          <a:p>
            <a:pPr marL="0" indent="0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</a:rPr>
              <a:t>We develop a method for judiciously partitioning the simulated output, both within each time step, and over time, as the simulation is running.</a:t>
            </a:r>
          </a:p>
        </p:txBody>
      </p:sp>
      <p:sp>
        <p:nvSpPr>
          <p:cNvPr id="14351" name="Rectangle 9"/>
          <p:cNvSpPr>
            <a:spLocks noChangeArrowheads="1"/>
          </p:cNvSpPr>
          <p:nvPr/>
        </p:nvSpPr>
        <p:spPr bwMode="auto">
          <a:xfrm>
            <a:off x="1981200" y="6437313"/>
            <a:ext cx="6096000" cy="3444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/>
          <a:lstStyle/>
          <a:p>
            <a:pPr marL="173038" indent="-173038" eaLnBrk="0" hangingPunct="0">
              <a:lnSpc>
                <a:spcPct val="90000"/>
              </a:lnSpc>
              <a:spcBef>
                <a:spcPct val="60000"/>
              </a:spcBef>
              <a:buClr>
                <a:srgbClr val="FFFF99"/>
              </a:buClr>
              <a:buFont typeface="Symbol" pitchFamily="18" charset="2"/>
              <a:buNone/>
            </a:pPr>
            <a:endParaRPr lang="en-US" sz="1200">
              <a:solidFill>
                <a:srgbClr val="DA5500"/>
              </a:solidFill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4572000" y="3176958"/>
            <a:ext cx="2626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DA5500"/>
                </a:solidFill>
              </a:rPr>
              <a:t>Planned Accomplishments</a:t>
            </a:r>
          </a:p>
        </p:txBody>
      </p:sp>
      <p:pic>
        <p:nvPicPr>
          <p:cNvPr id="8" name="Picture 7" descr="log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228383"/>
            <a:ext cx="1295400" cy="670257"/>
          </a:xfrm>
          <a:prstGeom prst="rect">
            <a:avLst/>
          </a:prstGeom>
        </p:spPr>
      </p:pic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E56C671-9792-4648-A476-044605B90645}"/>
              </a:ext>
            </a:extLst>
          </p:cNvPr>
          <p:cNvSpPr txBox="1">
            <a:spLocks/>
          </p:cNvSpPr>
          <p:nvPr/>
        </p:nvSpPr>
        <p:spPr>
          <a:xfrm>
            <a:off x="4572000" y="1253644"/>
            <a:ext cx="4191000" cy="1708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14673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  <a:cs typeface="Arial" charset="0"/>
              </a:rPr>
              <a:t>In the partitioning framework, </a:t>
            </a:r>
            <a:r>
              <a:rPr lang="en-US" sz="1200" dirty="0">
                <a:solidFill>
                  <a:schemeClr val="tx1"/>
                </a:solidFill>
              </a:rPr>
              <a:t>post-processing and analysis is performed using only the partitioned output.</a:t>
            </a:r>
          </a:p>
          <a:p>
            <a:pPr marL="0" indent="0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</a:rPr>
              <a:t>Poorly-designed partitions can lead to incorrect conclusions.</a:t>
            </a:r>
          </a:p>
          <a:p>
            <a:pPr marL="0" indent="0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</a:rPr>
              <a:t>Our method produces partitions that closely mirror the structure of the full data, resulting in improved understanding of the process under study.</a:t>
            </a:r>
            <a:endParaRPr lang="en-US" sz="1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644F8D-4351-BF4C-B733-1CAB291F9B2C}"/>
              </a:ext>
            </a:extLst>
          </p:cNvPr>
          <p:cNvSpPr txBox="1">
            <a:spLocks/>
          </p:cNvSpPr>
          <p:nvPr/>
        </p:nvSpPr>
        <p:spPr>
          <a:xfrm>
            <a:off x="4560287" y="3615844"/>
            <a:ext cx="4191000" cy="2449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14673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  <a:cs typeface="Arial" charset="0"/>
              </a:rPr>
              <a:t>Develop a method for strategically partitioning the output from large-scale computer simulations as the simulation runs.</a:t>
            </a:r>
          </a:p>
          <a:p>
            <a:pPr marL="0" indent="0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  <a:cs typeface="Arial" charset="0"/>
              </a:rPr>
              <a:t>Incorporate statistical theory to identify partitioning schemes that retain properties of the full data with decreased storage costs. 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</a:rPr>
              <a:t>Illustrate the proposed method, using cosmological simulations carried out with Argonne's HACC code.  </a:t>
            </a:r>
          </a:p>
          <a:p>
            <a:pPr marL="0" indent="0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</a:rPr>
              <a:t>Compare the partitioned data to the pre-partitioned data over multiple time steps and across several partitioning designs, demonstrating the efficacy of the proposed method.</a:t>
            </a:r>
          </a:p>
          <a:p>
            <a:pPr marL="0" indent="0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100000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100000"/>
              <a:buNone/>
            </a:pPr>
            <a:endParaRPr lang="en-US" sz="1000" dirty="0">
              <a:solidFill>
                <a:schemeClr val="tx1"/>
              </a:solidFill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0E3657-9487-A846-9919-47312B58E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732" y="3641210"/>
            <a:ext cx="2647295" cy="22060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0B0D3D-09C6-9D49-A743-1242F4AC9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231" y="4240533"/>
            <a:ext cx="218088" cy="2195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B8D2C0-4E56-7E41-892F-6488D2AC3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168" y="5266826"/>
            <a:ext cx="218086" cy="2195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D29B1D-00FF-E842-9909-087AFE718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6170" y="4936976"/>
            <a:ext cx="222151" cy="2195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7B9F65-BDEB-D446-95D1-298CBCD5E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6168" y="4584899"/>
            <a:ext cx="222151" cy="2195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4C0BE9-4E39-4447-9726-04E315E98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6168" y="3886873"/>
            <a:ext cx="222151" cy="2195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F34E7-8624-4541-AEB6-6D2FCBC011B0}"/>
              </a:ext>
            </a:extLst>
          </p:cNvPr>
          <p:cNvCxnSpPr>
            <a:cxnSpLocks/>
          </p:cNvCxnSpPr>
          <p:nvPr/>
        </p:nvCxnSpPr>
        <p:spPr>
          <a:xfrm>
            <a:off x="2789664" y="4213302"/>
            <a:ext cx="0" cy="304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B56A9B-AD66-2448-9D27-CEC7236E1D88}"/>
              </a:ext>
            </a:extLst>
          </p:cNvPr>
          <p:cNvCxnSpPr>
            <a:cxnSpLocks/>
          </p:cNvCxnSpPr>
          <p:nvPr/>
        </p:nvCxnSpPr>
        <p:spPr>
          <a:xfrm>
            <a:off x="3642727" y="4449336"/>
            <a:ext cx="0" cy="1355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1710BA-9C53-D440-AB05-BB1D309F497B}"/>
              </a:ext>
            </a:extLst>
          </p:cNvPr>
          <p:cNvCxnSpPr>
            <a:cxnSpLocks/>
          </p:cNvCxnSpPr>
          <p:nvPr/>
        </p:nvCxnSpPr>
        <p:spPr>
          <a:xfrm>
            <a:off x="3178098" y="5296989"/>
            <a:ext cx="0" cy="152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DD8929-DB51-4241-A361-B109EE069984}"/>
              </a:ext>
            </a:extLst>
          </p:cNvPr>
          <p:cNvCxnSpPr/>
          <p:nvPr/>
        </p:nvCxnSpPr>
        <p:spPr>
          <a:xfrm>
            <a:off x="2514600" y="4479072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4CCBC6-43B7-5D46-888D-2D4254DADFE8}"/>
              </a:ext>
            </a:extLst>
          </p:cNvPr>
          <p:cNvCxnSpPr/>
          <p:nvPr/>
        </p:nvCxnSpPr>
        <p:spPr>
          <a:xfrm>
            <a:off x="3367668" y="44958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CB59C2-09B4-D44A-BF40-BB6BAED29F12}"/>
              </a:ext>
            </a:extLst>
          </p:cNvPr>
          <p:cNvCxnSpPr>
            <a:cxnSpLocks/>
          </p:cNvCxnSpPr>
          <p:nvPr/>
        </p:nvCxnSpPr>
        <p:spPr>
          <a:xfrm>
            <a:off x="2650272" y="5400906"/>
            <a:ext cx="1050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BACC731-52DE-FC42-A06D-A95EECD9E244}"/>
              </a:ext>
            </a:extLst>
          </p:cNvPr>
          <p:cNvSpPr txBox="1"/>
          <p:nvPr/>
        </p:nvSpPr>
        <p:spPr>
          <a:xfrm>
            <a:off x="177734" y="3902465"/>
            <a:ext cx="10910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Partition and store distributional information only when the simulation output has changed statistically significantly.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098CA9-696C-D94F-8D22-85127FBC6EC8}"/>
              </a:ext>
            </a:extLst>
          </p:cNvPr>
          <p:cNvCxnSpPr>
            <a:cxnSpLocks/>
          </p:cNvCxnSpPr>
          <p:nvPr/>
        </p:nvCxnSpPr>
        <p:spPr>
          <a:xfrm>
            <a:off x="1143000" y="4341541"/>
            <a:ext cx="364529" cy="0"/>
          </a:xfrm>
          <a:prstGeom prst="straightConnector1">
            <a:avLst/>
          </a:prstGeom>
          <a:ln>
            <a:solidFill>
              <a:srgbClr val="008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DA3DB4-B15D-EA4B-BA9E-668855AD0F47}"/>
              </a:ext>
            </a:extLst>
          </p:cNvPr>
          <p:cNvCxnSpPr>
            <a:cxnSpLocks/>
          </p:cNvCxnSpPr>
          <p:nvPr/>
        </p:nvCxnSpPr>
        <p:spPr>
          <a:xfrm>
            <a:off x="1027260" y="4741503"/>
            <a:ext cx="469991" cy="558859"/>
          </a:xfrm>
          <a:prstGeom prst="straightConnector1">
            <a:avLst/>
          </a:prstGeom>
          <a:ln>
            <a:solidFill>
              <a:srgbClr val="008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51AC14A-AAD7-7348-8CD5-23DE7688CF34}"/>
              </a:ext>
            </a:extLst>
          </p:cNvPr>
          <p:cNvSpPr/>
          <p:nvPr/>
        </p:nvSpPr>
        <p:spPr>
          <a:xfrm>
            <a:off x="3614851" y="4549698"/>
            <a:ext cx="5761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asic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Strayer_CompMaterials_presentationv_20100726</Template>
  <TotalTime>4287</TotalTime>
  <Words>149</Words>
  <Application>Microsoft Macintosh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Basic_Green</vt:lpstr>
      <vt:lpstr>In Situ Spatial and Temporal Partitioning of Large-Scale Computer Simulations Abigael Nachtsheim Emily Casleton, Jon Woodring</vt:lpstr>
    </vt:vector>
  </TitlesOfParts>
  <Company>Office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ASCR Update August 24, 2010</dc:title>
  <dc:creator>hellaba</dc:creator>
  <cp:lastModifiedBy>Microsoft Office User</cp:lastModifiedBy>
  <cp:revision>187</cp:revision>
  <dcterms:created xsi:type="dcterms:W3CDTF">2010-08-17T18:12:50Z</dcterms:created>
  <dcterms:modified xsi:type="dcterms:W3CDTF">2019-07-22T16:42:54Z</dcterms:modified>
</cp:coreProperties>
</file>