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  <p:sldMasterId id="2147483674" r:id="rId2"/>
  </p:sldMasterIdLst>
  <p:notesMasterIdLst>
    <p:notesMasterId r:id="rId10"/>
  </p:notesMasterIdLst>
  <p:handoutMasterIdLst>
    <p:handoutMasterId r:id="rId11"/>
  </p:handoutMasterIdLst>
  <p:sldIdLst>
    <p:sldId id="258" r:id="rId3"/>
    <p:sldId id="357" r:id="rId4"/>
    <p:sldId id="360" r:id="rId5"/>
    <p:sldId id="358" r:id="rId6"/>
    <p:sldId id="359" r:id="rId7"/>
    <p:sldId id="362" r:id="rId8"/>
    <p:sldId id="361" r:id="rId9"/>
  </p:sldIdLst>
  <p:sldSz cx="10691813" cy="755967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0">
          <p15:clr>
            <a:srgbClr val="A4A3A4"/>
          </p15:clr>
        </p15:guide>
        <p15:guide id="2" orient="horz" pos="3028">
          <p15:clr>
            <a:srgbClr val="A4A3A4"/>
          </p15:clr>
        </p15:guide>
        <p15:guide id="3" pos="3367">
          <p15:clr>
            <a:srgbClr val="A4A3A4"/>
          </p15:clr>
        </p15:guide>
        <p15:guide id="4" pos="286">
          <p15:clr>
            <a:srgbClr val="A4A3A4"/>
          </p15:clr>
        </p15:guide>
        <p15:guide id="5" pos="6519">
          <p15:clr>
            <a:srgbClr val="A4A3A4"/>
          </p15:clr>
        </p15:guide>
        <p15:guide id="6" pos="4571">
          <p15:clr>
            <a:srgbClr val="A4A3A4"/>
          </p15:clr>
        </p15:guide>
        <p15:guide id="7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9DA2"/>
    <a:srgbClr val="FEA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D8F250-7D3C-47E1-BFE8-62E996569D78}" v="2" dt="2021-04-20T16:03:49.634"/>
    <p1510:client id="{0C1A0C86-AF5F-474A-8353-92313017FEB3}" v="10" dt="2021-04-01T02:56:53.399"/>
    <p1510:client id="{0EBCF863-7D42-4755-9E6E-13A31C3137D1}" v="144" dt="2021-04-23T08:24:08.192"/>
    <p1510:client id="{15B0E6E0-18C7-405B-A407-5A04EEBF87DE}" v="1" dt="2021-04-01T08:17:01.363"/>
    <p1510:client id="{1A49FE0D-A522-4F22-AFE8-6786B169AC57}" v="1253" dt="2021-05-14T15:57:27.779"/>
    <p1510:client id="{3192DF35-789F-4BFF-86E0-8336D119CA26}" v="176" dt="2021-05-14T15:59:16.954"/>
    <p1510:client id="{34F9A619-A5DA-4821-AAF2-12455936B8DC}" v="51" dt="2021-04-16T07:15:50.826"/>
    <p1510:client id="{3A7DBDF6-90BC-4024-B687-596BFDD24A0C}" v="898" dt="2021-04-02T04:00:42.190"/>
    <p1510:client id="{3CFC19BA-2C64-476E-8CAA-8FDB056E8EEA}" v="1357" dt="2021-04-30T08:44:53.286"/>
    <p1510:client id="{3FE318A4-D307-4339-BF7F-EA5F8B03F2D4}" v="29" dt="2021-04-08T07:49:15.749"/>
    <p1510:client id="{41B7362D-E8E8-481A-A1B6-D906BB9690AE}" v="4525" dt="2021-04-22T12:20:40.041"/>
    <p1510:client id="{47ADBECB-92AC-4672-AF4A-C29FA4D1B36F}" v="112" dt="2021-04-01T08:09:36.705"/>
    <p1510:client id="{50F72B4E-71E0-4687-9ED8-73DB41B48902}" v="3578" dt="2021-04-15T16:44:23.317"/>
    <p1510:client id="{5161D266-860C-4A47-9219-EB7E98D70504}" v="3222" dt="2021-04-08T15:56:12.164"/>
    <p1510:client id="{53725C61-14BD-423C-B349-D454D30BB080}" v="1368" dt="2021-04-01T17:13:26.391"/>
    <p1510:client id="{53A97CEB-D002-41F7-8F10-92355C987DB2}" v="2044" dt="2021-04-29T14:46:38.738"/>
    <p1510:client id="{561AB6F9-4C1B-4F1E-AC58-7097D2A17430}" v="4" dt="2021-04-20T16:04:19.294"/>
    <p1510:client id="{566D0E53-E989-4159-AEFC-B6A6FD383517}" v="3295" dt="2021-04-15T08:50:51.341"/>
    <p1510:client id="{5AF0B8B8-7B3B-454A-AA95-8CB249F6C846}" v="548" dt="2021-04-07T13:54:04.842"/>
    <p1510:client id="{5F574ED6-0FF4-4B9C-AD12-E291FC67CF3D}" v="1364" dt="2021-04-02T07:44:47.655"/>
    <p1510:client id="{60E8A0A8-DB2F-4D23-9A60-813BA1BD27E4}" v="18" dt="2021-04-29T11:09:44.172"/>
    <p1510:client id="{6628A6F7-A279-43FC-BEA6-8357C8B39F9D}" v="158" dt="2021-04-21T14:08:18.508"/>
    <p1510:client id="{6BCCED47-E49F-4837-A7F6-468C5C9D4EA3}" v="1064" dt="2021-04-01T18:08:14.082"/>
    <p1510:client id="{785C224A-21B1-434E-9538-F3271D7BE171}" v="364" dt="2021-04-08T07:22:51.351"/>
    <p1510:client id="{82C51357-EBDF-4F28-8AC6-277FD3D42559}" v="1499" dt="2021-04-30T06:50:42.932"/>
    <p1510:client id="{86E16CBD-1624-49D1-9965-90D9F93E2943}" v="3173" dt="2021-04-23T08:31:32.673"/>
    <p1510:client id="{8B11945F-6198-4020-BA89-B35E72221352}" v="2" dt="2021-04-01T08:18:15.669"/>
    <p1510:client id="{934D1556-6215-4C81-91F2-5FACB6555293}" v="581" dt="2021-04-30T07:21:35.272"/>
    <p1510:client id="{A4F69F45-1596-446E-A502-EDB4178BDC11}" v="29" dt="2021-04-15T08:50:39.686"/>
    <p1510:client id="{AC21169C-919C-40EE-BCF7-ACEEF9621F5A}" v="113" dt="2021-04-08T07:29:03.988"/>
    <p1510:client id="{BD7F4FDC-5761-47EA-AEDA-E5F7FF3B3D66}" v="1188" dt="2021-04-20T16:27:57.659"/>
    <p1510:client id="{D46322D2-72D5-4033-BAC1-530EB9FC1BE6}" v="4471" dt="2021-04-16T08:57:49.671"/>
    <p1510:client id="{D97269A0-6A70-465D-84CC-03EF53F74CF8}" v="2058" dt="2021-04-22T15:49:59.934"/>
    <p1510:client id="{DF488FA2-60BA-4D6F-8AD6-107419190C72}" v="98" dt="2021-04-22T11:37:38.274"/>
    <p1510:client id="{E0D26A70-C543-4C27-911C-FD647C8C5130}" v="405" dt="2021-04-01T08:16:14.522"/>
    <p1510:client id="{E620ECEC-2D68-4AF6-ADE8-091A30B73D65}" v="130" dt="2021-04-08T07:32:19.940"/>
    <p1510:client id="{E78A4456-0C8E-48F0-8262-AE7D912ED858}" v="2123" dt="2021-04-07T16:35:33.749"/>
    <p1510:client id="{E8359F98-F446-4AAC-A8AD-2874B8AD3B25}" v="1640" dt="2021-04-30T10:45:41.926"/>
    <p1510:client id="{F8407F5E-596C-41CB-B440-852FACAA2C9F}" v="2055" dt="2021-04-08T07:50:18.1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349" y="72"/>
      </p:cViewPr>
      <p:guideLst>
        <p:guide orient="horz" pos="2250"/>
        <p:guide orient="horz" pos="3028"/>
        <p:guide pos="3367"/>
        <p:guide pos="286"/>
        <p:guide pos="6519"/>
        <p:guide pos="4571"/>
        <p:guide pos="43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8354E-929F-48FF-9C9B-9EB6DFAC9EE4}" type="datetimeFigureOut">
              <a:rPr lang="ko-KR" altLang="en-US" smtClean="0"/>
              <a:t>2021-05-21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C0DC9B-F019-4F31-A93C-447763E836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090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CF5E42-81F1-F540-9B2F-54BA090D7002}" type="datetimeFigureOut">
              <a:rPr kumimoji="1" lang="ko-KR" altLang="en-US" smtClean="0"/>
              <a:t>2021-05-21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1241425"/>
            <a:ext cx="47371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BF1DCE-0FFB-6541-87FB-811C79D7A5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48627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1042873" rtl="0" eaLnBrk="1" latinLnBrk="1" hangingPunct="1">
      <a:defRPr sz="13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2906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842830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8661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294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624729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600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BF1DCE-0FFB-6541-87FB-811C79D7A558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1080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  <a:prstGeom prst="rect">
            <a:avLst/>
          </a:prstGeom>
        </p:spPr>
        <p:txBody>
          <a:bodyPr anchor="b"/>
          <a:lstStyle>
            <a:lvl1pPr algn="ctr">
              <a:defRPr sz="6614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BF56E722-2EAF-1942-8105-B75FA12B9372}" type="datetimeFigureOut">
              <a:rPr kumimoji="1" lang="ko-KR" altLang="en-US" smtClean="0"/>
              <a:t>2021-05-21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/>
          <a:lstStyle/>
          <a:p>
            <a:fld id="{D91EB0BC-ACB8-2446-BE27-2BE24A0AC5D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5911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7471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11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1007943" rtl="0" eaLnBrk="1" latinLnBrk="1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1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1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1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 bwMode="auto">
          <a:xfrm>
            <a:off x="166688" y="612961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직선 연결선 17"/>
          <p:cNvCxnSpPr/>
          <p:nvPr userDrawn="1"/>
        </p:nvCxnSpPr>
        <p:spPr bwMode="auto">
          <a:xfrm>
            <a:off x="166688" y="7012372"/>
            <a:ext cx="10355262" cy="0"/>
          </a:xfrm>
          <a:prstGeom prst="line">
            <a:avLst/>
          </a:prstGeom>
          <a:noFill/>
          <a:ln w="1905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" name="그림 1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62" b="35569"/>
          <a:stretch/>
        </p:blipFill>
        <p:spPr>
          <a:xfrm>
            <a:off x="166688" y="7096489"/>
            <a:ext cx="974838" cy="404354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8085064" y="7160166"/>
            <a:ext cx="24368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HY신명조" panose="02030600000101010101" pitchFamily="18" charset="-127"/>
                <a:ea typeface="HY신명조" panose="02030600000101010101" pitchFamily="18" charset="-127"/>
              </a:rPr>
              <a:t>포기하면 얻는 건 아무것도 없다</a:t>
            </a:r>
            <a:r>
              <a:rPr lang="en-US" altLang="ko-KR" sz="120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17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10"/>
          <p:cNvSpPr txBox="1">
            <a:spLocks noChangeArrowheads="1"/>
          </p:cNvSpPr>
          <p:nvPr/>
        </p:nvSpPr>
        <p:spPr bwMode="auto">
          <a:xfrm>
            <a:off x="8016340" y="5586086"/>
            <a:ext cx="2554611" cy="155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7487" tIns="36000" rIns="87487" bIns="36000" anchor="t">
            <a:spAutoFit/>
          </a:bodyPr>
          <a:lstStyle/>
          <a:p>
            <a:pPr algn="r" defTabSz="874713">
              <a:lnSpc>
                <a:spcPct val="150000"/>
              </a:lnSpc>
            </a:pPr>
            <a:r>
              <a:rPr lang="ko-KR" altLang="en-US" sz="1600" dirty="0">
                <a:solidFill>
                  <a:srgbClr val="000000"/>
                </a:solidFill>
                <a:latin typeface="HY헤드라인M"/>
                <a:ea typeface="HY헤드라인M"/>
              </a:rPr>
              <a:t>임베디드스쿨</a:t>
            </a: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</a:t>
            </a:r>
            <a:r>
              <a:rPr lang="ko-KR" altLang="en-US" sz="1600" dirty="0">
                <a:solidFill>
                  <a:srgbClr val="000000"/>
                </a:solidFill>
                <a:latin typeface="HY헤드라인M"/>
                <a:ea typeface="HY헤드라인M"/>
              </a:rPr>
              <a:t>기</a:t>
            </a:r>
            <a:endParaRPr lang="en-US" altLang="ko-KR" sz="1600" dirty="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Lv1</a:t>
            </a:r>
            <a:r>
              <a:rPr lang="ko-KR" altLang="en-US" sz="1600" dirty="0">
                <a:solidFill>
                  <a:srgbClr val="000000"/>
                </a:solidFill>
                <a:latin typeface="HY헤드라인M"/>
                <a:ea typeface="HY헤드라인M"/>
              </a:rPr>
              <a:t>과정</a:t>
            </a:r>
            <a:endParaRPr lang="en-US" altLang="ko-KR" sz="1600" dirty="0">
              <a:solidFill>
                <a:srgbClr val="000000"/>
              </a:solidFill>
              <a:latin typeface="HY헤드라인M"/>
              <a:ea typeface="HY헤드라인M"/>
            </a:endParaRPr>
          </a:p>
          <a:p>
            <a:pPr algn="r" defTabSz="874713">
              <a:lnSpc>
                <a:spcPct val="150000"/>
              </a:lnSpc>
            </a:pPr>
            <a:r>
              <a:rPr lang="en-US" altLang="ko-KR" sz="1600" dirty="0">
                <a:solidFill>
                  <a:srgbClr val="000000"/>
                </a:solidFill>
                <a:latin typeface="HY헤드라인M"/>
                <a:ea typeface="HY헤드라인M"/>
              </a:rPr>
              <a:t>2021. 05. 13 </a:t>
            </a:r>
            <a:endParaRPr lang="en-US" altLang="ko-KR" sz="1600" dirty="0">
              <a:solidFill>
                <a:srgbClr val="00000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r" defTabSz="874713">
              <a:lnSpc>
                <a:spcPct val="150000"/>
              </a:lnSpc>
              <a:spcBef>
                <a:spcPts val="0"/>
              </a:spcBef>
            </a:pPr>
            <a:r>
              <a:rPr lang="ko-KR" altLang="en-US" sz="1600" dirty="0">
                <a:solidFill>
                  <a:srgbClr val="000000"/>
                </a:solidFill>
                <a:latin typeface="HY헤드라인M"/>
                <a:ea typeface="HY헤드라인M"/>
              </a:rPr>
              <a:t>차현호</a:t>
            </a:r>
            <a:endParaRPr lang="ko-KR" altLang="en-US" sz="1600" b="0" dirty="0">
              <a:solidFill>
                <a:srgbClr val="000000"/>
              </a:solidFill>
              <a:latin typeface="HY헤드라인M"/>
              <a:ea typeface="HY헤드라인M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891" b="33987"/>
          <a:stretch/>
        </p:blipFill>
        <p:spPr>
          <a:xfrm>
            <a:off x="1797282" y="1799711"/>
            <a:ext cx="6928271" cy="277977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97636" y="4579484"/>
            <a:ext cx="3727564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ko-KR" altLang="en-US" sz="3200" dirty="0">
                <a:latin typeface="HY헤드라인M"/>
                <a:ea typeface="HY헤드라인M"/>
              </a:rPr>
              <a:t>프로젝트 제안서</a:t>
            </a:r>
            <a:endParaRPr lang="en-US" altLang="ko-KR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7752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000" dirty="0">
                <a:ea typeface="현대하모니 L"/>
              </a:rPr>
              <a:t>프로젝트 제안서</a:t>
            </a:r>
            <a:endParaRPr lang="en-US" altLang="ko-KR" sz="3000" dirty="0"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060BA-37CA-4956-9CE6-2AA7ECFEE6C7}"/>
              </a:ext>
            </a:extLst>
          </p:cNvPr>
          <p:cNvSpPr txBox="1"/>
          <p:nvPr/>
        </p:nvSpPr>
        <p:spPr>
          <a:xfrm>
            <a:off x="534936" y="824760"/>
            <a:ext cx="9369967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ea typeface="맑은 고딕"/>
              </a:rPr>
              <a:t>프로젝트 명 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: Sound Spectrum Displayer</a:t>
            </a:r>
          </a:p>
          <a:p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000000"/>
                </a:solidFill>
                <a:ea typeface="맑은 고딕"/>
              </a:rPr>
              <a:t>프로젝트 설명 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: Aux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단자로 입력받은 신호를 스펙트럼으로 변조하여 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LED or LCD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에 표시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000000"/>
                </a:solidFill>
                <a:ea typeface="맑은 고딕"/>
              </a:rPr>
              <a:t>예시그림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9A046A-D0F4-48EB-87D2-53A06622950C}"/>
              </a:ext>
            </a:extLst>
          </p:cNvPr>
          <p:cNvSpPr/>
          <p:nvPr/>
        </p:nvSpPr>
        <p:spPr>
          <a:xfrm>
            <a:off x="3972560" y="4267200"/>
            <a:ext cx="695704" cy="1193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65B8FE-52C1-45A9-A0F9-D3DCE3F9E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43" y="2527916"/>
            <a:ext cx="6737033" cy="378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85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000" dirty="0">
                <a:ea typeface="현대하모니 L"/>
              </a:rPr>
              <a:t>프로젝트 제안서</a:t>
            </a:r>
            <a:endParaRPr lang="en-US" altLang="ko-KR" sz="3000" dirty="0"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060BA-37CA-4956-9CE6-2AA7ECFEE6C7}"/>
              </a:ext>
            </a:extLst>
          </p:cNvPr>
          <p:cNvSpPr txBox="1"/>
          <p:nvPr/>
        </p:nvSpPr>
        <p:spPr>
          <a:xfrm>
            <a:off x="534936" y="824760"/>
            <a:ext cx="9369967" cy="233910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2800" dirty="0">
                <a:solidFill>
                  <a:srgbClr val="000000"/>
                </a:solidFill>
                <a:ea typeface="맑은 고딕"/>
              </a:rPr>
              <a:t>Function Description</a:t>
            </a:r>
          </a:p>
          <a:p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pPr marL="457200" indent="-457200">
              <a:buAutoNum type="arabicPeriod"/>
            </a:pP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음성신호</a:t>
            </a:r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(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마이크 </a:t>
            </a:r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or 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음향장치</a:t>
            </a:r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)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의 </a:t>
            </a:r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Analog 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신호를 </a:t>
            </a:r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MCU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의 </a:t>
            </a:r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ADC 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핀으로 입력받아 디지털로 변환한 후 </a:t>
            </a:r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FFT 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연산을 통해 나온값을 </a:t>
            </a:r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LCD or LED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로 표시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  <a:p>
            <a:pPr marL="457200" indent="-457200">
              <a:buAutoNum type="arabicPeriod"/>
            </a:pPr>
            <a:endParaRPr lang="en-US" altLang="ko-KR" sz="2000" dirty="0">
              <a:solidFill>
                <a:srgbClr val="000000"/>
              </a:solidFill>
              <a:ea typeface="맑은 고딕"/>
            </a:endParaRPr>
          </a:p>
          <a:p>
            <a:pPr marL="457200" indent="-457200"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1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번기능 완료 후 음성 녹음 기능 추가 구현 예정 추가 구현시 음성 데이터를 저장하기 위한 </a:t>
            </a:r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flash memory 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추가예정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46822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000" dirty="0">
                <a:ea typeface="현대하모니 L"/>
              </a:rPr>
              <a:t>프로젝트 제안서</a:t>
            </a:r>
            <a:endParaRPr lang="en-US" altLang="ko-KR" sz="3000" dirty="0"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060BA-37CA-4956-9CE6-2AA7ECFEE6C7}"/>
              </a:ext>
            </a:extLst>
          </p:cNvPr>
          <p:cNvSpPr txBox="1"/>
          <p:nvPr/>
        </p:nvSpPr>
        <p:spPr>
          <a:xfrm>
            <a:off x="534936" y="824760"/>
            <a:ext cx="9369967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ea typeface="맑은 고딕"/>
              </a:rPr>
              <a:t>부품 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list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ATMega328P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Dip type Aux 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단자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solidFill>
                  <a:srgbClr val="000000"/>
                </a:solidFill>
                <a:ea typeface="맑은 고딕"/>
              </a:rPr>
              <a:t>스피커 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DSP 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칩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(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필요시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R,L,C 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수동 소자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LCD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Controller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(LCD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로 결정시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LCD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LED Driver (LED 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결정시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rgbClr val="000000"/>
                </a:solidFill>
                <a:ea typeface="맑은 고딕"/>
              </a:rPr>
              <a:t>OPAMP (Analog 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필터 구현시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10. Power IC (LDO)</a:t>
            </a:r>
          </a:p>
          <a:p>
            <a:pPr marL="342900" indent="-342900">
              <a:buAutoNum type="arabicPeriod"/>
            </a:pPr>
            <a:endParaRPr lang="en-US" altLang="ko-KR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93132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000" dirty="0">
                <a:ea typeface="현대하모니 L"/>
              </a:rPr>
              <a:t>프로젝트 제안서</a:t>
            </a:r>
            <a:endParaRPr lang="en-US" altLang="ko-KR" sz="3000" dirty="0"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060BA-37CA-4956-9CE6-2AA7ECFEE6C7}"/>
              </a:ext>
            </a:extLst>
          </p:cNvPr>
          <p:cNvSpPr txBox="1"/>
          <p:nvPr/>
        </p:nvSpPr>
        <p:spPr>
          <a:xfrm>
            <a:off x="534936" y="824760"/>
            <a:ext cx="9369967" cy="61863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ea typeface="맑은 고딕"/>
              </a:rPr>
              <a:t>개발 환경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OS : Ubuntu 18.04</a:t>
            </a:r>
          </a:p>
          <a:p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000000"/>
                </a:solidFill>
                <a:ea typeface="맑은 고딕"/>
              </a:rPr>
              <a:t>개발 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IDE</a:t>
            </a: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-AVR Studio</a:t>
            </a:r>
          </a:p>
          <a:p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000000"/>
                </a:solidFill>
                <a:ea typeface="맑은 고딕"/>
              </a:rPr>
              <a:t>회로도 설계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-PADS Logic</a:t>
            </a: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-</a:t>
            </a:r>
            <a:r>
              <a:rPr lang="en-US" altLang="ko-KR" dirty="0" err="1">
                <a:solidFill>
                  <a:srgbClr val="000000"/>
                </a:solidFill>
                <a:ea typeface="맑은 고딕"/>
              </a:rPr>
              <a:t>Cadance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ea typeface="맑은 고딕"/>
              </a:rPr>
              <a:t>Orcad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PCB 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설계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-PADS Layout</a:t>
            </a:r>
          </a:p>
          <a:p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000000"/>
                </a:solidFill>
                <a:ea typeface="맑은 고딕"/>
              </a:rPr>
              <a:t>문서작업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-MS word</a:t>
            </a:r>
          </a:p>
          <a:p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000000"/>
                </a:solidFill>
                <a:ea typeface="맑은 고딕"/>
              </a:rPr>
              <a:t>개발 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tool</a:t>
            </a: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-AVR ISP</a:t>
            </a:r>
          </a:p>
          <a:p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ko-KR" altLang="en-US" dirty="0">
                <a:solidFill>
                  <a:srgbClr val="000000"/>
                </a:solidFill>
                <a:ea typeface="맑은 고딕"/>
              </a:rPr>
              <a:t>부품 구매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-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디바이스 마트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-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엘레파츠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39359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000" dirty="0">
                <a:ea typeface="현대하모니 L"/>
              </a:rPr>
              <a:t>프로젝트 제안서</a:t>
            </a:r>
            <a:endParaRPr lang="en-US" altLang="ko-KR" sz="3000" dirty="0"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060BA-37CA-4956-9CE6-2AA7ECFEE6C7}"/>
              </a:ext>
            </a:extLst>
          </p:cNvPr>
          <p:cNvSpPr txBox="1"/>
          <p:nvPr/>
        </p:nvSpPr>
        <p:spPr>
          <a:xfrm>
            <a:off x="534936" y="824760"/>
            <a:ext cx="9369967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2800" dirty="0">
                <a:solidFill>
                  <a:srgbClr val="000000"/>
                </a:solidFill>
                <a:ea typeface="맑은 고딕"/>
              </a:rPr>
              <a:t>사전 준비 및 공부</a:t>
            </a:r>
            <a:endParaRPr lang="en-US" altLang="ko-KR" sz="2800" dirty="0">
              <a:solidFill>
                <a:srgbClr val="000000"/>
              </a:solidFill>
              <a:ea typeface="맑은 고딕"/>
            </a:endParaRPr>
          </a:p>
          <a:p>
            <a:endParaRPr lang="en-US" altLang="ko-KR" sz="2800" dirty="0">
              <a:solidFill>
                <a:srgbClr val="000000"/>
              </a:solidFill>
              <a:ea typeface="맑은 고딕"/>
            </a:endParaRPr>
          </a:p>
          <a:p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음성 신호 관련 회로 공부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  <a:p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- 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디지털 신호처리 관련 공부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  <a:p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- FFT 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구현을 위한 공부</a:t>
            </a:r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 </a:t>
            </a:r>
          </a:p>
          <a:p>
            <a:r>
              <a:rPr lang="en-US" altLang="ko-KR" sz="2000" dirty="0">
                <a:solidFill>
                  <a:srgbClr val="000000"/>
                </a:solidFill>
                <a:ea typeface="맑은 고딕"/>
              </a:rPr>
              <a:t>- DSP </a:t>
            </a:r>
            <a:r>
              <a:rPr lang="ko-KR" altLang="en-US" sz="2000" dirty="0">
                <a:solidFill>
                  <a:srgbClr val="000000"/>
                </a:solidFill>
                <a:ea typeface="맑은 고딕"/>
              </a:rPr>
              <a:t>칩 조사</a:t>
            </a:r>
            <a:endParaRPr lang="en-US" altLang="ko-KR" sz="2000" dirty="0">
              <a:solidFill>
                <a:srgbClr val="000000"/>
              </a:solidFill>
              <a:ea typeface="맑은 고딕"/>
            </a:endParaRPr>
          </a:p>
          <a:p>
            <a:r>
              <a:rPr lang="en-US" altLang="ko-KR" dirty="0">
                <a:solidFill>
                  <a:srgbClr val="000000"/>
                </a:solidFill>
                <a:ea typeface="맑은 고딕"/>
              </a:rPr>
              <a:t>- LCD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en-US" altLang="ko-KR" dirty="0">
                <a:solidFill>
                  <a:srgbClr val="000000"/>
                </a:solidFill>
                <a:ea typeface="맑은 고딕"/>
              </a:rPr>
              <a:t>Display</a:t>
            </a:r>
            <a:r>
              <a:rPr lang="ko-KR" altLang="en-US" dirty="0">
                <a:solidFill>
                  <a:srgbClr val="000000"/>
                </a:solidFill>
                <a:ea typeface="맑은 고딕"/>
              </a:rPr>
              <a:t> </a:t>
            </a:r>
            <a:r>
              <a:rPr lang="ko-KR" altLang="en-US">
                <a:solidFill>
                  <a:srgbClr val="000000"/>
                </a:solidFill>
                <a:ea typeface="맑은 고딕"/>
              </a:rPr>
              <a:t>관련 조사</a:t>
            </a:r>
            <a:endParaRPr lang="en-US" altLang="ko-KR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480217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5F0F23-7CFF-764D-9EAD-0C93AEA96C49}"/>
              </a:ext>
            </a:extLst>
          </p:cNvPr>
          <p:cNvSpPr txBox="1"/>
          <p:nvPr/>
        </p:nvSpPr>
        <p:spPr>
          <a:xfrm>
            <a:off x="327549" y="44934"/>
            <a:ext cx="4656755" cy="55399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3000" dirty="0">
                <a:ea typeface="현대하모니 L"/>
              </a:rPr>
              <a:t>프로젝트 제안서</a:t>
            </a:r>
            <a:endParaRPr lang="en-US" altLang="ko-KR" sz="3000" dirty="0">
              <a:ea typeface="현대하모니 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668264" y="7177182"/>
            <a:ext cx="9553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>
                <a:latin typeface="현대하모니 L" pitchFamily="18" charset="-127"/>
                <a:ea typeface="현대하모니 L" pitchFamily="18" charset="-127"/>
              </a:rPr>
              <a:t>00/00</a:t>
            </a:r>
            <a:endParaRPr lang="ko-KR" altLang="en-US" sz="1200">
              <a:latin typeface="현대하모니 L" pitchFamily="18" charset="-127"/>
              <a:ea typeface="현대하모니 L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A060BA-37CA-4956-9CE6-2AA7ECFEE6C7}"/>
              </a:ext>
            </a:extLst>
          </p:cNvPr>
          <p:cNvSpPr txBox="1"/>
          <p:nvPr/>
        </p:nvSpPr>
        <p:spPr>
          <a:xfrm>
            <a:off x="150472" y="1195750"/>
            <a:ext cx="936996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3200" dirty="0">
                <a:solidFill>
                  <a:srgbClr val="000000"/>
                </a:solidFill>
                <a:ea typeface="맑은 고딕"/>
              </a:rPr>
              <a:t>TASK Schedule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FB9A8CB3-BA57-4F66-ACE2-E2471D035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627516"/>
              </p:ext>
            </p:extLst>
          </p:nvPr>
        </p:nvGraphicFramePr>
        <p:xfrm>
          <a:off x="243990" y="2000365"/>
          <a:ext cx="10323565" cy="328803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541226">
                  <a:extLst>
                    <a:ext uri="{9D8B030D-6E8A-4147-A177-3AD203B41FA5}">
                      <a16:colId xmlns:a16="http://schemas.microsoft.com/office/drawing/2014/main" val="3982319181"/>
                    </a:ext>
                  </a:extLst>
                </a:gridCol>
                <a:gridCol w="579795">
                  <a:extLst>
                    <a:ext uri="{9D8B030D-6E8A-4147-A177-3AD203B41FA5}">
                      <a16:colId xmlns:a16="http://schemas.microsoft.com/office/drawing/2014/main" val="4188974913"/>
                    </a:ext>
                  </a:extLst>
                </a:gridCol>
                <a:gridCol w="681514">
                  <a:extLst>
                    <a:ext uri="{9D8B030D-6E8A-4147-A177-3AD203B41FA5}">
                      <a16:colId xmlns:a16="http://schemas.microsoft.com/office/drawing/2014/main" val="2320760477"/>
                    </a:ext>
                  </a:extLst>
                </a:gridCol>
                <a:gridCol w="823919">
                  <a:extLst>
                    <a:ext uri="{9D8B030D-6E8A-4147-A177-3AD203B41FA5}">
                      <a16:colId xmlns:a16="http://schemas.microsoft.com/office/drawing/2014/main" val="764493094"/>
                    </a:ext>
                  </a:extLst>
                </a:gridCol>
                <a:gridCol w="681514">
                  <a:extLst>
                    <a:ext uri="{9D8B030D-6E8A-4147-A177-3AD203B41FA5}">
                      <a16:colId xmlns:a16="http://schemas.microsoft.com/office/drawing/2014/main" val="732802408"/>
                    </a:ext>
                  </a:extLst>
                </a:gridCol>
                <a:gridCol w="742545">
                  <a:extLst>
                    <a:ext uri="{9D8B030D-6E8A-4147-A177-3AD203B41FA5}">
                      <a16:colId xmlns:a16="http://schemas.microsoft.com/office/drawing/2014/main" val="497563812"/>
                    </a:ext>
                  </a:extLst>
                </a:gridCol>
                <a:gridCol w="874778">
                  <a:extLst>
                    <a:ext uri="{9D8B030D-6E8A-4147-A177-3AD203B41FA5}">
                      <a16:colId xmlns:a16="http://schemas.microsoft.com/office/drawing/2014/main" val="595286260"/>
                    </a:ext>
                  </a:extLst>
                </a:gridCol>
                <a:gridCol w="722200">
                  <a:extLst>
                    <a:ext uri="{9D8B030D-6E8A-4147-A177-3AD203B41FA5}">
                      <a16:colId xmlns:a16="http://schemas.microsoft.com/office/drawing/2014/main" val="1751498042"/>
                    </a:ext>
                  </a:extLst>
                </a:gridCol>
                <a:gridCol w="752717">
                  <a:extLst>
                    <a:ext uri="{9D8B030D-6E8A-4147-A177-3AD203B41FA5}">
                      <a16:colId xmlns:a16="http://schemas.microsoft.com/office/drawing/2014/main" val="825510716"/>
                    </a:ext>
                  </a:extLst>
                </a:gridCol>
                <a:gridCol w="762888">
                  <a:extLst>
                    <a:ext uri="{9D8B030D-6E8A-4147-A177-3AD203B41FA5}">
                      <a16:colId xmlns:a16="http://schemas.microsoft.com/office/drawing/2014/main" val="2234436743"/>
                    </a:ext>
                  </a:extLst>
                </a:gridCol>
                <a:gridCol w="854435">
                  <a:extLst>
                    <a:ext uri="{9D8B030D-6E8A-4147-A177-3AD203B41FA5}">
                      <a16:colId xmlns:a16="http://schemas.microsoft.com/office/drawing/2014/main" val="2418120890"/>
                    </a:ext>
                  </a:extLst>
                </a:gridCol>
                <a:gridCol w="653017">
                  <a:extLst>
                    <a:ext uri="{9D8B030D-6E8A-4147-A177-3AD203B41FA5}">
                      <a16:colId xmlns:a16="http://schemas.microsoft.com/office/drawing/2014/main" val="2047865615"/>
                    </a:ext>
                  </a:extLst>
                </a:gridCol>
                <a:gridCol w="653017">
                  <a:extLst>
                    <a:ext uri="{9D8B030D-6E8A-4147-A177-3AD203B41FA5}">
                      <a16:colId xmlns:a16="http://schemas.microsoft.com/office/drawing/2014/main" val="591305719"/>
                    </a:ext>
                  </a:extLst>
                </a:gridCol>
              </a:tblGrid>
              <a:tr h="410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Task/weeks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7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8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9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10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11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12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06447"/>
                  </a:ext>
                </a:extLst>
              </a:tr>
              <a:tr h="532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 선정 및 구매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032708"/>
                  </a:ext>
                </a:extLst>
              </a:tr>
              <a:tr h="532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회로도 설계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8186590"/>
                  </a:ext>
                </a:extLst>
              </a:tr>
              <a:tr h="532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PCB </a:t>
                      </a:r>
                      <a:r>
                        <a:rPr lang="en-US" altLang="ko-KR" dirty="0" err="1"/>
                        <a:t>ArtWork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076558"/>
                  </a:ext>
                </a:extLst>
              </a:tr>
              <a:tr h="5325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부품 조립 및 </a:t>
                      </a:r>
                      <a:r>
                        <a:rPr lang="en-US" altLang="ko-KR" dirty="0"/>
                        <a:t>FW </a:t>
                      </a:r>
                      <a:r>
                        <a:rPr lang="ko-KR" altLang="en-US" dirty="0"/>
                        <a:t>코딩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66374"/>
                  </a:ext>
                </a:extLst>
              </a:tr>
              <a:tr h="532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TEST </a:t>
                      </a:r>
                      <a:r>
                        <a:rPr lang="ko-KR" altLang="en-US" dirty="0"/>
                        <a:t>진행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1327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07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254</Words>
  <Application>Microsoft Office PowerPoint</Application>
  <PresentationFormat>Custom</PresentationFormat>
  <Paragraphs>93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HY신명조</vt:lpstr>
      <vt:lpstr>HY헤드라인M</vt:lpstr>
      <vt:lpstr>맑은 고딕</vt:lpstr>
      <vt:lpstr>현대하모니 L</vt:lpstr>
      <vt:lpstr>Arial</vt:lpstr>
      <vt:lpstr>Calibri</vt:lpstr>
      <vt:lpstr>Calibri Light</vt:lpstr>
      <vt:lpstr>Office 테마</vt:lpstr>
      <vt:lpstr>디자인 사용자 지정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Dong ok</dc:creator>
  <cp:lastModifiedBy>차 현호</cp:lastModifiedBy>
  <cp:revision>317</cp:revision>
  <cp:lastPrinted>2019-02-25T00:01:41Z</cp:lastPrinted>
  <dcterms:created xsi:type="dcterms:W3CDTF">2019-01-21T05:38:34Z</dcterms:created>
  <dcterms:modified xsi:type="dcterms:W3CDTF">2021-05-21T13:30:58Z</dcterms:modified>
</cp:coreProperties>
</file>