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74" r:id="rId2"/>
  </p:sldMasterIdLst>
  <p:notesMasterIdLst>
    <p:notesMasterId r:id="rId28"/>
  </p:notesMasterIdLst>
  <p:handoutMasterIdLst>
    <p:handoutMasterId r:id="rId29"/>
  </p:handoutMasterIdLst>
  <p:sldIdLst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3" r:id="rId16"/>
    <p:sldId id="272" r:id="rId17"/>
    <p:sldId id="275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3" r:id="rId26"/>
    <p:sldId id="282" r:id="rId27"/>
  </p:sldIdLst>
  <p:sldSz cx="10691813" cy="7559675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0">
          <p15:clr>
            <a:srgbClr val="A4A3A4"/>
          </p15:clr>
        </p15:guide>
        <p15:guide id="2" orient="horz" pos="3028">
          <p15:clr>
            <a:srgbClr val="A4A3A4"/>
          </p15:clr>
        </p15:guide>
        <p15:guide id="3" pos="3367">
          <p15:clr>
            <a:srgbClr val="A4A3A4"/>
          </p15:clr>
        </p15:guide>
        <p15:guide id="4" pos="286">
          <p15:clr>
            <a:srgbClr val="A4A3A4"/>
          </p15:clr>
        </p15:guide>
        <p15:guide id="5" pos="6519">
          <p15:clr>
            <a:srgbClr val="A4A3A4"/>
          </p15:clr>
        </p15:guide>
        <p15:guide id="6" pos="4571">
          <p15:clr>
            <a:srgbClr val="A4A3A4"/>
          </p15:clr>
        </p15:guide>
        <p15:guide id="7" pos="4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9DA2"/>
    <a:srgbClr val="FEAA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94" autoAdjust="0"/>
    <p:restoredTop sz="50000" autoAdjust="0"/>
  </p:normalViewPr>
  <p:slideViewPr>
    <p:cSldViewPr snapToGrid="0" snapToObjects="1">
      <p:cViewPr varScale="1">
        <p:scale>
          <a:sx n="105" d="100"/>
          <a:sy n="105" d="100"/>
        </p:scale>
        <p:origin x="1662" y="102"/>
      </p:cViewPr>
      <p:guideLst>
        <p:guide orient="horz" pos="2250"/>
        <p:guide orient="horz" pos="3028"/>
        <p:guide pos="3367"/>
        <p:guide pos="286"/>
        <p:guide pos="6519"/>
        <p:guide pos="4571"/>
        <p:guide pos="4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1" d="100"/>
          <a:sy n="81" d="100"/>
        </p:scale>
        <p:origin x="399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8354E-929F-48FF-9C9B-9EB6DFAC9EE4}" type="datetimeFigureOut">
              <a:rPr lang="ko-KR" altLang="en-US" smtClean="0"/>
              <a:t>2021-03-26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0DC9B-F019-4F31-A93C-447763E83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090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F5E42-81F1-F540-9B2F-54BA090D7002}" type="datetimeFigureOut">
              <a:rPr kumimoji="1" lang="ko-KR" altLang="en-US" smtClean="0"/>
              <a:t>2021-03-26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30288" y="1241425"/>
            <a:ext cx="47371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F1DCE-0FFB-6541-87FB-811C79D7A5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4862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2906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070960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955478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826498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49576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57767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969059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81372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634150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660020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98058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00295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78844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168643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87832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354712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242840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25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92740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68108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80268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17003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22608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36345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2007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54578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  <a:prstGeom prst="rect">
            <a:avLst/>
          </a:prstGeo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BF56E722-2EAF-1942-8105-B75FA12B9372}" type="datetimeFigureOut">
              <a:rPr kumimoji="1" lang="ko-KR" altLang="en-US" smtClean="0"/>
              <a:t>2021-03-26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D91EB0BC-ACB8-2446-BE27-2BE24A0AC5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3591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7471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113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 bwMode="auto">
          <a:xfrm>
            <a:off x="166688" y="612961"/>
            <a:ext cx="10355262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/>
          <p:cNvCxnSpPr/>
          <p:nvPr userDrawn="1"/>
        </p:nvCxnSpPr>
        <p:spPr bwMode="auto">
          <a:xfrm>
            <a:off x="166688" y="7012372"/>
            <a:ext cx="10355262" cy="0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62" b="35569"/>
          <a:stretch/>
        </p:blipFill>
        <p:spPr>
          <a:xfrm>
            <a:off x="166688" y="7096489"/>
            <a:ext cx="974838" cy="404354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8085064" y="7160166"/>
            <a:ext cx="2436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HY신명조" panose="02030600000101010101" pitchFamily="18" charset="-127"/>
                <a:ea typeface="HY신명조" panose="02030600000101010101" pitchFamily="18" charset="-127"/>
              </a:rPr>
              <a:t>포기하면 얻는 건 아무것도 없다</a:t>
            </a:r>
            <a:r>
              <a:rPr lang="en-US" altLang="ko-KR" sz="120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8173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9293646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일  반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7698704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비  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6103762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극  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9293646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Unclassified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7724588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Secret</a:t>
            </a:r>
            <a:endParaRPr kumimoji="1" lang="ko-KR" altLang="en-US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6129646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Top Secret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4533110" y="-686932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대 외 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EE2819E-C1BF-B74F-B3DE-85D98982735D}"/>
              </a:ext>
            </a:extLst>
          </p:cNvPr>
          <p:cNvSpPr/>
          <p:nvPr/>
        </p:nvSpPr>
        <p:spPr>
          <a:xfrm>
            <a:off x="4558994" y="-1301306"/>
            <a:ext cx="1260000" cy="31214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>
                <a:solidFill>
                  <a:srgbClr val="FF0000"/>
                </a:solidFill>
                <a:latin typeface="현대하모니 L" pitchFamily="18" charset="-127"/>
                <a:ea typeface="현대하모니 L" pitchFamily="18" charset="-127"/>
              </a:rPr>
              <a:t>Confidential</a:t>
            </a:r>
            <a:endParaRPr kumimoji="1" lang="ko-KR" altLang="en-US" sz="1400">
              <a:solidFill>
                <a:srgbClr val="FF0000"/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40" name="Text Box 10"/>
          <p:cNvSpPr txBox="1">
            <a:spLocks noChangeArrowheads="1"/>
          </p:cNvSpPr>
          <p:nvPr/>
        </p:nvSpPr>
        <p:spPr bwMode="auto">
          <a:xfrm>
            <a:off x="8016340" y="5586086"/>
            <a:ext cx="2554611" cy="1550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7487" tIns="36000" rIns="87487" bIns="36000" anchor="t">
            <a:spAutoFit/>
          </a:bodyPr>
          <a:lstStyle/>
          <a:p>
            <a:pPr algn="r" defTabSz="874713">
              <a:lnSpc>
                <a:spcPct val="150000"/>
              </a:lnSpc>
            </a:pPr>
            <a:r>
              <a:rPr lang="ko-KR" altLang="en-US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임베디드스쿨</a:t>
            </a:r>
            <a:r>
              <a:rPr lang="en-US" altLang="ko-KR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</a:t>
            </a:r>
            <a:endParaRPr lang="en-US" altLang="ko-KR" sz="160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 defTabSz="874713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Lv1</a:t>
            </a:r>
            <a:r>
              <a:rPr lang="ko-KR" altLang="en-US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과정</a:t>
            </a:r>
            <a:endParaRPr lang="en-US" altLang="ko-KR" sz="160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 defTabSz="874713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2021. 03. 22 </a:t>
            </a:r>
          </a:p>
          <a:p>
            <a:pPr algn="r" defTabSz="874713">
              <a:lnSpc>
                <a:spcPct val="150000"/>
              </a:lnSpc>
              <a:spcBef>
                <a:spcPts val="0"/>
              </a:spcBef>
            </a:pPr>
            <a:r>
              <a:rPr lang="ko-KR" altLang="en-US" sz="16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차현호</a:t>
            </a:r>
            <a:endParaRPr lang="ko-KR" altLang="en-US" sz="1600" b="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91" b="33987"/>
          <a:stretch/>
        </p:blipFill>
        <p:spPr>
          <a:xfrm>
            <a:off x="1797282" y="1799711"/>
            <a:ext cx="6928271" cy="27797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97636" y="4579484"/>
            <a:ext cx="3727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언어 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HW2</a:t>
            </a:r>
          </a:p>
        </p:txBody>
      </p:sp>
    </p:spTree>
    <p:extLst>
      <p:ext uri="{BB962C8B-B14F-4D97-AF65-F5344CB8AC3E}">
        <p14:creationId xmlns:p14="http://schemas.microsoft.com/office/powerpoint/2010/main" val="467752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46567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 pitchFamily="18" charset="-127"/>
              </a:rPr>
              <a:t>3. </a:t>
            </a:r>
            <a:r>
              <a:rPr kumimoji="1" lang="ko-KR" altLang="en-US" sz="3000" dirty="0">
                <a:latin typeface="현대하모니 L" pitchFamily="18" charset="-127"/>
                <a:ea typeface="현대하모니 L" pitchFamily="18" charset="-127"/>
              </a:rPr>
              <a:t>메모리 관리기법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327549" y="938256"/>
            <a:ext cx="100417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앞에서 우리는 변수의 주소가 실제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PC 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물리 메모리 주소보다 큰 숫자인것을 확인 할 수 있었는데 이것이 가능한이유를 알아보기위해 먼저 메모리 관리 기법에 대해 알아보자</a:t>
            </a:r>
            <a:endParaRPr kumimoji="1" lang="en-US" altLang="ko-KR" dirty="0">
              <a:latin typeface="현대하모니 L" pitchFamily="18" charset="-127"/>
              <a:ea typeface="현대하모니 L" pitchFamily="18" charset="-127"/>
            </a:endParaRPr>
          </a:p>
          <a:p>
            <a:endParaRPr kumimoji="1" lang="en-US" altLang="ko-KR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우리가 사용하는 물리메모리의 최소단위는 페이지 프레임이라고 부르며 크기는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4KB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를 기본단위로 사용한다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 </a:t>
            </a:r>
            <a:endParaRPr kumimoji="1" lang="en-US" altLang="ko-KR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0080" y="2754908"/>
            <a:ext cx="1837944" cy="3913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640080" y="6245352"/>
            <a:ext cx="1837944" cy="4231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655926" y="6483874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0x00000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55926" y="2610399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0xFFFFF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67946" y="628169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4KB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55925" y="606068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0x00FFF</a:t>
            </a:r>
            <a:endParaRPr lang="ko-KR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640080" y="2754908"/>
            <a:ext cx="1837944" cy="4231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267946" y="2791254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4KB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655926" y="2993430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0xFEFFF</a:t>
            </a:r>
            <a:endParaRPr lang="ko-KR" altLang="en-US" dirty="0"/>
          </a:p>
        </p:txBody>
      </p:sp>
      <p:sp>
        <p:nvSpPr>
          <p:cNvPr id="16" name="Rectangle 15"/>
          <p:cNvSpPr/>
          <p:nvPr/>
        </p:nvSpPr>
        <p:spPr>
          <a:xfrm>
            <a:off x="640079" y="3178096"/>
            <a:ext cx="1837944" cy="30672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380957" y="443305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3959352" y="3509724"/>
            <a:ext cx="6409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크기가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1MB 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인 메모리를 사용한다면 옆의 그림과 같이 </a:t>
            </a:r>
            <a:endParaRPr kumimoji="1" lang="en-US" altLang="ko-KR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4KB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크기의 페이지 프레임을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256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개 개 가질 수 있다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4KB X 256 = 1MB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26506" y="4092664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4KB X 254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6481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46567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 pitchFamily="18" charset="-127"/>
              </a:rPr>
              <a:t>3. </a:t>
            </a:r>
            <a:r>
              <a:rPr kumimoji="1" lang="ko-KR" altLang="en-US" sz="3000" dirty="0">
                <a:latin typeface="현대하모니 L" pitchFamily="18" charset="-127"/>
                <a:ea typeface="현대하모니 L" pitchFamily="18" charset="-127"/>
              </a:rPr>
              <a:t>메모리 관리기법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327549" y="938256"/>
            <a:ext cx="10041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이렇게 페이지 프레임 단위로 메모리를 할당하면 메모리 단편화 문제가 발생하는데 메모리 단편화 문제는 외부 메모리 단편화와 내부 메모리 단편화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2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가지가 존재한다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먼저 내부 메모리 단편화를 살펴보면</a:t>
            </a:r>
            <a:endParaRPr kumimoji="1" lang="en-US" altLang="ko-KR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69175" y="3115835"/>
            <a:ext cx="1837944" cy="21087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1769175" y="4801439"/>
            <a:ext cx="1837944" cy="4231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333722" y="2618127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20KB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97041" y="483778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4KB</a:t>
            </a:r>
            <a:endParaRPr lang="ko-KR" altLang="en-US" dirty="0"/>
          </a:p>
        </p:txBody>
      </p:sp>
      <p:sp>
        <p:nvSpPr>
          <p:cNvPr id="20" name="Rectangle 19"/>
          <p:cNvSpPr/>
          <p:nvPr/>
        </p:nvSpPr>
        <p:spPr>
          <a:xfrm>
            <a:off x="1769175" y="4378251"/>
            <a:ext cx="1837944" cy="4231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397041" y="4414597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4KB</a:t>
            </a:r>
            <a:endParaRPr lang="ko-KR" altLang="en-US" dirty="0"/>
          </a:p>
        </p:txBody>
      </p:sp>
      <p:sp>
        <p:nvSpPr>
          <p:cNvPr id="22" name="Rectangle 21"/>
          <p:cNvSpPr/>
          <p:nvPr/>
        </p:nvSpPr>
        <p:spPr>
          <a:xfrm>
            <a:off x="1769175" y="3955726"/>
            <a:ext cx="1837944" cy="4231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397041" y="3982654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4KB</a:t>
            </a:r>
            <a:endParaRPr lang="ko-KR" altLang="en-US" dirty="0"/>
          </a:p>
        </p:txBody>
      </p:sp>
      <p:sp>
        <p:nvSpPr>
          <p:cNvPr id="24" name="Rectangle 23"/>
          <p:cNvSpPr/>
          <p:nvPr/>
        </p:nvSpPr>
        <p:spPr>
          <a:xfrm>
            <a:off x="1769175" y="3538360"/>
            <a:ext cx="1837944" cy="4231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397041" y="357470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4KB</a:t>
            </a:r>
            <a:endParaRPr lang="ko-KR" altLang="en-US" dirty="0"/>
          </a:p>
        </p:txBody>
      </p:sp>
      <p:sp>
        <p:nvSpPr>
          <p:cNvPr id="26" name="Rectangle 25"/>
          <p:cNvSpPr/>
          <p:nvPr/>
        </p:nvSpPr>
        <p:spPr>
          <a:xfrm>
            <a:off x="1769175" y="3115835"/>
            <a:ext cx="1837944" cy="4231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098593" y="312271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4KB</a:t>
            </a:r>
            <a:endParaRPr lang="ko-KR" altLang="en-US" dirty="0"/>
          </a:p>
        </p:txBody>
      </p:sp>
      <p:sp>
        <p:nvSpPr>
          <p:cNvPr id="29" name="Rectangle 28"/>
          <p:cNvSpPr/>
          <p:nvPr/>
        </p:nvSpPr>
        <p:spPr>
          <a:xfrm>
            <a:off x="1769175" y="3365393"/>
            <a:ext cx="1837944" cy="1911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462764" y="3327429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2KB</a:t>
            </a:r>
            <a:endParaRPr lang="ko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4064711" y="3109675"/>
            <a:ext cx="6057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왼쪽 그림을 보면 페이지 프레임 단위보다 작은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2KB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의 메모리만 사용하였을때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2KB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가 낭비되는것을 확인 할 수 있다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1529246" y="5474185"/>
            <a:ext cx="246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>
                <a:latin typeface="현대하모니 L" pitchFamily="18" charset="-127"/>
                <a:ea typeface="현대하모니 L" pitchFamily="18" charset="-127"/>
              </a:rPr>
              <a:t>내부 메모리 단편화</a:t>
            </a:r>
            <a:endParaRPr kumimoji="1" lang="en-US" altLang="ko-KR" dirty="0">
              <a:latin typeface="현대하모니 L" pitchFamily="18" charset="-127"/>
              <a:ea typeface="현대하모니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5446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46567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 pitchFamily="18" charset="-127"/>
              </a:rPr>
              <a:t>3. </a:t>
            </a:r>
            <a:r>
              <a:rPr kumimoji="1" lang="ko-KR" altLang="en-US" sz="3000" dirty="0">
                <a:latin typeface="현대하모니 L" pitchFamily="18" charset="-127"/>
                <a:ea typeface="현대하모니 L" pitchFamily="18" charset="-127"/>
              </a:rPr>
              <a:t>메모리 관리기법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327549" y="1015635"/>
            <a:ext cx="10041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다음으로 외부 단편화를 살펴보자 아래 그림을 보면 색칠해져있는부분은 이미 메모리가 할당된 영역이다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. 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이때 새롭게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8KB 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할당요청이 들어올때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4KB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가 서로 파편으로 나뉘어져 있어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8KB 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메모리 할당이 불가능해지는것을 외부 단편화라고 한다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.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 </a:t>
            </a:r>
            <a:endParaRPr kumimoji="1" lang="en-US" altLang="ko-KR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95855" y="3280309"/>
            <a:ext cx="1837944" cy="21087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2895855" y="4965913"/>
            <a:ext cx="1837944" cy="4231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460402" y="2782601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20KB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523721" y="5002259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4KB</a:t>
            </a:r>
            <a:endParaRPr lang="ko-KR" altLang="en-US" dirty="0"/>
          </a:p>
        </p:txBody>
      </p:sp>
      <p:sp>
        <p:nvSpPr>
          <p:cNvPr id="20" name="Rectangle 19"/>
          <p:cNvSpPr/>
          <p:nvPr/>
        </p:nvSpPr>
        <p:spPr>
          <a:xfrm>
            <a:off x="2895855" y="4542725"/>
            <a:ext cx="1837944" cy="42318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523721" y="457907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4KB</a:t>
            </a:r>
            <a:endParaRPr lang="ko-KR" altLang="en-US" dirty="0"/>
          </a:p>
        </p:txBody>
      </p:sp>
      <p:sp>
        <p:nvSpPr>
          <p:cNvPr id="22" name="Rectangle 21"/>
          <p:cNvSpPr/>
          <p:nvPr/>
        </p:nvSpPr>
        <p:spPr>
          <a:xfrm>
            <a:off x="2895855" y="4120200"/>
            <a:ext cx="1837944" cy="4231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523721" y="414712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4KB</a:t>
            </a:r>
            <a:endParaRPr lang="ko-KR" altLang="en-US" dirty="0"/>
          </a:p>
        </p:txBody>
      </p:sp>
      <p:sp>
        <p:nvSpPr>
          <p:cNvPr id="24" name="Rectangle 23"/>
          <p:cNvSpPr/>
          <p:nvPr/>
        </p:nvSpPr>
        <p:spPr>
          <a:xfrm>
            <a:off x="2895855" y="3702834"/>
            <a:ext cx="1837944" cy="4231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523721" y="373918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4KB</a:t>
            </a:r>
            <a:endParaRPr lang="ko-KR" altLang="en-US" dirty="0"/>
          </a:p>
        </p:txBody>
      </p:sp>
      <p:sp>
        <p:nvSpPr>
          <p:cNvPr id="26" name="Rectangle 25"/>
          <p:cNvSpPr/>
          <p:nvPr/>
        </p:nvSpPr>
        <p:spPr>
          <a:xfrm>
            <a:off x="2895855" y="3280309"/>
            <a:ext cx="1837944" cy="42318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528298" y="330495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4KB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2655926" y="5638659"/>
            <a:ext cx="246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외부 메모리 단편화</a:t>
            </a:r>
            <a:endParaRPr kumimoji="1" lang="en-US" altLang="ko-KR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034325" y="3912561"/>
            <a:ext cx="1837944" cy="804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6652093" y="409471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8KB</a:t>
            </a:r>
            <a:endParaRPr lang="ko-KR" altLang="en-US" dirty="0"/>
          </a:p>
        </p:txBody>
      </p:sp>
      <p:cxnSp>
        <p:nvCxnSpPr>
          <p:cNvPr id="9" name="Straight Arrow Connector 8"/>
          <p:cNvCxnSpPr>
            <a:stCxn id="28" idx="1"/>
            <a:endCxn id="24" idx="3"/>
          </p:cNvCxnSpPr>
          <p:nvPr/>
        </p:nvCxnSpPr>
        <p:spPr>
          <a:xfrm flipH="1" flipV="1">
            <a:off x="4733799" y="3914428"/>
            <a:ext cx="1300526" cy="400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8" idx="1"/>
            <a:endCxn id="7" idx="3"/>
          </p:cNvCxnSpPr>
          <p:nvPr/>
        </p:nvCxnSpPr>
        <p:spPr>
          <a:xfrm flipH="1">
            <a:off x="4733799" y="4314665"/>
            <a:ext cx="1300526" cy="862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383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46567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 pitchFamily="18" charset="-127"/>
              </a:rPr>
              <a:t>3. </a:t>
            </a:r>
            <a:r>
              <a:rPr kumimoji="1" lang="ko-KR" altLang="en-US" sz="3000" dirty="0">
                <a:latin typeface="현대하모니 L" pitchFamily="18" charset="-127"/>
                <a:ea typeface="현대하모니 L" pitchFamily="18" charset="-127"/>
              </a:rPr>
              <a:t>메모리 관리기법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327549" y="1015635"/>
            <a:ext cx="100417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이러한 메모리 단편화 문제를 해결하기 위한 방법으로 페이징 기법과 세그먼테이션 기법이 있다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endParaRPr kumimoji="1" lang="en-US" altLang="ko-KR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페이징 기법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-&gt; 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외부 단편화 해결</a:t>
            </a:r>
            <a:endParaRPr kumimoji="1" lang="en-US" altLang="ko-KR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세그멘테이션 기법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-&gt; 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내부 단편화 해결</a:t>
            </a:r>
            <a:endParaRPr kumimoji="1" lang="en-US" altLang="ko-KR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78002" y="3641395"/>
            <a:ext cx="1837944" cy="21087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978002" y="5326999"/>
            <a:ext cx="1837944" cy="4231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42549" y="3143687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20KB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05868" y="536334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4KB</a:t>
            </a:r>
            <a:endParaRPr lang="ko-KR" altLang="en-US" dirty="0"/>
          </a:p>
        </p:txBody>
      </p:sp>
      <p:sp>
        <p:nvSpPr>
          <p:cNvPr id="20" name="Rectangle 19"/>
          <p:cNvSpPr/>
          <p:nvPr/>
        </p:nvSpPr>
        <p:spPr>
          <a:xfrm>
            <a:off x="978002" y="4903811"/>
            <a:ext cx="1837944" cy="42318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605868" y="4940157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4KB</a:t>
            </a:r>
            <a:endParaRPr lang="ko-KR" altLang="en-US" dirty="0"/>
          </a:p>
        </p:txBody>
      </p:sp>
      <p:sp>
        <p:nvSpPr>
          <p:cNvPr id="22" name="Rectangle 21"/>
          <p:cNvSpPr/>
          <p:nvPr/>
        </p:nvSpPr>
        <p:spPr>
          <a:xfrm>
            <a:off x="978002" y="4481286"/>
            <a:ext cx="1837944" cy="4231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605868" y="4508214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4KB</a:t>
            </a:r>
            <a:endParaRPr lang="ko-KR" altLang="en-US" dirty="0"/>
          </a:p>
        </p:txBody>
      </p:sp>
      <p:sp>
        <p:nvSpPr>
          <p:cNvPr id="24" name="Rectangle 23"/>
          <p:cNvSpPr/>
          <p:nvPr/>
        </p:nvSpPr>
        <p:spPr>
          <a:xfrm>
            <a:off x="978002" y="4063920"/>
            <a:ext cx="1837944" cy="4231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605868" y="410026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4KB</a:t>
            </a:r>
            <a:endParaRPr lang="ko-KR" altLang="en-US" dirty="0"/>
          </a:p>
        </p:txBody>
      </p:sp>
      <p:sp>
        <p:nvSpPr>
          <p:cNvPr id="26" name="Rectangle 25"/>
          <p:cNvSpPr/>
          <p:nvPr/>
        </p:nvSpPr>
        <p:spPr>
          <a:xfrm>
            <a:off x="978002" y="3641395"/>
            <a:ext cx="1837944" cy="42318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610445" y="366604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4KB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845828" y="5967151"/>
            <a:ext cx="246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Physical memory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2399057" y="2329416"/>
            <a:ext cx="7012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먼저 페이징 기법을 살펴보면 앞에서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8KB 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메모리할당을 문제를 페이지 테이블을 이용하여 마치 연속된 메모리처럼 보이게 해주어 해결한것을 볼 수 있다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900035" y="3593529"/>
            <a:ext cx="1837944" cy="21087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Rectangle 38"/>
          <p:cNvSpPr/>
          <p:nvPr/>
        </p:nvSpPr>
        <p:spPr>
          <a:xfrm>
            <a:off x="7900035" y="5279133"/>
            <a:ext cx="1837944" cy="4231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8464582" y="3095821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20KB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527901" y="5315479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4KB</a:t>
            </a:r>
            <a:endParaRPr lang="ko-KR" altLang="en-US" dirty="0"/>
          </a:p>
        </p:txBody>
      </p:sp>
      <p:sp>
        <p:nvSpPr>
          <p:cNvPr id="42" name="Rectangle 41"/>
          <p:cNvSpPr/>
          <p:nvPr/>
        </p:nvSpPr>
        <p:spPr>
          <a:xfrm>
            <a:off x="7900035" y="4425090"/>
            <a:ext cx="1837944" cy="42318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8527901" y="489229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4KB</a:t>
            </a:r>
            <a:endParaRPr lang="ko-KR" altLang="en-US" dirty="0"/>
          </a:p>
        </p:txBody>
      </p:sp>
      <p:sp>
        <p:nvSpPr>
          <p:cNvPr id="44" name="Rectangle 43"/>
          <p:cNvSpPr/>
          <p:nvPr/>
        </p:nvSpPr>
        <p:spPr>
          <a:xfrm>
            <a:off x="7900035" y="4002565"/>
            <a:ext cx="1837944" cy="4231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8527901" y="446034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4KB</a:t>
            </a:r>
            <a:endParaRPr lang="ko-KR" altLang="en-US" dirty="0"/>
          </a:p>
        </p:txBody>
      </p:sp>
      <p:sp>
        <p:nvSpPr>
          <p:cNvPr id="46" name="Rectangle 45"/>
          <p:cNvSpPr/>
          <p:nvPr/>
        </p:nvSpPr>
        <p:spPr>
          <a:xfrm>
            <a:off x="7900035" y="4859789"/>
            <a:ext cx="1837944" cy="4231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8527901" y="40524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4KB</a:t>
            </a:r>
            <a:endParaRPr lang="ko-KR" altLang="en-US" dirty="0"/>
          </a:p>
        </p:txBody>
      </p:sp>
      <p:sp>
        <p:nvSpPr>
          <p:cNvPr id="48" name="Rectangle 47"/>
          <p:cNvSpPr/>
          <p:nvPr/>
        </p:nvSpPr>
        <p:spPr>
          <a:xfrm>
            <a:off x="7900034" y="3586342"/>
            <a:ext cx="1836131" cy="42318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8532478" y="361817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4KB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7802977" y="5887343"/>
            <a:ext cx="246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logical memory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380357" y="3623885"/>
            <a:ext cx="1837944" cy="21087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Rectangle 67"/>
          <p:cNvSpPr/>
          <p:nvPr/>
        </p:nvSpPr>
        <p:spPr>
          <a:xfrm>
            <a:off x="4380357" y="5309489"/>
            <a:ext cx="1837944" cy="4231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4692215" y="4490704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4" name="Rectangle 73"/>
          <p:cNvSpPr/>
          <p:nvPr/>
        </p:nvSpPr>
        <p:spPr>
          <a:xfrm>
            <a:off x="4380357" y="4046410"/>
            <a:ext cx="1837944" cy="4231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4707859" y="407328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4707860" y="36485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523154" y="3688766"/>
            <a:ext cx="45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514657" y="4097274"/>
            <a:ext cx="45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23153" y="4505782"/>
            <a:ext cx="45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514657" y="4930739"/>
            <a:ext cx="45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523153" y="5375152"/>
            <a:ext cx="45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4" name="Rectangle 13"/>
          <p:cNvSpPr/>
          <p:nvPr/>
        </p:nvSpPr>
        <p:spPr>
          <a:xfrm>
            <a:off x="4380357" y="3622630"/>
            <a:ext cx="948957" cy="2110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7525160" y="3637241"/>
            <a:ext cx="45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7516663" y="4045749"/>
            <a:ext cx="45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7525159" y="4454257"/>
            <a:ext cx="45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7516663" y="4879214"/>
            <a:ext cx="45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7525159" y="5323627"/>
            <a:ext cx="45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8511960" y="4873284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4KB</a:t>
            </a:r>
            <a:endParaRPr lang="ko-KR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5590434" y="365551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5593996" y="40925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6" name="Rectangle 95"/>
          <p:cNvSpPr/>
          <p:nvPr/>
        </p:nvSpPr>
        <p:spPr>
          <a:xfrm>
            <a:off x="4377675" y="4885821"/>
            <a:ext cx="1837944" cy="4231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4696919" y="4927859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4699183" y="5338247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5574400" y="4916757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5590434" y="4492077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5571148" y="5343604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4699183" y="5905098"/>
            <a:ext cx="158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Page table</a:t>
            </a:r>
            <a:endParaRPr lang="ko-KR" altLang="en-US" dirty="0"/>
          </a:p>
        </p:txBody>
      </p:sp>
      <p:sp>
        <p:nvSpPr>
          <p:cNvPr id="17" name="Left-Right Arrow 16"/>
          <p:cNvSpPr/>
          <p:nvPr/>
        </p:nvSpPr>
        <p:spPr>
          <a:xfrm>
            <a:off x="3099816" y="4442612"/>
            <a:ext cx="923544" cy="38097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Left-Right Arrow 103"/>
          <p:cNvSpPr/>
          <p:nvPr/>
        </p:nvSpPr>
        <p:spPr>
          <a:xfrm>
            <a:off x="6515493" y="4448703"/>
            <a:ext cx="923544" cy="38097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4650302" y="6376983"/>
            <a:ext cx="246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페이징 기법</a:t>
            </a:r>
            <a:endParaRPr kumimoji="1" lang="en-US" altLang="ko-KR" dirty="0">
              <a:latin typeface="현대하모니 L" pitchFamily="18" charset="-127"/>
              <a:ea typeface="현대하모니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3678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46567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 pitchFamily="18" charset="-127"/>
              </a:rPr>
              <a:t>3. </a:t>
            </a:r>
            <a:r>
              <a:rPr kumimoji="1" lang="ko-KR" altLang="en-US" sz="3000" dirty="0">
                <a:latin typeface="현대하모니 L" pitchFamily="18" charset="-127"/>
                <a:ea typeface="현대하모니 L" pitchFamily="18" charset="-127"/>
              </a:rPr>
              <a:t>메모리 관리기법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327549" y="1015635"/>
            <a:ext cx="10041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페이징기법을 보면 처음에 가졌던 의문점을 해결할수있다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. 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정리하자면 우리가 보았던 변수의 주소들은 가상의 주소이고 실제 할당된 물리 메모리는 메모리 관리 기법등을 통해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16GB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안에 할당된 것을 알 수 있다</a:t>
            </a:r>
            <a:r>
              <a:rPr kumimoji="1" lang="en-US" altLang="ko-KR">
                <a:latin typeface="현대하모니 L" pitchFamily="18" charset="-127"/>
                <a:ea typeface="현대하모니 L" pitchFamily="18" charset="-127"/>
              </a:rPr>
              <a:t>.</a:t>
            </a:r>
            <a:endParaRPr kumimoji="1" lang="en-US" altLang="ko-KR" dirty="0">
              <a:latin typeface="현대하모니 L" pitchFamily="18" charset="-127"/>
              <a:ea typeface="현대하모니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9778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46567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 pitchFamily="18" charset="-127"/>
              </a:rPr>
              <a:t>4. </a:t>
            </a:r>
            <a:r>
              <a:rPr kumimoji="1" lang="ko-KR" altLang="en-US" sz="3000" dirty="0">
                <a:latin typeface="현대하모니 L" pitchFamily="18" charset="-127"/>
                <a:ea typeface="현대하모니 L" pitchFamily="18" charset="-127"/>
              </a:rPr>
              <a:t>문제 풀이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327549" y="1015635"/>
            <a:ext cx="10041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0 ~ 100 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까지 숫자 중 홀수만 출력하시오</a:t>
            </a:r>
            <a:endParaRPr kumimoji="1" lang="en-US" altLang="ko-KR" dirty="0">
              <a:latin typeface="현대하모니 L" pitchFamily="18" charset="-127"/>
              <a:ea typeface="현대하모니 L" pitchFamily="18" charset="-127"/>
            </a:endParaRPr>
          </a:p>
          <a:p>
            <a:endParaRPr kumimoji="1" lang="en-US" altLang="ko-KR" dirty="0">
              <a:latin typeface="현대하모니 L" pitchFamily="18" charset="-127"/>
              <a:ea typeface="현대하모니 L" pitchFamily="18" charset="-127"/>
            </a:endParaRPr>
          </a:p>
          <a:p>
            <a:endParaRPr kumimoji="1" lang="en-US" altLang="ko-KR" dirty="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72F403-559D-460C-BCCF-07248AD75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023" y="1503362"/>
            <a:ext cx="3619500" cy="45529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077DB4-29A0-4FB5-AB3D-F121B25A6445}"/>
              </a:ext>
            </a:extLst>
          </p:cNvPr>
          <p:cNvSpPr txBox="1"/>
          <p:nvPr/>
        </p:nvSpPr>
        <p:spPr>
          <a:xfrm>
            <a:off x="4255997" y="1503362"/>
            <a:ext cx="59537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풀이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: 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입력된 범위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(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문제에서는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0~100) 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동안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for 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문을 반복하면서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2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로 나누었을때 나머지가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1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인 숫자들을 프린트한다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. 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이때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10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개씩 줄바꿈을 해야하므로 숫자 카운트가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10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개일때마다 줄바꿈 코드를 넣어주었다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endParaRPr kumimoji="1" lang="en-US" altLang="ko-KR" dirty="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96A77A-BEA6-4CC9-A7C2-080741AE6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7886" y="4578985"/>
            <a:ext cx="4464810" cy="147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523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46567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 pitchFamily="18" charset="-127"/>
              </a:rPr>
              <a:t>4. </a:t>
            </a:r>
            <a:r>
              <a:rPr kumimoji="1" lang="ko-KR" altLang="en-US" sz="3000" dirty="0">
                <a:latin typeface="현대하모니 L" pitchFamily="18" charset="-127"/>
                <a:ea typeface="현대하모니 L" pitchFamily="18" charset="-127"/>
              </a:rPr>
              <a:t>문제 풀이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327549" y="1015635"/>
            <a:ext cx="10041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2. 1 ~ 50 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까지 숫자의 합을 구하는 프로그램을 작성하세요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endParaRPr kumimoji="1" lang="en-US" altLang="ko-KR" dirty="0">
              <a:latin typeface="현대하모니 L" pitchFamily="18" charset="-127"/>
              <a:ea typeface="현대하모니 L" pitchFamily="18" charset="-127"/>
            </a:endParaRPr>
          </a:p>
          <a:p>
            <a:endParaRPr kumimoji="1" lang="en-US" altLang="ko-KR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077DB4-29A0-4FB5-AB3D-F121B25A6445}"/>
              </a:ext>
            </a:extLst>
          </p:cNvPr>
          <p:cNvSpPr txBox="1"/>
          <p:nvPr/>
        </p:nvSpPr>
        <p:spPr>
          <a:xfrm>
            <a:off x="4255997" y="1503362"/>
            <a:ext cx="59537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풀이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: 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입력된 범위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(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문제에서는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1~50) 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동안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for 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문을 반복하면서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1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부터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50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까지 더하여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1275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라는 값을 얻을 수 있었다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endParaRPr kumimoji="1" lang="en-US" altLang="ko-KR" dirty="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852FBE-DE9E-4CAA-B2B1-6DA7B9F15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850" y="2810240"/>
            <a:ext cx="3514725" cy="3733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73FA33-EA1E-41E5-BE2E-4716ECDC7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023" y="1609090"/>
            <a:ext cx="3586336" cy="493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329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46567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 pitchFamily="18" charset="-127"/>
              </a:rPr>
              <a:t>4. </a:t>
            </a:r>
            <a:r>
              <a:rPr kumimoji="1" lang="ko-KR" altLang="en-US" sz="3000" dirty="0">
                <a:latin typeface="현대하모니 L" pitchFamily="18" charset="-127"/>
                <a:ea typeface="현대하모니 L" pitchFamily="18" charset="-127"/>
              </a:rPr>
              <a:t>문제 풀이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327549" y="1015635"/>
            <a:ext cx="10041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2. 1 ~ 50 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까지 숫자의 합을 구하는 프로그램을 작성하세요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endParaRPr kumimoji="1" lang="en-US" altLang="ko-KR" dirty="0">
              <a:latin typeface="현대하모니 L" pitchFamily="18" charset="-127"/>
              <a:ea typeface="현대하모니 L" pitchFamily="18" charset="-127"/>
            </a:endParaRPr>
          </a:p>
          <a:p>
            <a:endParaRPr kumimoji="1" lang="en-US" altLang="ko-KR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077DB4-29A0-4FB5-AB3D-F121B25A6445}"/>
              </a:ext>
            </a:extLst>
          </p:cNvPr>
          <p:cNvSpPr txBox="1"/>
          <p:nvPr/>
        </p:nvSpPr>
        <p:spPr>
          <a:xfrm>
            <a:off x="4255997" y="1503362"/>
            <a:ext cx="59537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풀이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: </a:t>
            </a:r>
          </a:p>
          <a:p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for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문을 이용한 풀이는 시간복잡도가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O(n)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이 걸린다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. 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따라서 더하는 숫자가 커질수록 연산에 걸리는 시간이 오래걸리는 것인데 이를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O(1)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로 줄이기 위해 초항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1, 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공차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1 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인 등차수열의 합 공식을 이용하여 코드작성을 하였다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FB8EF56-E15E-4080-8675-09862245D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20" y="1582021"/>
            <a:ext cx="3774849" cy="465163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7A5DA9E-207B-45F5-9E14-424ABA091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2332" y="5326794"/>
            <a:ext cx="4214225" cy="90685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22ECCD2-840B-4812-A428-6EB583CFFC07}"/>
              </a:ext>
            </a:extLst>
          </p:cNvPr>
          <p:cNvSpPr txBox="1"/>
          <p:nvPr/>
        </p:nvSpPr>
        <p:spPr>
          <a:xfrm>
            <a:off x="4507836" y="6387840"/>
            <a:ext cx="4214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출처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: https://bhsmath.tistory.com/17</a:t>
            </a:r>
          </a:p>
          <a:p>
            <a:endParaRPr kumimoji="1" lang="en-US" altLang="ko-KR" dirty="0">
              <a:latin typeface="현대하모니 L" pitchFamily="18" charset="-127"/>
              <a:ea typeface="현대하모니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3056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46567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 pitchFamily="18" charset="-127"/>
              </a:rPr>
              <a:t>4. </a:t>
            </a:r>
            <a:r>
              <a:rPr kumimoji="1" lang="ko-KR" altLang="en-US" sz="3000" dirty="0">
                <a:latin typeface="현대하모니 L" pitchFamily="18" charset="-127"/>
                <a:ea typeface="현대하모니 L" pitchFamily="18" charset="-127"/>
              </a:rPr>
              <a:t>문제 풀이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327549" y="1015635"/>
            <a:ext cx="10041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3. 1 ~ 33 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까지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3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의 배수의 합만 구해보세요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endParaRPr kumimoji="1" lang="en-US" altLang="ko-KR" dirty="0">
              <a:latin typeface="현대하모니 L" pitchFamily="18" charset="-127"/>
              <a:ea typeface="현대하모니 L" pitchFamily="18" charset="-127"/>
            </a:endParaRPr>
          </a:p>
          <a:p>
            <a:endParaRPr kumimoji="1" lang="en-US" altLang="ko-KR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077DB4-29A0-4FB5-AB3D-F121B25A6445}"/>
              </a:ext>
            </a:extLst>
          </p:cNvPr>
          <p:cNvSpPr txBox="1"/>
          <p:nvPr/>
        </p:nvSpPr>
        <p:spPr>
          <a:xfrm>
            <a:off x="4255997" y="1503362"/>
            <a:ext cx="59537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풀이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: </a:t>
            </a:r>
          </a:p>
          <a:p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정해진 범위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(1~ 33)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까지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for 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문을 돌면서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3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으로 나누었을때 나머지가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0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인 값들을 전부 더하였다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8B35DA-1723-4CC5-B5AD-800962C08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023" y="1556179"/>
            <a:ext cx="3773974" cy="467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245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46567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 pitchFamily="18" charset="-127"/>
              </a:rPr>
              <a:t>4. </a:t>
            </a:r>
            <a:r>
              <a:rPr kumimoji="1" lang="ko-KR" altLang="en-US" sz="3000" dirty="0">
                <a:latin typeface="현대하모니 L" pitchFamily="18" charset="-127"/>
                <a:ea typeface="현대하모니 L" pitchFamily="18" charset="-127"/>
              </a:rPr>
              <a:t>문제 풀이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327549" y="1015635"/>
            <a:ext cx="10041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3. 1 ~ 33 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까지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3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의 배수의 합만 구해보세요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endParaRPr kumimoji="1" lang="en-US" altLang="ko-KR" dirty="0">
              <a:latin typeface="현대하모니 L" pitchFamily="18" charset="-127"/>
              <a:ea typeface="현대하모니 L" pitchFamily="18" charset="-127"/>
            </a:endParaRPr>
          </a:p>
          <a:p>
            <a:endParaRPr kumimoji="1" lang="en-US" altLang="ko-KR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077DB4-29A0-4FB5-AB3D-F121B25A6445}"/>
              </a:ext>
            </a:extLst>
          </p:cNvPr>
          <p:cNvSpPr txBox="1"/>
          <p:nvPr/>
        </p:nvSpPr>
        <p:spPr>
          <a:xfrm>
            <a:off x="327549" y="4828887"/>
            <a:ext cx="9347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풀이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: </a:t>
            </a:r>
          </a:p>
          <a:p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2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번 문제와 마찬가지로 등차수열의 합 공식을 사용하여 시간복잡도를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O(1)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로 줄였다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.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 </a:t>
            </a:r>
            <a:endParaRPr kumimoji="1" lang="en-US" altLang="ko-KR" dirty="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DB0E33-9797-430C-9583-568DE1A7D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35" y="1554660"/>
            <a:ext cx="7992078" cy="319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77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46567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>
                <a:latin typeface="현대하모니 L" pitchFamily="18" charset="-127"/>
                <a:ea typeface="현대하모니 L" pitchFamily="18" charset="-127"/>
              </a:rPr>
              <a:t>1. </a:t>
            </a:r>
            <a:r>
              <a:rPr kumimoji="1" lang="ko-KR" altLang="en-US" sz="3000">
                <a:latin typeface="현대하모니 L" pitchFamily="18" charset="-127"/>
                <a:ea typeface="현대하모니 L" pitchFamily="18" charset="-127"/>
              </a:rPr>
              <a:t>변수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620839" y="849213"/>
            <a:ext cx="968322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kumimoji="1" lang="ko-KR" altLang="en-US" sz="2000" dirty="0">
                <a:ea typeface="현대하모니 L" pitchFamily="18" charset="-127"/>
              </a:rPr>
              <a:t>변수란</a:t>
            </a:r>
            <a:endParaRPr kumimoji="1" lang="en-US" altLang="ko-KR" sz="2000" dirty="0">
              <a:ea typeface="현대하모니 L" pitchFamily="18" charset="-127"/>
            </a:endParaRPr>
          </a:p>
          <a:p>
            <a:r>
              <a:rPr kumimoji="1" lang="ko-KR" altLang="en-US" sz="2000" dirty="0">
                <a:ea typeface="현대하모니 L" pitchFamily="18" charset="-127"/>
              </a:rPr>
              <a:t>변수는 특정한 데이터 타입을 저장할 수 있는 메모리 공간이며 다음과 같은 종류가 있다</a:t>
            </a:r>
            <a:r>
              <a:rPr kumimoji="1" lang="en-US" altLang="ko-KR" sz="2000" dirty="0">
                <a:ea typeface="현대하모니 L" pitchFamily="18" charset="-127"/>
              </a:rPr>
              <a:t>.</a:t>
            </a:r>
          </a:p>
          <a:p>
            <a:endParaRPr kumimoji="1" lang="en-US" altLang="ko-KR" sz="2000" dirty="0">
              <a:ea typeface="현대하모니 L" pitchFamily="18" charset="-127"/>
            </a:endParaRPr>
          </a:p>
          <a:p>
            <a:r>
              <a:rPr kumimoji="1" lang="ko-KR" altLang="en-US" sz="2000" dirty="0">
                <a:ea typeface="현대하모니 L" pitchFamily="18" charset="-127"/>
              </a:rPr>
              <a:t>◆ 포인터 변수 </a:t>
            </a:r>
            <a:r>
              <a:rPr kumimoji="1" lang="en-US" altLang="ko-KR" sz="2000" dirty="0">
                <a:ea typeface="현대하모니 L" pitchFamily="18" charset="-127"/>
              </a:rPr>
              <a:t>: </a:t>
            </a:r>
            <a:r>
              <a:rPr kumimoji="1" lang="ko-KR" altLang="en-US" sz="2000" dirty="0">
                <a:ea typeface="현대하모니 L" pitchFamily="18" charset="-127"/>
              </a:rPr>
              <a:t>특정한 타입의 메모리 주소를 저장할 수 있는 공간 </a:t>
            </a:r>
            <a:endParaRPr kumimoji="1" lang="en-US" altLang="ko-KR" sz="2000" dirty="0">
              <a:ea typeface="현대하모니 L" pitchFamily="18" charset="-127"/>
            </a:endParaRPr>
          </a:p>
          <a:p>
            <a:endParaRPr kumimoji="1" lang="en-US" altLang="ko-KR" sz="2000" dirty="0">
              <a:ea typeface="현대하모니 L" pitchFamily="18" charset="-127"/>
            </a:endParaRPr>
          </a:p>
          <a:p>
            <a:r>
              <a:rPr kumimoji="1" lang="ko-KR" altLang="en-US" sz="1400" dirty="0">
                <a:ea typeface="현대하모니 L" pitchFamily="18" charset="-127"/>
              </a:rPr>
              <a:t>아래의 코드를 보면 </a:t>
            </a:r>
            <a:r>
              <a:rPr kumimoji="1" lang="en-US" altLang="ko-KR" sz="1400" dirty="0" err="1">
                <a:ea typeface="현대하모니 L" pitchFamily="18" charset="-127"/>
              </a:rPr>
              <a:t>int</a:t>
            </a:r>
            <a:r>
              <a:rPr kumimoji="1" lang="ko-KR" altLang="en-US" sz="1400" dirty="0">
                <a:ea typeface="현대하모니 L" pitchFamily="18" charset="-127"/>
              </a:rPr>
              <a:t>형 포인터 변수의 값에 </a:t>
            </a:r>
            <a:r>
              <a:rPr kumimoji="1" lang="en-US" altLang="ko-KR" sz="1400" dirty="0" err="1">
                <a:ea typeface="현대하모니 L" pitchFamily="18" charset="-127"/>
              </a:rPr>
              <a:t>int</a:t>
            </a:r>
            <a:r>
              <a:rPr kumimoji="1" lang="ko-KR" altLang="en-US" sz="1400" dirty="0">
                <a:ea typeface="현대하모니 L" pitchFamily="18" charset="-127"/>
              </a:rPr>
              <a:t>형 데이터의 주소값을 넣는것을 확인 할 수 있다</a:t>
            </a:r>
            <a:r>
              <a:rPr kumimoji="1" lang="en-US" altLang="ko-KR" sz="1400" dirty="0">
                <a:ea typeface="현대하모니 L" pitchFamily="18" charset="-127"/>
              </a:rPr>
              <a:t>.</a:t>
            </a:r>
          </a:p>
          <a:p>
            <a:endParaRPr kumimoji="1" lang="en-US" altLang="ko-KR" sz="1400" dirty="0">
              <a:ea typeface="현대하모니 L" pitchFamily="18" charset="-127"/>
            </a:endParaRPr>
          </a:p>
          <a:p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96" y="3210242"/>
            <a:ext cx="4821079" cy="300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68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46567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 pitchFamily="18" charset="-127"/>
              </a:rPr>
              <a:t>4. </a:t>
            </a:r>
            <a:r>
              <a:rPr kumimoji="1" lang="ko-KR" altLang="en-US" sz="3000" dirty="0">
                <a:latin typeface="현대하모니 L" pitchFamily="18" charset="-127"/>
                <a:ea typeface="현대하모니 L" pitchFamily="18" charset="-127"/>
              </a:rPr>
              <a:t>문제 풀이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327549" y="1015635"/>
            <a:ext cx="10041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4. 1 ~ 100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의 숫자 중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2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의 배수의 합과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3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의 배수의 합을 각각 구해봅시다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endParaRPr kumimoji="1" lang="en-US" altLang="ko-KR" dirty="0">
              <a:latin typeface="현대하모니 L" pitchFamily="18" charset="-127"/>
              <a:ea typeface="현대하모니 L" pitchFamily="18" charset="-127"/>
            </a:endParaRPr>
          </a:p>
          <a:p>
            <a:endParaRPr kumimoji="1" lang="en-US" altLang="ko-KR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077DB4-29A0-4FB5-AB3D-F121B25A6445}"/>
              </a:ext>
            </a:extLst>
          </p:cNvPr>
          <p:cNvSpPr txBox="1"/>
          <p:nvPr/>
        </p:nvSpPr>
        <p:spPr>
          <a:xfrm>
            <a:off x="252285" y="4459555"/>
            <a:ext cx="9347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풀이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: </a:t>
            </a:r>
          </a:p>
          <a:p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앞의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3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번문제에서 작성한 함수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(loop)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를 이용하여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2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의 배수와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3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의배수의 </a:t>
            </a:r>
            <a:r>
              <a:rPr kumimoji="1" lang="ko-KR" altLang="en-US" dirty="0" smtClean="0">
                <a:latin typeface="현대하모니 L" pitchFamily="18" charset="-127"/>
                <a:ea typeface="현대하모니 L" pitchFamily="18" charset="-127"/>
              </a:rPr>
              <a:t>합을 각각 구했다</a:t>
            </a:r>
            <a:r>
              <a:rPr kumimoji="1" lang="en-US" altLang="ko-KR" dirty="0" smtClean="0">
                <a:latin typeface="현대하모니 L" pitchFamily="18" charset="-127"/>
                <a:ea typeface="현대하모니 L" pitchFamily="18" charset="-127"/>
              </a:rPr>
              <a:t>..</a:t>
            </a:r>
            <a:r>
              <a:rPr kumimoji="1" lang="ko-KR" altLang="en-US" dirty="0" smtClean="0">
                <a:latin typeface="현대하모니 L" pitchFamily="18" charset="-127"/>
                <a:ea typeface="현대하모니 L" pitchFamily="18" charset="-127"/>
              </a:rPr>
              <a:t> </a:t>
            </a:r>
            <a:endParaRPr kumimoji="1" lang="en-US" altLang="ko-KR" dirty="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28" y="1584134"/>
            <a:ext cx="5480971" cy="25044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52"/>
          <a:stretch/>
        </p:blipFill>
        <p:spPr>
          <a:xfrm>
            <a:off x="6078678" y="1584134"/>
            <a:ext cx="4358163" cy="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309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46567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 pitchFamily="18" charset="-127"/>
              </a:rPr>
              <a:t>4. </a:t>
            </a:r>
            <a:r>
              <a:rPr kumimoji="1" lang="ko-KR" altLang="en-US" sz="3000" dirty="0">
                <a:latin typeface="현대하모니 L" pitchFamily="18" charset="-127"/>
                <a:ea typeface="현대하모니 L" pitchFamily="18" charset="-127"/>
              </a:rPr>
              <a:t>문제 풀이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327549" y="1015635"/>
            <a:ext cx="10041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4. 1 ~ 100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의 숫자 중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2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의 배수의 합과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3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의 배수의 합을 각각 구해봅시다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endParaRPr kumimoji="1" lang="en-US" altLang="ko-KR" dirty="0">
              <a:latin typeface="현대하모니 L" pitchFamily="18" charset="-127"/>
              <a:ea typeface="현대하모니 L" pitchFamily="18" charset="-127"/>
            </a:endParaRPr>
          </a:p>
          <a:p>
            <a:endParaRPr kumimoji="1" lang="en-US" altLang="ko-KR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7E7755-9195-4E35-8363-9F1A3F8FA127}"/>
              </a:ext>
            </a:extLst>
          </p:cNvPr>
          <p:cNvSpPr txBox="1"/>
          <p:nvPr/>
        </p:nvSpPr>
        <p:spPr>
          <a:xfrm>
            <a:off x="252285" y="4459555"/>
            <a:ext cx="9347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풀이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: </a:t>
            </a:r>
          </a:p>
          <a:p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앞의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3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번문제에서 작성한 함수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(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등차수열합 공식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)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를 이용하여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2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의 배수와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3</a:t>
            </a:r>
            <a:r>
              <a:rPr kumimoji="1" lang="ko-KR" altLang="en-US" dirty="0" smtClean="0">
                <a:latin typeface="현대하모니 L" pitchFamily="18" charset="-127"/>
                <a:ea typeface="현대하모니 L" pitchFamily="18" charset="-127"/>
              </a:rPr>
              <a:t>의배수</a:t>
            </a:r>
            <a:r>
              <a:rPr kumimoji="1" lang="ko-KR" altLang="en-US" dirty="0" smtClean="0">
                <a:latin typeface="현대하모니 L" pitchFamily="18" charset="-127"/>
                <a:ea typeface="현대하모니 L" pitchFamily="18" charset="-127"/>
              </a:rPr>
              <a:t>의 합을 각각 구했다</a:t>
            </a:r>
            <a:r>
              <a:rPr kumimoji="1" lang="en-US" altLang="ko-KR" dirty="0" smtClean="0">
                <a:latin typeface="현대하모니 L" pitchFamily="18" charset="-127"/>
                <a:ea typeface="현대하모니 L" pitchFamily="18" charset="-127"/>
              </a:rPr>
              <a:t>.</a:t>
            </a:r>
            <a:endParaRPr kumimoji="1" lang="en-US" altLang="ko-KR" dirty="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40" y="1583576"/>
            <a:ext cx="5552980" cy="27297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52"/>
          <a:stretch/>
        </p:blipFill>
        <p:spPr>
          <a:xfrm>
            <a:off x="6119924" y="1584134"/>
            <a:ext cx="4358163" cy="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166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46567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 pitchFamily="18" charset="-127"/>
              </a:rPr>
              <a:t>4. </a:t>
            </a:r>
            <a:r>
              <a:rPr kumimoji="1" lang="ko-KR" altLang="en-US" sz="3000" dirty="0">
                <a:latin typeface="현대하모니 L" pitchFamily="18" charset="-127"/>
                <a:ea typeface="현대하모니 L" pitchFamily="18" charset="-127"/>
              </a:rPr>
              <a:t>문제 풀이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327549" y="1015635"/>
            <a:ext cx="10041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5.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피보나치 수열의 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n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번째 항을 구하는 프로그램을 만들어봅시다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.</a:t>
            </a:r>
            <a:endParaRPr kumimoji="1" lang="en-US" altLang="ko-KR" dirty="0">
              <a:latin typeface="현대하모니 L" pitchFamily="18" charset="-127"/>
              <a:ea typeface="현대하모니 L" pitchFamily="18" charset="-127"/>
            </a:endParaRPr>
          </a:p>
          <a:p>
            <a:endParaRPr kumimoji="1" lang="en-US" altLang="ko-KR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077DB4-29A0-4FB5-AB3D-F121B25A6445}"/>
              </a:ext>
            </a:extLst>
          </p:cNvPr>
          <p:cNvSpPr txBox="1"/>
          <p:nvPr/>
        </p:nvSpPr>
        <p:spPr>
          <a:xfrm>
            <a:off x="3442225" y="1661966"/>
            <a:ext cx="69270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풀이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: </a:t>
            </a:r>
          </a:p>
          <a:p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피보나치수열은 첫째항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1 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둘째항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1 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이며 셋째항부터 앞의 두개의 항을 더한 결과 값이다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endParaRPr kumimoji="1" lang="en-US" altLang="ko-KR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따라서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n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번째항이 인덱스로 들어오면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for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문에서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3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번째항부터 반복문을 실행한다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.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이때 결과는 앞의 두개의 숫자를 더한 값이 되고 앞의 두개의 숫자는 매번 반복문이 실행될때마다 업데이트를 해준다</a:t>
            </a:r>
            <a:r>
              <a:rPr kumimoji="1" lang="en-US" altLang="ko-KR" dirty="0" smtClean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endParaRPr kumimoji="1" lang="en-US" altLang="ko-KR" dirty="0">
              <a:latin typeface="현대하모니 L" pitchFamily="18" charset="-127"/>
              <a:ea typeface="현대하모니 L" pitchFamily="18" charset="-127"/>
            </a:endParaRPr>
          </a:p>
          <a:p>
            <a:endParaRPr kumimoji="1" lang="en-US" altLang="ko-KR" dirty="0" smtClean="0">
              <a:latin typeface="현대하모니 L" pitchFamily="18" charset="-127"/>
              <a:ea typeface="현대하모니 L" pitchFamily="18" charset="-127"/>
            </a:endParaRPr>
          </a:p>
          <a:p>
            <a:r>
              <a:rPr kumimoji="1" lang="ko-KR" altLang="en-US" dirty="0" smtClean="0">
                <a:latin typeface="현대하모니 L" pitchFamily="18" charset="-127"/>
                <a:ea typeface="현대하모니 L" pitchFamily="18" charset="-127"/>
              </a:rPr>
              <a:t>답 </a:t>
            </a:r>
            <a:r>
              <a:rPr kumimoji="1" lang="en-US" altLang="ko-KR" dirty="0" smtClean="0">
                <a:latin typeface="현대하모니 L" pitchFamily="18" charset="-127"/>
                <a:ea typeface="현대하모니 L" pitchFamily="18" charset="-127"/>
              </a:rPr>
              <a:t>: 1251</a:t>
            </a:r>
            <a:endParaRPr kumimoji="1" lang="en-US" altLang="ko-KR" dirty="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796927-7C13-484A-9885-43E7EC908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49" y="1727046"/>
            <a:ext cx="3114675" cy="44005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608" y="4073106"/>
            <a:ext cx="3717648" cy="205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9985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46567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 pitchFamily="18" charset="-127"/>
              </a:rPr>
              <a:t>4. </a:t>
            </a:r>
            <a:r>
              <a:rPr kumimoji="1" lang="ko-KR" altLang="en-US" sz="3000" dirty="0">
                <a:latin typeface="현대하모니 L" pitchFamily="18" charset="-127"/>
                <a:ea typeface="현대하모니 L" pitchFamily="18" charset="-127"/>
              </a:rPr>
              <a:t>문제 풀이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327549" y="1015635"/>
            <a:ext cx="100417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6. 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1, 1, 1, 1, 2, 3, 4, 5, 7, 10, 14, 19, 26, 36, 50, ...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으로 진행되는 수열이 있다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.</a:t>
            </a:r>
            <a:b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</a:b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여기서 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25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번째 항의 숫자값을 구해봅시다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.</a:t>
            </a:r>
          </a:p>
          <a:p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.</a:t>
            </a:r>
            <a:endParaRPr kumimoji="1" lang="en-US" altLang="ko-KR" dirty="0">
              <a:latin typeface="현대하모니 L" pitchFamily="18" charset="-127"/>
              <a:ea typeface="현대하모니 L" pitchFamily="18" charset="-127"/>
            </a:endParaRPr>
          </a:p>
          <a:p>
            <a:endParaRPr kumimoji="1" lang="en-US" altLang="ko-KR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077DB4-29A0-4FB5-AB3D-F121B25A6445}"/>
              </a:ext>
            </a:extLst>
          </p:cNvPr>
          <p:cNvSpPr txBox="1"/>
          <p:nvPr/>
        </p:nvSpPr>
        <p:spPr>
          <a:xfrm>
            <a:off x="3550379" y="1829114"/>
            <a:ext cx="69270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풀이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: </a:t>
            </a:r>
          </a:p>
          <a:p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주어진 문제의 수열은 피보나치수열과 유사한 패턴을 가지고 있다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피보나치 수열과 다른점은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n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번째 항과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n+4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번째항을 더한값이 다음항이라는 점이다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. 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풀이방법은 피보나치 수열과 유사한 방식으로 풀이하였다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13D57C-C3FC-4EE2-8780-C036F994B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35" y="1673317"/>
            <a:ext cx="2996659" cy="492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682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46567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 pitchFamily="18" charset="-127"/>
              </a:rPr>
              <a:t>4. </a:t>
            </a:r>
            <a:r>
              <a:rPr kumimoji="1" lang="ko-KR" altLang="en-US" sz="3000" dirty="0">
                <a:latin typeface="현대하모니 L" pitchFamily="18" charset="-127"/>
                <a:ea typeface="현대하모니 L" pitchFamily="18" charset="-127"/>
              </a:rPr>
              <a:t>테스트 코드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48" y="848518"/>
            <a:ext cx="4198731" cy="528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4963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46567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 pitchFamily="18" charset="-127"/>
              </a:rPr>
              <a:t>5. </a:t>
            </a:r>
            <a:r>
              <a:rPr kumimoji="1" lang="ko-KR" altLang="en-US" sz="3000" dirty="0">
                <a:latin typeface="현대하모니 L" pitchFamily="18" charset="-127"/>
                <a:ea typeface="현대하모니 L" pitchFamily="18" charset="-127"/>
              </a:rPr>
              <a:t>질문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327549" y="1015635"/>
            <a:ext cx="100417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Q1.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앞서 메모리 구조를 보면 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main</a:t>
            </a:r>
            <a:r>
              <a:rPr lang="ko-KR" altLang="en-US" dirty="0">
                <a:solidFill>
                  <a:srgbClr val="24292E"/>
                </a:solidFill>
                <a:latin typeface="-apple-system"/>
              </a:rPr>
              <a:t>의 함수포인터 주소값은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text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영역에 저장되고 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static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변수는 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data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영역에 저장되어야한다</a:t>
            </a: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그러나 실제 코드를 작성해서 주소를 보면 </a:t>
            </a:r>
            <a:r>
              <a:rPr lang="en-US" altLang="ko-KR" dirty="0">
                <a:solidFill>
                  <a:srgbClr val="24292E"/>
                </a:solidFill>
                <a:latin typeface="-apple-system"/>
              </a:rPr>
              <a:t>main</a:t>
            </a:r>
            <a:r>
              <a:rPr lang="ko-KR" altLang="en-US" dirty="0">
                <a:solidFill>
                  <a:srgbClr val="24292E"/>
                </a:solidFill>
                <a:latin typeface="-apple-system"/>
              </a:rPr>
              <a:t>의 함수포인터 주소값과 </a:t>
            </a:r>
            <a:r>
              <a:rPr lang="en-US" altLang="ko-KR" dirty="0">
                <a:solidFill>
                  <a:srgbClr val="24292E"/>
                </a:solidFill>
                <a:latin typeface="-apple-system"/>
              </a:rPr>
              <a:t>static </a:t>
            </a:r>
            <a:r>
              <a:rPr lang="ko-KR" altLang="en-US" dirty="0">
                <a:solidFill>
                  <a:srgbClr val="24292E"/>
                </a:solidFill>
                <a:latin typeface="-apple-system"/>
              </a:rPr>
              <a:t>변수의 주소값은 같은 영역에 있는것처럼 보인다</a:t>
            </a:r>
            <a:r>
              <a:rPr lang="en-US" altLang="ko-KR" dirty="0">
                <a:solidFill>
                  <a:srgbClr val="24292E"/>
                </a:solidFill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4292E"/>
                </a:solidFill>
                <a:effectLst/>
                <a:latin typeface="-apple-system"/>
              </a:rPr>
              <a:t> 이유</a:t>
            </a:r>
            <a:r>
              <a:rPr lang="ko-KR" altLang="en-US" dirty="0">
                <a:solidFill>
                  <a:srgbClr val="24292E"/>
                </a:solidFill>
                <a:latin typeface="-apple-system"/>
              </a:rPr>
              <a:t>가 궁금합니다</a:t>
            </a:r>
            <a:r>
              <a:rPr lang="en-US" altLang="ko-KR" dirty="0">
                <a:solidFill>
                  <a:srgbClr val="24292E"/>
                </a:solidFill>
                <a:latin typeface="-apple-system"/>
              </a:rPr>
              <a:t>.</a:t>
            </a:r>
            <a:endParaRPr kumimoji="1" lang="en-US" altLang="ko-KR" dirty="0">
              <a:latin typeface="현대하모니 L" pitchFamily="18" charset="-127"/>
              <a:ea typeface="현대하모니 L" pitchFamily="18" charset="-127"/>
            </a:endParaRPr>
          </a:p>
          <a:p>
            <a:endParaRPr kumimoji="1" lang="en-US" altLang="ko-KR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Q2. 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내부메모리 단편화 해결방법인 세그멘테이션 기법과 외부메모리 단편화 해결방법인 페이징 기법의 차이점을 알고싶습니다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endParaRPr kumimoji="1" lang="en-US" altLang="ko-KR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Q3. Data type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관련해서 이전에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ATmega128 </a:t>
            </a:r>
            <a:r>
              <a:rPr kumimoji="1" lang="en-US" altLang="ko-KR" dirty="0" err="1">
                <a:latin typeface="현대하모니 L" pitchFamily="18" charset="-127"/>
                <a:ea typeface="현대하모니 L" pitchFamily="18" charset="-127"/>
              </a:rPr>
              <a:t>mcu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 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사용시에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int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형 타입의 크기는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4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바이트가 아닌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2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바이트였는데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int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는 반드시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4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바이트가 아닐수가 있는지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99942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46567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>
                <a:latin typeface="현대하모니 L" pitchFamily="18" charset="-127"/>
                <a:ea typeface="현대하모니 L" pitchFamily="18" charset="-127"/>
              </a:rPr>
              <a:t>1. </a:t>
            </a:r>
            <a:r>
              <a:rPr kumimoji="1" lang="ko-KR" altLang="en-US" sz="3000">
                <a:latin typeface="현대하모니 L" pitchFamily="18" charset="-127"/>
                <a:ea typeface="현대하모니 L" pitchFamily="18" charset="-127"/>
              </a:rPr>
              <a:t>변수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620839" y="849213"/>
            <a:ext cx="968322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ea typeface="현대하모니 L" pitchFamily="18" charset="-127"/>
              </a:rPr>
              <a:t>작성한 코드를 </a:t>
            </a:r>
            <a:r>
              <a:rPr kumimoji="1" lang="en-US" altLang="ko-KR" dirty="0" err="1">
                <a:ea typeface="현대하모니 L" pitchFamily="18" charset="-127"/>
              </a:rPr>
              <a:t>gdb</a:t>
            </a:r>
            <a:r>
              <a:rPr kumimoji="1" lang="en-US" altLang="ko-KR" dirty="0">
                <a:ea typeface="현대하모니 L" pitchFamily="18" charset="-127"/>
              </a:rPr>
              <a:t> </a:t>
            </a:r>
            <a:r>
              <a:rPr kumimoji="1" lang="ko-KR" altLang="en-US" dirty="0">
                <a:ea typeface="현대하모니 L" pitchFamily="18" charset="-127"/>
              </a:rPr>
              <a:t>디버거로 실행시켜 실제 </a:t>
            </a:r>
            <a:r>
              <a:rPr kumimoji="1" lang="en-US" altLang="ko-KR" dirty="0" err="1">
                <a:ea typeface="현대하모니 L" pitchFamily="18" charset="-127"/>
              </a:rPr>
              <a:t>pData</a:t>
            </a:r>
            <a:r>
              <a:rPr kumimoji="1" lang="en-US" altLang="ko-KR" dirty="0">
                <a:ea typeface="현대하모니 L" pitchFamily="18" charset="-127"/>
              </a:rPr>
              <a:t> </a:t>
            </a:r>
            <a:r>
              <a:rPr kumimoji="1" lang="ko-KR" altLang="en-US" dirty="0">
                <a:ea typeface="현대하모니 L" pitchFamily="18" charset="-127"/>
              </a:rPr>
              <a:t>변수의 값과 </a:t>
            </a:r>
            <a:r>
              <a:rPr kumimoji="1" lang="en-US" altLang="ko-KR" dirty="0">
                <a:ea typeface="현대하모니 L" pitchFamily="18" charset="-127"/>
              </a:rPr>
              <a:t>data </a:t>
            </a:r>
            <a:r>
              <a:rPr kumimoji="1" lang="ko-KR" altLang="en-US" dirty="0">
                <a:ea typeface="현대하모니 L" pitchFamily="18" charset="-127"/>
              </a:rPr>
              <a:t>변수의 주소값이 같은것을 확인 할 수 있다</a:t>
            </a:r>
            <a:r>
              <a:rPr kumimoji="1" lang="en-US" altLang="ko-KR" dirty="0">
                <a:ea typeface="현대하모니 L" pitchFamily="18" charset="-127"/>
              </a:rPr>
              <a:t>.</a:t>
            </a:r>
          </a:p>
          <a:p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39" y="1991999"/>
            <a:ext cx="6896954" cy="255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89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46567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>
                <a:latin typeface="현대하모니 L" pitchFamily="18" charset="-127"/>
                <a:ea typeface="현대하모니 L" pitchFamily="18" charset="-127"/>
              </a:rPr>
              <a:t>1. </a:t>
            </a:r>
            <a:r>
              <a:rPr kumimoji="1" lang="ko-KR" altLang="en-US" sz="3000">
                <a:latin typeface="현대하모니 L" pitchFamily="18" charset="-127"/>
                <a:ea typeface="현대하모니 L" pitchFamily="18" charset="-127"/>
              </a:rPr>
              <a:t>변수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620839" y="849213"/>
            <a:ext cx="968322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ea typeface="현대하모니 L" pitchFamily="18" charset="-127"/>
              </a:rPr>
              <a:t>◆ 배열 변수 </a:t>
            </a:r>
            <a:r>
              <a:rPr kumimoji="1" lang="en-US" altLang="ko-KR" sz="2000" dirty="0">
                <a:ea typeface="현대하모니 L" pitchFamily="18" charset="-127"/>
              </a:rPr>
              <a:t>: </a:t>
            </a:r>
            <a:r>
              <a:rPr kumimoji="1" lang="ko-KR" altLang="en-US" sz="2000" dirty="0">
                <a:ea typeface="현대하모니 L" pitchFamily="18" charset="-127"/>
              </a:rPr>
              <a:t>특정한 타입의 연속된 메모리 주소를 저장할 수 있는 공간 </a:t>
            </a:r>
            <a:endParaRPr kumimoji="1" lang="en-US" altLang="ko-KR" sz="2000" dirty="0">
              <a:ea typeface="현대하모니 L" pitchFamily="18" charset="-127"/>
            </a:endParaRPr>
          </a:p>
          <a:p>
            <a:endParaRPr kumimoji="1" lang="en-US" altLang="ko-KR" sz="2000" dirty="0">
              <a:ea typeface="현대하모니 L" pitchFamily="18" charset="-127"/>
            </a:endParaRPr>
          </a:p>
          <a:p>
            <a:r>
              <a:rPr kumimoji="1" lang="ko-KR" altLang="en-US" dirty="0">
                <a:ea typeface="현대하모니 L" pitchFamily="18" charset="-127"/>
              </a:rPr>
              <a:t>아래의 코드를 보면 크기가 </a:t>
            </a:r>
            <a:r>
              <a:rPr kumimoji="1" lang="en-US" altLang="ko-KR" dirty="0">
                <a:ea typeface="현대하모니 L" pitchFamily="18" charset="-127"/>
              </a:rPr>
              <a:t>10</a:t>
            </a:r>
            <a:r>
              <a:rPr kumimoji="1" lang="ko-KR" altLang="en-US" dirty="0">
                <a:ea typeface="현대하모니 L" pitchFamily="18" charset="-127"/>
              </a:rPr>
              <a:t>인 </a:t>
            </a:r>
            <a:r>
              <a:rPr kumimoji="1" lang="en-US" altLang="ko-KR" dirty="0" err="1">
                <a:ea typeface="현대하모니 L" pitchFamily="18" charset="-127"/>
              </a:rPr>
              <a:t>int</a:t>
            </a:r>
            <a:r>
              <a:rPr kumimoji="1" lang="ko-KR" altLang="en-US" dirty="0">
                <a:ea typeface="현대하모니 L" pitchFamily="18" charset="-127"/>
              </a:rPr>
              <a:t>형 타입의 배열을 선언하고 배열값을 </a:t>
            </a:r>
            <a:r>
              <a:rPr kumimoji="1" lang="en-US" altLang="ko-KR" dirty="0">
                <a:ea typeface="현대하모니 L" pitchFamily="18" charset="-127"/>
              </a:rPr>
              <a:t>for</a:t>
            </a:r>
            <a:r>
              <a:rPr kumimoji="1" lang="ko-KR" altLang="en-US" dirty="0">
                <a:ea typeface="현대하모니 L" pitchFamily="18" charset="-127"/>
              </a:rPr>
              <a:t>문을 이용해 </a:t>
            </a:r>
            <a:r>
              <a:rPr kumimoji="1" lang="en-US" altLang="ko-KR" dirty="0">
                <a:ea typeface="현대하모니 L" pitchFamily="18" charset="-127"/>
              </a:rPr>
              <a:t>10</a:t>
            </a:r>
            <a:r>
              <a:rPr kumimoji="1" lang="ko-KR" altLang="en-US" dirty="0">
                <a:ea typeface="현대하모니 L" pitchFamily="18" charset="-127"/>
              </a:rPr>
              <a:t>으로 초기화한 코드를 볼 수 있다</a:t>
            </a:r>
            <a:r>
              <a:rPr kumimoji="1" lang="en-US" altLang="ko-KR" dirty="0">
                <a:ea typeface="현대하모니 L" pitchFamily="18" charset="-127"/>
              </a:rPr>
              <a:t>.</a:t>
            </a:r>
          </a:p>
          <a:p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39" y="2279642"/>
            <a:ext cx="5594161" cy="396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38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46567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>
                <a:latin typeface="현대하모니 L" pitchFamily="18" charset="-127"/>
                <a:ea typeface="현대하모니 L" pitchFamily="18" charset="-127"/>
              </a:rPr>
              <a:t>1. </a:t>
            </a:r>
            <a:r>
              <a:rPr kumimoji="1" lang="ko-KR" altLang="en-US" sz="3000">
                <a:latin typeface="현대하모니 L" pitchFamily="18" charset="-127"/>
                <a:ea typeface="현대하모니 L" pitchFamily="18" charset="-127"/>
              </a:rPr>
              <a:t>변수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620839" y="849213"/>
            <a:ext cx="96832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작성한 프로그램을 </a:t>
            </a:r>
            <a:r>
              <a:rPr kumimoji="1" lang="en-US" altLang="ko-KR" dirty="0" err="1">
                <a:latin typeface="현대하모니 L" pitchFamily="18" charset="-127"/>
                <a:ea typeface="현대하모니 L" pitchFamily="18" charset="-127"/>
              </a:rPr>
              <a:t>gdb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로 실행하여 디버깅 해보면 배열의 첫번째 인자의 주솟값은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0x7fffffffdf20 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이고 마지막 인자의 주솟값은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0x7fffffffdf48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로 차이가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16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진수로는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0x28 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십진수로는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40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바이트가 차이나는것을 확인 할 수 있다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. 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이로인해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4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바이트 크기의 </a:t>
            </a:r>
            <a:r>
              <a:rPr kumimoji="1" lang="en-US" altLang="ko-KR" dirty="0" err="1">
                <a:latin typeface="현대하모니 L" pitchFamily="18" charset="-127"/>
                <a:ea typeface="현대하모니 L" pitchFamily="18" charset="-127"/>
              </a:rPr>
              <a:t>int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형 변수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10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개가 연속적으로 메모리에 저장되어있는 것을 확인 할 수 있었다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32" y="2396426"/>
            <a:ext cx="8201144" cy="243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856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46567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>
                <a:latin typeface="현대하모니 L" pitchFamily="18" charset="-127"/>
                <a:ea typeface="현대하모니 L" pitchFamily="18" charset="-127"/>
              </a:rPr>
              <a:t>1. </a:t>
            </a:r>
            <a:r>
              <a:rPr kumimoji="1" lang="ko-KR" altLang="en-US" sz="3000">
                <a:latin typeface="현대하모니 L" pitchFamily="18" charset="-127"/>
                <a:ea typeface="현대하모니 L" pitchFamily="18" charset="-127"/>
              </a:rPr>
              <a:t>변수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620839" y="849213"/>
            <a:ext cx="968322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ea typeface="현대하모니 L" pitchFamily="18" charset="-127"/>
              </a:rPr>
              <a:t>◆ 함수 포인터 변수 </a:t>
            </a:r>
            <a:r>
              <a:rPr kumimoji="1" lang="en-US" altLang="ko-KR" sz="2000" dirty="0">
                <a:ea typeface="현대하모니 L" pitchFamily="18" charset="-127"/>
              </a:rPr>
              <a:t>: </a:t>
            </a:r>
            <a:r>
              <a:rPr kumimoji="1" lang="ko-KR" altLang="en-US" sz="2000" dirty="0">
                <a:ea typeface="현대하모니 L" pitchFamily="18" charset="-127"/>
              </a:rPr>
              <a:t>특정한 프로토타입의 함수 주소를 저장할 수 있는 공간 </a:t>
            </a:r>
            <a:endParaRPr kumimoji="1" lang="en-US" altLang="ko-KR" sz="2000" dirty="0">
              <a:ea typeface="현대하모니 L" pitchFamily="18" charset="-127"/>
            </a:endParaRPr>
          </a:p>
          <a:p>
            <a:endParaRPr kumimoji="1" lang="en-US" altLang="ko-KR" sz="2000" dirty="0">
              <a:ea typeface="현대하모니 L" pitchFamily="18" charset="-127"/>
            </a:endParaRPr>
          </a:p>
          <a:p>
            <a:r>
              <a:rPr kumimoji="1" lang="ko-KR" altLang="en-US" dirty="0">
                <a:ea typeface="현대하모니 L" pitchFamily="18" charset="-127"/>
              </a:rPr>
              <a:t>아래의 코드를 보면 크기가 평소처럼 작성한 </a:t>
            </a:r>
            <a:r>
              <a:rPr kumimoji="1" lang="en-US" altLang="ko-KR" dirty="0">
                <a:ea typeface="현대하모니 L" pitchFamily="18" charset="-127"/>
              </a:rPr>
              <a:t>main </a:t>
            </a:r>
            <a:r>
              <a:rPr kumimoji="1" lang="ko-KR" altLang="en-US" dirty="0">
                <a:ea typeface="현대하모니 L" pitchFamily="18" charset="-127"/>
              </a:rPr>
              <a:t>안에 변수가 선언되어있는것을 알수있다</a:t>
            </a:r>
            <a:r>
              <a:rPr kumimoji="1" lang="en-US" altLang="ko-KR" dirty="0">
                <a:ea typeface="현대하모니 L" pitchFamily="18" charset="-127"/>
              </a:rPr>
              <a:t>.</a:t>
            </a:r>
          </a:p>
          <a:p>
            <a:endParaRPr kumimoji="1" lang="en-US" altLang="ko-KR" sz="20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kumimoji="1" lang="ko-KR" altLang="en-US" sz="2000" dirty="0">
                <a:latin typeface="현대하모니 L" pitchFamily="18" charset="-127"/>
                <a:ea typeface="현대하모니 L" pitchFamily="18" charset="-127"/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88" y="2141537"/>
            <a:ext cx="5455444" cy="312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171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46567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>
                <a:latin typeface="현대하모니 L" pitchFamily="18" charset="-127"/>
                <a:ea typeface="현대하모니 L" pitchFamily="18" charset="-127"/>
              </a:rPr>
              <a:t>1. </a:t>
            </a:r>
            <a:r>
              <a:rPr kumimoji="1" lang="ko-KR" altLang="en-US" sz="3000">
                <a:latin typeface="현대하모니 L" pitchFamily="18" charset="-127"/>
                <a:ea typeface="현대하모니 L" pitchFamily="18" charset="-127"/>
              </a:rPr>
              <a:t>변수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620839" y="849213"/>
            <a:ext cx="9683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마찬가지로 </a:t>
            </a:r>
            <a:r>
              <a:rPr kumimoji="1" lang="en-US" altLang="ko-KR" dirty="0" err="1">
                <a:latin typeface="현대하모니 L" pitchFamily="18" charset="-127"/>
                <a:ea typeface="현대하모니 L" pitchFamily="18" charset="-127"/>
              </a:rPr>
              <a:t>gdb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디버거를 사용하여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main 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함수의 주솟값을 출력해보면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0x555555554508 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이라는것을 확인할 수 있다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39" y="1745825"/>
            <a:ext cx="6918579" cy="6689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620838" y="2665078"/>
            <a:ext cx="9683221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여기서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2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가지 의문점이 발생하는데</a:t>
            </a:r>
            <a:endParaRPr kumimoji="1" lang="en-US" altLang="ko-KR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 </a:t>
            </a:r>
            <a:endParaRPr kumimoji="1" lang="en-US" altLang="ko-KR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첫번째 의문점은 현재 사용하고 있는 컴퓨터의 메모리는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16GB 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메모리를 사용하고 있으나 앞에서 확인했을 때의 주소값들은 전부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16GB 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이상의 값인것을 확인 할 수 있었다 어떻게 실제 컴퓨터에서 사용하고 있는 메모리보다 큰 주소의 메모리 주소를 사용할 수 있을까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?</a:t>
            </a:r>
          </a:p>
          <a:p>
            <a:endParaRPr kumimoji="1" lang="en-US" altLang="ko-KR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두번째 의문점은 앞에서 일반변수의 주솟값은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0x7fffffffdf20 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이였고 함수의 주소값은 이보다 훨씬 작은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0x555555554508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이였다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endParaRPr kumimoji="1" lang="en-US" altLang="ko-KR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먼저 두번째 의문점의 해결 실마리는 메모리 구조를 살펴보면 알 수 있었다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endParaRPr kumimoji="1" lang="en-US" altLang="ko-KR" sz="1400" dirty="0">
              <a:latin typeface="현대하모니 L" pitchFamily="18" charset="-127"/>
              <a:ea typeface="현대하모니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5420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46567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 pitchFamily="18" charset="-127"/>
              </a:rPr>
              <a:t>2. </a:t>
            </a:r>
            <a:r>
              <a:rPr kumimoji="1" lang="ko-KR" altLang="en-US" sz="3000" dirty="0">
                <a:latin typeface="현대하모니 L" pitchFamily="18" charset="-127"/>
                <a:ea typeface="현대하모니 L" pitchFamily="18" charset="-127"/>
              </a:rPr>
              <a:t>메모리 구조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620839" y="849213"/>
            <a:ext cx="9683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메모리구조는 빌드가 완료된 실행파일이 메모리에 적재되는 구조를 나타낸 것이며 아래 그림과 같다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.</a:t>
            </a:r>
            <a:endParaRPr kumimoji="1" lang="en-US" altLang="ko-KR" sz="1400" dirty="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27" y="1601451"/>
            <a:ext cx="3061621" cy="44767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781998" y="6184128"/>
            <a:ext cx="9683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latin typeface="현대하모니 L" pitchFamily="18" charset="-127"/>
                <a:ea typeface="현대하모니 L" pitchFamily="18" charset="-127"/>
              </a:rPr>
              <a:t>출처 </a:t>
            </a:r>
            <a:r>
              <a:rPr kumimoji="1" lang="en-US" altLang="ko-KR" sz="1400" dirty="0">
                <a:latin typeface="현대하모니 L" pitchFamily="18" charset="-127"/>
                <a:ea typeface="현대하모니 L" pitchFamily="18" charset="-127"/>
              </a:rPr>
              <a:t>: https://stackoverflow.com/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3580447" y="1747076"/>
            <a:ext cx="640480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그림을 보면 낮은 주소부터 차례대로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text -&gt; data -&gt; heap -&gt; stack 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순으로 되어있는 것을 확인 할 수 있다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endParaRPr kumimoji="1" lang="en-US" altLang="ko-KR" sz="1400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이러한 영역들은 실제 프로그래밍을 하면서 어느부분에 해당하는지 확인해 보자</a:t>
            </a:r>
            <a:endParaRPr kumimoji="1" lang="en-US" altLang="ko-KR" dirty="0">
              <a:latin typeface="현대하모니 L" pitchFamily="18" charset="-127"/>
              <a:ea typeface="현대하모니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1030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46567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>
                <a:latin typeface="현대하모니 L" pitchFamily="18" charset="-127"/>
                <a:ea typeface="현대하모니 L" pitchFamily="18" charset="-127"/>
              </a:rPr>
              <a:t>2. </a:t>
            </a:r>
            <a:r>
              <a:rPr kumimoji="1" lang="ko-KR" altLang="en-US" sz="3000" dirty="0">
                <a:latin typeface="현대하모니 L" pitchFamily="18" charset="-127"/>
                <a:ea typeface="현대하모니 L" pitchFamily="18" charset="-127"/>
              </a:rPr>
              <a:t>메모리 구조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AB5BCC-0160-3B48-A0C8-11247DB66313}"/>
              </a:ext>
            </a:extLst>
          </p:cNvPr>
          <p:cNvSpPr txBox="1"/>
          <p:nvPr/>
        </p:nvSpPr>
        <p:spPr>
          <a:xfrm>
            <a:off x="4760023" y="976620"/>
            <a:ext cx="53440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이전 슬라이드의 메모리 구조를 기억하면서 코드를 봐보면 전역변수 및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static 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변수들은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data 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영역에 저장되고 우리가 지금까지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main 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문안에서 선언했던 변수들은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stack 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영역에 저장되는것을 볼 수 있다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endParaRPr kumimoji="1" lang="en-US" altLang="ko-KR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또한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main 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함수는 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text</a:t>
            </a:r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영역에 저장 되는것을 볼 수 있다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endParaRPr kumimoji="1" lang="en-US" altLang="ko-KR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이렇게 두번째 의문점이였던 함수 주소값과 변수의 주소값이 왜이렇게 차이나는가는 해결이 되었다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  <a:p>
            <a:endParaRPr kumimoji="1" lang="en-US" altLang="ko-KR" dirty="0">
              <a:latin typeface="현대하모니 L" pitchFamily="18" charset="-127"/>
              <a:ea typeface="현대하모니 L" pitchFamily="18" charset="-127"/>
            </a:endParaRPr>
          </a:p>
          <a:p>
            <a:r>
              <a:rPr kumimoji="1" lang="ko-KR" altLang="en-US" dirty="0">
                <a:latin typeface="현대하모니 L" pitchFamily="18" charset="-127"/>
                <a:ea typeface="현대하모니 L" pitchFamily="18" charset="-127"/>
              </a:rPr>
              <a:t>다음으로 첫번째 의문점을 해결해보자</a:t>
            </a:r>
            <a:r>
              <a:rPr kumimoji="1" lang="en-US" altLang="ko-KR" dirty="0">
                <a:latin typeface="현대하모니 L" pitchFamily="18" charset="-127"/>
                <a:ea typeface="현대하모니 L" pitchFamily="18" charset="-127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49" y="1141412"/>
            <a:ext cx="4226163" cy="466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477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1658</TotalTime>
  <Words>1306</Words>
  <Application>Microsoft Office PowerPoint</Application>
  <PresentationFormat>Custom</PresentationFormat>
  <Paragraphs>245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-apple-system</vt:lpstr>
      <vt:lpstr>HY신명조</vt:lpstr>
      <vt:lpstr>HY헤드라인M</vt:lpstr>
      <vt:lpstr>맑은 고딕</vt:lpstr>
      <vt:lpstr>현대하모니 L</vt:lpstr>
      <vt:lpstr>Arial</vt:lpstr>
      <vt:lpstr>Calibri</vt:lpstr>
      <vt:lpstr>Calibri Light</vt:lpstr>
      <vt:lpstr>Office 테마</vt:lpstr>
      <vt:lpstr>디자인 사용자 지정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Dong ok</dc:creator>
  <cp:lastModifiedBy>821096971140</cp:lastModifiedBy>
  <cp:revision>111</cp:revision>
  <cp:lastPrinted>2019-02-25T00:01:41Z</cp:lastPrinted>
  <dcterms:created xsi:type="dcterms:W3CDTF">2019-01-21T05:38:34Z</dcterms:created>
  <dcterms:modified xsi:type="dcterms:W3CDTF">2021-03-26T07:12:00Z</dcterms:modified>
</cp:coreProperties>
</file>