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7.jpeg" ContentType="image/jpeg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3.png" ContentType="image/png"/>
  <Override PartName="/ppt/media/image28.png" ContentType="image/png"/>
  <Override PartName="/ppt/media/image29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2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0691812" cy="7559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A2EEA1A-87D6-42F0-A7F4-54C0FB97D518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8" name="슬라이드 번호 개체 틀 3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EF63CC8-F2CD-4CBE-9352-91B52A9CE1B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5" name="슬라이드 번호 개체 틀 3_8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DC78767-1CFB-4DA5-A9EA-4DEFDC2F6271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슬라이드 번호 개체 틀 3_9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D2D92D8-AF4D-41B2-9FAC-0D2B2F58BC92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슬라이드 번호 개체 틀 3_10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F37253-767D-451F-B4B1-B07B1FEB74EA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슬라이드 번호 개체 틀 3_12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E72E6D5-6950-41AC-AC5D-24C6FA36B631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슬라이드 번호 개체 틀 3_11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BB88E2-7407-443B-91BA-0877CB81BFF8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슬라이드 번호 개체 틀 3_13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8C54D62-6420-4B7C-BB9D-5E7CB9C1154E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슬라이드 번호 개체 틀 3_14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2D3A77E-929E-4B4A-BD76-E78351C9734B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슬라이드 번호 개체 틀 3_15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FC64F15-052C-4AF6-83AE-99B62707C2D1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슬라이드 번호 개체 틀 3_16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6D2CF2C-ED8E-4CDA-8F57-14CCCC217527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슬라이드 번호 개체 틀 3_17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389062A-38ED-486F-8716-0EBEC6932A02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슬라이드 번호 개체 틀 3_0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0D886A4-D73F-46E5-8BE5-AAC334CC1FB6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슬라이드 번호 개체 틀 3_18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3ADBA74-5F00-4187-A9CD-07E029D7DA23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슬라이드 번호 개체 틀 3_19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4F54FC-431D-489D-A0E0-E2F3861C1400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4" name="슬라이드 번호 개체 틀 3_3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6156438-E1BF-4A5F-BCCB-95024D091973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7" name="슬라이드 번호 개체 틀 3_1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8B01A07-4C57-4D1F-8B68-FEFE8044845E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0" name="슬라이드 번호 개체 틀 3_2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BCAAFD-90A2-411F-8EED-6FA1CF1B0A75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3" name="슬라이드 번호 개체 틀 3_4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430CB8-0069-4A54-8B68-7E9CE062E77B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6" name="슬라이드 번호 개체 틀 3_5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D872FE6-A951-4B9F-8AE0-8C9F0100165E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9" name="슬라이드 번호 개체 틀 3_6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DF901C94-67E0-473F-BF54-253EE5A8FA24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4360" cy="334692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5280" cy="3905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2" name="슬라이드 번호 개체 틀 3_7"/>
          <p:cNvSpPr/>
          <p:nvPr/>
        </p:nvSpPr>
        <p:spPr>
          <a:xfrm>
            <a:off x="3850560" y="9428760"/>
            <a:ext cx="294264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A9BF23C-9BEF-490E-827C-79B068482129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</a:t>
            </a:r>
            <a:r>
              <a:rPr b="0" lang="en-US" sz="4400" spc="-1" strike="noStrike">
                <a:latin typeface="Arial"/>
              </a:rPr>
              <a:t>ck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for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선 연결선 6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직선 연결선 17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5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그림 1" descr=""/>
          <p:cNvPicPr/>
          <p:nvPr/>
        </p:nvPicPr>
        <p:blipFill>
          <a:blip r:embed="rId2"/>
          <a:srcRect l="0" t="28833" r="0" b="35538"/>
          <a:stretch/>
        </p:blipFill>
        <p:spPr>
          <a:xfrm>
            <a:off x="166680" y="7096320"/>
            <a:ext cx="972000" cy="401400"/>
          </a:xfrm>
          <a:prstGeom prst="rect">
            <a:avLst/>
          </a:prstGeom>
          <a:ln w="0">
            <a:noFill/>
          </a:ln>
        </p:spPr>
      </p:pic>
      <p:sp>
        <p:nvSpPr>
          <p:cNvPr id="41" name="TextBox 2"/>
          <p:cNvSpPr/>
          <p:nvPr/>
        </p:nvSpPr>
        <p:spPr>
          <a:xfrm>
            <a:off x="8191800" y="7160040"/>
            <a:ext cx="2221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0"/>
          <p:cNvSpPr/>
          <p:nvPr/>
        </p:nvSpPr>
        <p:spPr>
          <a:xfrm>
            <a:off x="9293760" y="-68688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일  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직사각형 27"/>
          <p:cNvSpPr/>
          <p:nvPr/>
        </p:nvSpPr>
        <p:spPr>
          <a:xfrm>
            <a:off x="7698600" y="-68688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비  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직사각형 28"/>
          <p:cNvSpPr/>
          <p:nvPr/>
        </p:nvSpPr>
        <p:spPr>
          <a:xfrm>
            <a:off x="6103800" y="-68688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극 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직사각형 34"/>
          <p:cNvSpPr/>
          <p:nvPr/>
        </p:nvSpPr>
        <p:spPr>
          <a:xfrm>
            <a:off x="9293760" y="-130140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Unclassified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직사각형 35"/>
          <p:cNvSpPr/>
          <p:nvPr/>
        </p:nvSpPr>
        <p:spPr>
          <a:xfrm>
            <a:off x="7724520" y="-130140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직사각형 36"/>
          <p:cNvSpPr/>
          <p:nvPr/>
        </p:nvSpPr>
        <p:spPr>
          <a:xfrm>
            <a:off x="6129720" y="-130140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Top Secret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직사각형 37"/>
          <p:cNvSpPr/>
          <p:nvPr/>
        </p:nvSpPr>
        <p:spPr>
          <a:xfrm>
            <a:off x="4533120" y="-68688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대 외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직사각형 41"/>
          <p:cNvSpPr/>
          <p:nvPr/>
        </p:nvSpPr>
        <p:spPr>
          <a:xfrm>
            <a:off x="4559040" y="-1301400"/>
            <a:ext cx="1257120" cy="309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 Box 10"/>
          <p:cNvSpPr/>
          <p:nvPr/>
        </p:nvSpPr>
        <p:spPr>
          <a:xfrm>
            <a:off x="8016480" y="5586120"/>
            <a:ext cx="2551680" cy="153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2021. 03. 08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차현호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그림 1" descr=""/>
          <p:cNvPicPr/>
          <p:nvPr/>
        </p:nvPicPr>
        <p:blipFill>
          <a:blip r:embed="rId1"/>
          <a:srcRect l="0" t="25862" r="0" b="33956"/>
          <a:stretch/>
        </p:blipFill>
        <p:spPr>
          <a:xfrm>
            <a:off x="1797120" y="1799640"/>
            <a:ext cx="6925320" cy="2777040"/>
          </a:xfrm>
          <a:prstGeom prst="rect">
            <a:avLst/>
          </a:prstGeom>
          <a:ln w="0">
            <a:noFill/>
          </a:ln>
        </p:spPr>
      </p:pic>
      <p:sp>
        <p:nvSpPr>
          <p:cNvPr id="96" name="TextBox 3"/>
          <p:cNvSpPr/>
          <p:nvPr/>
        </p:nvSpPr>
        <p:spPr>
          <a:xfrm>
            <a:off x="3397680" y="4579560"/>
            <a:ext cx="37245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C</a:t>
            </a:r>
            <a:r>
              <a:rPr b="0" lang="ko-KR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언 </a:t>
            </a: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- HW1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1_8"/>
          <p:cNvSpPr/>
          <p:nvPr/>
        </p:nvSpPr>
        <p:spPr>
          <a:xfrm>
            <a:off x="621000" y="849240"/>
            <a:ext cx="9817200" cy="55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8. adduser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 계정을 추가하는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adduser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계정명 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5" name="TextBox 1_8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TextBox 5_8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1_9"/>
          <p:cNvSpPr/>
          <p:nvPr/>
        </p:nvSpPr>
        <p:spPr>
          <a:xfrm>
            <a:off x="621000" y="849240"/>
            <a:ext cx="9817200" cy="51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TextBox 1_9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Box 5_9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89400" cy="175068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0960" cy="185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21_10"/>
          <p:cNvSpPr/>
          <p:nvPr/>
        </p:nvSpPr>
        <p:spPr>
          <a:xfrm>
            <a:off x="621000" y="849240"/>
            <a:ext cx="9817200" cy="511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TextBox 1_10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TextBox 5_10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89400" cy="17506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0960" cy="185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21_12"/>
          <p:cNvSpPr/>
          <p:nvPr/>
        </p:nvSpPr>
        <p:spPr>
          <a:xfrm>
            <a:off x="621000" y="849240"/>
            <a:ext cx="9817200" cy="68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gcc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GNU C Compiler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약자이며 여러 다른 언어들의 컴파일도 지원하면서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GNU Compiler Collection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으로 부르기도 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data_type.c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파일을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gcc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명령으로 컴파일 한 결과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a.out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실행파일이 생성된것을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48" name="TextBox 1_12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TextBox 5_12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6971040" cy="317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Box 21_11"/>
          <p:cNvSpPr/>
          <p:nvPr/>
        </p:nvSpPr>
        <p:spPr>
          <a:xfrm>
            <a:off x="621000" y="849240"/>
            <a:ext cx="9817200" cy="407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gcc -o : -o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주면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a.out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 아닌 사용자가 원하는 파일명으로 컴파일 결과물을 만들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2" name="TextBox 1_11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3" name="TextBox 5_11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720000" y="1507680"/>
            <a:ext cx="6980400" cy="33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21_13"/>
          <p:cNvSpPr/>
          <p:nvPr/>
        </p:nvSpPr>
        <p:spPr>
          <a:xfrm>
            <a:off x="622080" y="540000"/>
            <a:ext cx="9817200" cy="62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크기의 부호 가지는 정수형 데이터 타입이며 숫자의 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-2^31 ~ 2^31 – 1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int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데이터의 최솟값과 최댓값을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여기서 최솟값 –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또는 최댓값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+ 1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하면 어떻게 될까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결과는 위에 나와있는것처럼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최솟값 – 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1 ==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최댓값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, 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최댓값 </a:t>
            </a:r>
            <a:r>
              <a:rPr b="0" lang="en-US" sz="1100" spc="-1" strike="noStrike">
                <a:solidFill>
                  <a:srgbClr val="c9211e"/>
                </a:solidFill>
                <a:latin typeface="Arial"/>
                <a:ea typeface="DejaVu Sans"/>
              </a:rPr>
              <a:t>+ 1 == </a:t>
            </a:r>
            <a:r>
              <a:rPr b="0" lang="ko-KR" sz="1100" spc="-1" strike="noStrike">
                <a:solidFill>
                  <a:srgbClr val="c9211e"/>
                </a:solidFill>
                <a:latin typeface="Arial"/>
                <a:ea typeface="DejaVu Sans"/>
              </a:rPr>
              <a:t>최솟값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 되는것을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이를 확인하기 위해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진수로 출력해보았다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진수로 출력시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max + 1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min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의 값이 이진수 계산으로 잘된것을 확인 할 수 있었다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56" name="TextBox 1_13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7" name="TextBox 5_13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720000" y="1800000"/>
            <a:ext cx="7411680" cy="179892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1320" cy="175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1_14"/>
          <p:cNvSpPr/>
          <p:nvPr/>
        </p:nvSpPr>
        <p:spPr>
          <a:xfrm>
            <a:off x="621000" y="849240"/>
            <a:ext cx="9817200" cy="397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2) Char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크기의 부호 가지는 정수형 데이터타입이며 정수 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-2^7 ~ 2^7 – 1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Char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데이터타입의 최대값과 최솟값을 확인해보면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-2^7, 2^7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인것을 확인해 볼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1" name="TextBox 1_14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2" name="TextBox 5_14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720000" y="2152080"/>
            <a:ext cx="6990120" cy="16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21_15"/>
          <p:cNvSpPr/>
          <p:nvPr/>
        </p:nvSpPr>
        <p:spPr>
          <a:xfrm>
            <a:off x="621000" y="849240"/>
            <a:ext cx="981720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3) short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크기의 부호 가지는 정수형 데이터타입이며 정수 범위는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-2^15 ~ 2^15 – 1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\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Char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데이터타입의 사이즈와 최대값과 최솟값을 확인해보면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2, -2^15, 2^15 – 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인것을 확인해 볼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5" name="TextBox 1_15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6" name="TextBox 5_15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720000" y="2160000"/>
            <a:ext cx="6990120" cy="183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21_16"/>
          <p:cNvSpPr/>
          <p:nvPr/>
        </p:nvSpPr>
        <p:spPr>
          <a:xfrm>
            <a:off x="621000" y="849240"/>
            <a:ext cx="9817200" cy="593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4) float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바이트 데이터 크기의 실수형 데이터 타입이며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IEEE 754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표준을 따르고있다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float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형 데이터타입의 사이즈는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바이트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0.1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넣었을때와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-0.1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넣었을때의 값을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Number1, number2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의 메모리에 저장된 값이 궁금하여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gdb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를 이용해 메모리 값을 출력해 보았다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gdb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로 메모리에 저장된 값을 확인해보면 맨 앞의 상위비트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1bit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가 부호를 나타내는 값인것을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왜이렇게 나왔는지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IEEE 754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표준을 보며 확인해보자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69" name="TextBox 1_16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0" name="TextBox 5_16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749160" y="1980000"/>
            <a:ext cx="6990120" cy="6656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2"/>
          <a:stretch/>
        </p:blipFill>
        <p:spPr>
          <a:xfrm>
            <a:off x="720000" y="3091680"/>
            <a:ext cx="6961680" cy="30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21_17"/>
          <p:cNvSpPr/>
          <p:nvPr/>
        </p:nvSpPr>
        <p:spPr>
          <a:xfrm>
            <a:off x="621000" y="849240"/>
            <a:ext cx="9817200" cy="59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4) float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IEEE 754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컴퓨터가 소수점을 표현하는 방식은 부동 소수점 방식이며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IEEE 754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표준을 따르고 있다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 4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바이트기준으로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IEEE 754 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표준으로 표현하면 최상위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비트는 부호를 그다음 상위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비트는 지수비트를 그다음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23</a:t>
            </a:r>
            <a:r>
              <a:rPr b="0" lang="ko-KR" sz="1400" spc="-1" strike="noStrike">
                <a:solidFill>
                  <a:srgbClr val="000000"/>
                </a:solidFill>
                <a:latin typeface="Arial"/>
                <a:ea typeface="DejaVu Sans"/>
              </a:rPr>
              <a:t>비트는 가수를 나타낸다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  <p:sp>
        <p:nvSpPr>
          <p:cNvPr id="174" name="TextBox 1_17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TextBox 5_17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67560" y="1980000"/>
            <a:ext cx="9892080" cy="394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5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TextBox 21_0"/>
          <p:cNvSpPr/>
          <p:nvPr/>
        </p:nvSpPr>
        <p:spPr>
          <a:xfrm>
            <a:off x="621000" y="849240"/>
            <a:ext cx="9456840" cy="57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현재 디렉토리안에 있는 파일 및 디렉토리를 보여준다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--help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치면 수 많은 옵션들이 나오는데 그 중 수업시간에 배운것들은 다음과 같다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하위 디렉토리에 있는 파일 및 디렉토리를 전부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현재디렉토리는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~/proj/es02/Lv01-02/HyunhoCha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 여기서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사용하면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뿐 만아니라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디렉토리의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 안의 파일까지 보여주는것을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9" name="TextBox 1_0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3060000"/>
            <a:ext cx="6979320" cy="26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Box 21_18"/>
          <p:cNvSpPr/>
          <p:nvPr/>
        </p:nvSpPr>
        <p:spPr>
          <a:xfrm>
            <a:off x="621000" y="849240"/>
            <a:ext cx="9817200" cy="559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4) float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IEEE 754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표준으로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number1 0.100000001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값이 저장되어있는 메모리 데이터를 보면  다음과 같이 분리할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부호비트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: 0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지수비트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: 01111011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가수비트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: 10011001100110011001101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부호비트를 우선보면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이므로 양수인것을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0.1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을 이진수로 표현하면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0.00010011001100110011001101….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이되며 이를 이진수 과학표기로 바꾸면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0.10011001100110011001101 x 2^-3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이된다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여기소 가수부 값은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127 + (-3) = 124 = 0b01111011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이된다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그리고 과학표기법의 앞부분이 가수비트로 들어가는것을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78" name="TextBox 1_18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9" name="TextBox 5_18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77960" y="1260000"/>
            <a:ext cx="6961680" cy="302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21_19"/>
          <p:cNvSpPr/>
          <p:nvPr/>
        </p:nvSpPr>
        <p:spPr>
          <a:xfrm>
            <a:off x="621000" y="849240"/>
            <a:ext cx="981720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1_19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3" name="TextBox 5_19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메모리 계층 구조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720000" y="900000"/>
            <a:ext cx="9467280" cy="571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CPU</a:t>
            </a:r>
            <a:r>
              <a:rPr b="0" lang="ko-KR" sz="1800" spc="-1" strike="noStrike">
                <a:latin typeface="Arial"/>
              </a:rPr>
              <a:t>가 메모리에서 데이터를 가져오는 속도는 대략 레지스터 </a:t>
            </a:r>
            <a:r>
              <a:rPr b="0" lang="en-US" sz="1800" spc="-1" strike="noStrike">
                <a:latin typeface="Arial"/>
              </a:rPr>
              <a:t>&gt; </a:t>
            </a:r>
            <a:r>
              <a:rPr b="0" lang="ko-KR" sz="1800" spc="-1" strike="noStrike">
                <a:latin typeface="Arial"/>
              </a:rPr>
              <a:t>캐시 </a:t>
            </a:r>
            <a:r>
              <a:rPr b="0" lang="en-US" sz="1800" spc="-1" strike="noStrike">
                <a:latin typeface="Arial"/>
              </a:rPr>
              <a:t>&gt; </a:t>
            </a:r>
            <a:r>
              <a:rPr b="0" lang="ko-KR" sz="1800" spc="-1" strike="noStrike">
                <a:latin typeface="Arial"/>
              </a:rPr>
              <a:t>메모리 </a:t>
            </a:r>
            <a:r>
              <a:rPr b="0" lang="en-US" sz="1800" spc="-1" strike="noStrike">
                <a:latin typeface="Arial"/>
              </a:rPr>
              <a:t>&gt; </a:t>
            </a:r>
            <a:r>
              <a:rPr b="0" lang="ko-KR" sz="1800" spc="-1" strike="noStrike">
                <a:latin typeface="Arial"/>
              </a:rPr>
              <a:t>하드디스크 순으로</a:t>
            </a:r>
            <a:endParaRPr b="0" lang="en-US" sz="1800" spc="-1" strike="noStrike">
              <a:latin typeface="Arial"/>
            </a:endParaRPr>
          </a:p>
          <a:p>
            <a:r>
              <a:rPr b="0" lang="ko-KR" sz="1800" spc="-1" strike="noStrike">
                <a:latin typeface="Arial"/>
              </a:rPr>
              <a:t>빠르며 비용은 이와 반대로 레지스터순으로 가장 비싸다 이에 비용절감과 속도 저하를 막기위해 </a:t>
            </a:r>
            <a:endParaRPr b="0" lang="en-US" sz="1800" spc="-1" strike="noStrike">
              <a:latin typeface="Arial"/>
            </a:endParaRPr>
          </a:p>
          <a:p>
            <a:r>
              <a:rPr b="0" lang="ko-KR" sz="1800" spc="-1" strike="noStrike">
                <a:latin typeface="Arial"/>
              </a:rPr>
              <a:t>각 메모리를 계층별로 놓았다</a:t>
            </a:r>
            <a:r>
              <a:rPr b="0" lang="en-US" sz="1800" spc="-1" strike="noStrike">
                <a:latin typeface="Arial"/>
              </a:rPr>
              <a:t>.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ko-KR" sz="1800" spc="-1" strike="noStrike">
                <a:latin typeface="Arial"/>
              </a:rPr>
              <a:t>출처 </a:t>
            </a:r>
            <a:r>
              <a:rPr b="0" lang="en-US" sz="1800" spc="-1" strike="noStrike">
                <a:latin typeface="Arial"/>
              </a:rPr>
              <a:t>: https://constructor.tistory.com/18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723400" y="2160000"/>
            <a:ext cx="53766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_1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TextBox 21_3"/>
          <p:cNvSpPr/>
          <p:nvPr/>
        </p:nvSpPr>
        <p:spPr>
          <a:xfrm>
            <a:off x="621000" y="849240"/>
            <a:ext cx="9456840" cy="310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-a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숨긴 파일을 포함한 리스트를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사진에서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ls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명령어만 보이지 않던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.secret.txt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-a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옵션을 추가해서 보니 보였다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이로서 파일명 앞에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이붙으면 숨긴파일이라는것을 알 수가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03" name="TextBox 1_3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0" y="1119240"/>
            <a:ext cx="6998760" cy="157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1_1"/>
          <p:cNvSpPr/>
          <p:nvPr/>
        </p:nvSpPr>
        <p:spPr>
          <a:xfrm>
            <a:off x="621000" y="849240"/>
            <a:ext cx="981720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clear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창을 깨끗하게 비워 주므로 커맨드창 정리시에 사용할 수 있다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TextBox 1_1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TextBox 5_2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29200" y="2181960"/>
            <a:ext cx="4329000" cy="37562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760000" y="2160000"/>
            <a:ext cx="4348800" cy="375624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4860000" y="3780000"/>
            <a:ext cx="898200" cy="35820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1_2"/>
          <p:cNvSpPr/>
          <p:nvPr/>
        </p:nvSpPr>
        <p:spPr>
          <a:xfrm>
            <a:off x="621000" y="849240"/>
            <a:ext cx="9817200" cy="39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복사하는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복사대상 사본의이름 순이다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test.txt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복사하여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text1.txt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만들어낸것을 확일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아무런 옵션없이 디렉토리를 복사하려고 하면 복사가 실행 되지 않는다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복사하려면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사용해야만 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TextBox 1_2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TextBox 5_3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72720" y="1980000"/>
            <a:ext cx="6970680" cy="192240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819440" y="5040000"/>
            <a:ext cx="6999120" cy="181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1_4"/>
          <p:cNvSpPr/>
          <p:nvPr/>
        </p:nvSpPr>
        <p:spPr>
          <a:xfrm>
            <a:off x="621000" y="849240"/>
            <a:ext cx="9817200" cy="347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4. mkdir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Make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약자로서 말그대로 디렉토리를 생성하는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mkdir -p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한개의 디랙토리 뿐만 아니라 하위 디렉토리까지 한번에 생성하려면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7" name="TextBox 1_4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TextBox 5_4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000" y="2039400"/>
            <a:ext cx="7008480" cy="13791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 rot="9600">
            <a:off x="733320" y="4274280"/>
            <a:ext cx="6941880" cy="25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_5"/>
          <p:cNvSpPr/>
          <p:nvPr/>
        </p:nvSpPr>
        <p:spPr>
          <a:xfrm>
            <a:off x="621000" y="849240"/>
            <a:ext cx="9817200" cy="434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5. cd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Change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 디렉토리를 이동하는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우분투에서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경우에 현재 위치를 의미하며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상위 디렉토리를 의미한다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../..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번 상위 디렉토리로 올라간다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22" name="TextBox 1_5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TextBox 5_5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89400" cy="161748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20000" y="3960000"/>
            <a:ext cx="6960960" cy="14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1_6"/>
          <p:cNvSpPr/>
          <p:nvPr/>
        </p:nvSpPr>
        <p:spPr>
          <a:xfrm>
            <a:off x="621000" y="849240"/>
            <a:ext cx="9817200" cy="43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6. pwd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line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창에서 현재 디렉토리를 나타낸다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7" name="TextBox 1_6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TextBox 5_6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7485480" cy="14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1_7"/>
          <p:cNvSpPr/>
          <p:nvPr/>
        </p:nvSpPr>
        <p:spPr>
          <a:xfrm>
            <a:off x="621000" y="849240"/>
            <a:ext cx="9817200" cy="59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7. sudo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사용자에게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root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권한을 부여하며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사용하려면 사용자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password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알아야한다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처음에 일반 사용자 권한으로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apt-get update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명령을 사용하였을때는 위의 사진처럼 허가 거부라는 에러 메시지가 나온것을 확인 할 수 있었으나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사용한후에는 잘 실행되는것을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1" name="TextBox 1_7"/>
          <p:cNvSpPr/>
          <p:nvPr/>
        </p:nvSpPr>
        <p:spPr>
          <a:xfrm>
            <a:off x="4668120" y="7177320"/>
            <a:ext cx="9525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TextBox 5_7"/>
          <p:cNvSpPr/>
          <p:nvPr/>
        </p:nvSpPr>
        <p:spPr>
          <a:xfrm>
            <a:off x="327600" y="45000"/>
            <a:ext cx="465372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20000" y="2217960"/>
            <a:ext cx="6922800" cy="33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720</TotalTime>
  <Application>LibreOffice/7.1.1.2$Linux_X86_64 LibreOffice_project/dd797d330b34196606d0870aaa694e9504402ca1</Application>
  <AppVersion>15.0000</AppVersion>
  <Words>44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2019-01-21T05:38:34Z</dcterms:created>
  <dc:creator>Kim Dong ok</dc:creator>
  <dc:description/>
  <dc:language>ko-KR</dc:language>
  <cp:lastModifiedBy/>
  <cp:lastPrinted>2021-03-19T02:46:09Z</cp:lastPrinted>
  <dcterms:modified xsi:type="dcterms:W3CDTF">2021-03-19T02:47:04Z</dcterms:modified>
  <cp:revision>112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사용자 지정</vt:lpwstr>
  </property>
  <property fmtid="{D5CDD505-2E9C-101B-9397-08002B2CF9AE}" pid="4" name="Slides">
    <vt:i4>2</vt:i4>
  </property>
</Properties>
</file>