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16.png" ContentType="image/png"/>
  <Override PartName="/ppt/media/image22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1.png" ContentType="image/png"/>
  <Override PartName="/ppt/media/image20.png" ContentType="image/png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5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0691812" cy="7559675"/>
  <p:notesSz cx="6797675" cy="99266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Noto Serif CJK KR"/>
              </a:rPr>
              <a:t>&lt;header&gt;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Noto Serif CJK KR"/>
              </a:rPr>
              <a:t>&lt;date/time&gt;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Noto Serif CJK KR"/>
              </a:rPr>
              <a:t>&lt;footer&gt;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D21A41D-047C-4521-8426-293A1B0223F4}" type="slidenum">
              <a:rPr b="0" lang="en-US" sz="1400" spc="-1" strike="noStrike">
                <a:latin typeface="Noto Serif CJK KR"/>
              </a:rPr>
              <a:t>&lt;number&gt;</a:t>
            </a:fld>
            <a:endParaRPr b="0" lang="en-US" sz="1400" spc="-1" strike="noStrike">
              <a:latin typeface="Noto Serif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5440" cy="3348000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6360" cy="3906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2" name="슬라이드 번호 개체 틀 3"/>
          <p:cNvSpPr/>
          <p:nvPr/>
        </p:nvSpPr>
        <p:spPr>
          <a:xfrm>
            <a:off x="3850560" y="9428760"/>
            <a:ext cx="294372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B9115D9-A2B7-4575-A74B-564548BCAC7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5440" cy="334800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6360" cy="3906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9" name="슬라이드 번호 개체 틀 3_8"/>
          <p:cNvSpPr/>
          <p:nvPr/>
        </p:nvSpPr>
        <p:spPr>
          <a:xfrm>
            <a:off x="3850560" y="9428760"/>
            <a:ext cx="294372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B885A56-C63D-4E12-8FC4-EF09BBA1224E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5440" cy="3348000"/>
          </a:xfrm>
          <a:prstGeom prst="rect">
            <a:avLst/>
          </a:prstGeom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6360" cy="3906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2" name="슬라이드 번호 개체 틀 3_9"/>
          <p:cNvSpPr/>
          <p:nvPr/>
        </p:nvSpPr>
        <p:spPr>
          <a:xfrm>
            <a:off x="3850560" y="9428760"/>
            <a:ext cx="294372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1866DC5-E043-45F6-8CED-EF8CCB1BB85A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5440" cy="3348000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6360" cy="3906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5" name="슬라이드 번호 개체 틀 3_10"/>
          <p:cNvSpPr/>
          <p:nvPr/>
        </p:nvSpPr>
        <p:spPr>
          <a:xfrm>
            <a:off x="3850560" y="9428760"/>
            <a:ext cx="294372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70FC253-6CBD-4C16-B09E-498708AEE164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5440" cy="33480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6360" cy="3906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8" name="슬라이드 번호 개체 틀 3_12"/>
          <p:cNvSpPr/>
          <p:nvPr/>
        </p:nvSpPr>
        <p:spPr>
          <a:xfrm>
            <a:off x="3850560" y="9428760"/>
            <a:ext cx="294372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7DDB1B2-EB56-483A-A365-87D139508D95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5440" cy="3348000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6360" cy="3906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1" name="슬라이드 번호 개체 틀 3_11"/>
          <p:cNvSpPr/>
          <p:nvPr/>
        </p:nvSpPr>
        <p:spPr>
          <a:xfrm>
            <a:off x="3850560" y="9428760"/>
            <a:ext cx="294372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522ABD6-835E-48DA-804F-0FB44A0C37E2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5440" cy="3348000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6360" cy="3906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4" name="슬라이드 번호 개체 틀 3_13"/>
          <p:cNvSpPr/>
          <p:nvPr/>
        </p:nvSpPr>
        <p:spPr>
          <a:xfrm>
            <a:off x="3850560" y="9428760"/>
            <a:ext cx="294372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6EFD48E-E7CC-479D-8A21-6AFCB269D24B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5440" cy="3348000"/>
          </a:xfrm>
          <a:prstGeom prst="rect">
            <a:avLst/>
          </a:prstGeom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6360" cy="3906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5" name="슬라이드 번호 개체 틀 3_0"/>
          <p:cNvSpPr/>
          <p:nvPr/>
        </p:nvSpPr>
        <p:spPr>
          <a:xfrm>
            <a:off x="3850560" y="9428760"/>
            <a:ext cx="294372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C771CDE-FA40-4021-B0EA-D74F2119BDBA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5440" cy="3348000"/>
          </a:xfrm>
          <a:prstGeom prst="rect">
            <a:avLst/>
          </a:prstGeom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6360" cy="3906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8" name="슬라이드 번호 개체 틀 3_3"/>
          <p:cNvSpPr/>
          <p:nvPr/>
        </p:nvSpPr>
        <p:spPr>
          <a:xfrm>
            <a:off x="3850560" y="9428760"/>
            <a:ext cx="294372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2558BD8-271E-4B72-B498-AC18CDF29E66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5440" cy="3348000"/>
          </a:xfrm>
          <a:prstGeom prst="rect">
            <a:avLst/>
          </a:prstGeom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6360" cy="3906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1" name="슬라이드 번호 개체 틀 3_1"/>
          <p:cNvSpPr/>
          <p:nvPr/>
        </p:nvSpPr>
        <p:spPr>
          <a:xfrm>
            <a:off x="3850560" y="9428760"/>
            <a:ext cx="294372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A622764-125F-4DB1-8037-9F78AA323276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5440" cy="3348000"/>
          </a:xfrm>
          <a:prstGeom prst="rect">
            <a:avLst/>
          </a:prstGeom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6360" cy="3906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4" name="슬라이드 번호 개체 틀 3_2"/>
          <p:cNvSpPr/>
          <p:nvPr/>
        </p:nvSpPr>
        <p:spPr>
          <a:xfrm>
            <a:off x="3850560" y="9428760"/>
            <a:ext cx="294372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9A92A17-C2DE-4896-A58A-3DE35A158E2C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5440" cy="3348000"/>
          </a:xfrm>
          <a:prstGeom prst="rect">
            <a:avLst/>
          </a:prstGeom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6360" cy="3906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7" name="슬라이드 번호 개체 틀 3_4"/>
          <p:cNvSpPr/>
          <p:nvPr/>
        </p:nvSpPr>
        <p:spPr>
          <a:xfrm>
            <a:off x="3850560" y="9428760"/>
            <a:ext cx="294372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1284D8C-1571-4A6F-9D50-B106D459CCBB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5440" cy="3348000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6360" cy="3906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0" name="슬라이드 번호 개체 틀 3_5"/>
          <p:cNvSpPr/>
          <p:nvPr/>
        </p:nvSpPr>
        <p:spPr>
          <a:xfrm>
            <a:off x="3850560" y="9428760"/>
            <a:ext cx="294372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8DF626A-90EF-4885-A96D-F172B94BE4A3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5440" cy="334800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6360" cy="3906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3" name="슬라이드 번호 개체 틀 3_6"/>
          <p:cNvSpPr/>
          <p:nvPr/>
        </p:nvSpPr>
        <p:spPr>
          <a:xfrm>
            <a:off x="3850560" y="9428760"/>
            <a:ext cx="294372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63F7EA5-D89A-443C-82B1-6CD0F7226BC0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5440" cy="3348000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6360" cy="3906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6" name="슬라이드 번호 개체 틀 3_7"/>
          <p:cNvSpPr/>
          <p:nvPr/>
        </p:nvSpPr>
        <p:spPr>
          <a:xfrm>
            <a:off x="3850560" y="9428760"/>
            <a:ext cx="294372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698E3B0-7AE1-4824-8A0A-F8CC02F4A6EC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34240" y="301320"/>
            <a:ext cx="962208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34240" y="301320"/>
            <a:ext cx="962208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선 연결선 6"/>
          <p:cNvSpPr/>
          <p:nvPr/>
        </p:nvSpPr>
        <p:spPr>
          <a:xfrm>
            <a:off x="166680" y="612720"/>
            <a:ext cx="10355040" cy="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직선 연결선 17"/>
          <p:cNvSpPr/>
          <p:nvPr/>
        </p:nvSpPr>
        <p:spPr>
          <a:xfrm>
            <a:off x="166680" y="7012080"/>
            <a:ext cx="10355040" cy="0"/>
          </a:xfrm>
          <a:prstGeom prst="line">
            <a:avLst/>
          </a:prstGeom>
          <a:ln w="19050">
            <a:solidFill>
              <a:srgbClr val="a6a6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0" name="그림 1" descr=""/>
          <p:cNvPicPr/>
          <p:nvPr/>
        </p:nvPicPr>
        <p:blipFill>
          <a:blip r:embed="rId2"/>
          <a:srcRect l="0" t="28843" r="0" b="35549"/>
          <a:stretch/>
        </p:blipFill>
        <p:spPr>
          <a:xfrm>
            <a:off x="166680" y="7096320"/>
            <a:ext cx="973080" cy="402480"/>
          </a:xfrm>
          <a:prstGeom prst="rect">
            <a:avLst/>
          </a:prstGeom>
          <a:ln w="0">
            <a:noFill/>
          </a:ln>
        </p:spPr>
      </p:pic>
      <p:sp>
        <p:nvSpPr>
          <p:cNvPr id="41" name="TextBox 2"/>
          <p:cNvSpPr/>
          <p:nvPr/>
        </p:nvSpPr>
        <p:spPr>
          <a:xfrm>
            <a:off x="8191800" y="7160040"/>
            <a:ext cx="22215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ko-KR" sz="1200" spc="-1" strike="noStrike">
                <a:solidFill>
                  <a:srgbClr val="000000"/>
                </a:solidFill>
                <a:latin typeface="HY신명조"/>
                <a:ea typeface="HY신명조"/>
              </a:rPr>
              <a:t>포기하면 얻는 건 아무것도 없다</a:t>
            </a:r>
            <a:r>
              <a:rPr b="0" lang="en-US" sz="1200" spc="-1" strike="noStrike">
                <a:solidFill>
                  <a:srgbClr val="000000"/>
                </a:solidFill>
                <a:latin typeface="HY신명조"/>
                <a:ea typeface="HY신명조"/>
              </a:rPr>
              <a:t>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20"/>
          <p:cNvSpPr/>
          <p:nvPr/>
        </p:nvSpPr>
        <p:spPr>
          <a:xfrm>
            <a:off x="9293760" y="-686880"/>
            <a:ext cx="1258200" cy="310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일  반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직사각형 27"/>
          <p:cNvSpPr/>
          <p:nvPr/>
        </p:nvSpPr>
        <p:spPr>
          <a:xfrm>
            <a:off x="7698600" y="-686880"/>
            <a:ext cx="1258200" cy="310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비  밀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직사각형 28"/>
          <p:cNvSpPr/>
          <p:nvPr/>
        </p:nvSpPr>
        <p:spPr>
          <a:xfrm>
            <a:off x="6103800" y="-686880"/>
            <a:ext cx="1258200" cy="310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극  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직사각형 34"/>
          <p:cNvSpPr/>
          <p:nvPr/>
        </p:nvSpPr>
        <p:spPr>
          <a:xfrm>
            <a:off x="9293760" y="-1301400"/>
            <a:ext cx="1258200" cy="310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Unclassified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0" name="직사각형 35"/>
          <p:cNvSpPr/>
          <p:nvPr/>
        </p:nvSpPr>
        <p:spPr>
          <a:xfrm>
            <a:off x="7724520" y="-1301400"/>
            <a:ext cx="1258200" cy="310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Secret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직사각형 36"/>
          <p:cNvSpPr/>
          <p:nvPr/>
        </p:nvSpPr>
        <p:spPr>
          <a:xfrm>
            <a:off x="6129720" y="-1301400"/>
            <a:ext cx="1258200" cy="310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Top Secret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2" name="직사각형 37"/>
          <p:cNvSpPr/>
          <p:nvPr/>
        </p:nvSpPr>
        <p:spPr>
          <a:xfrm>
            <a:off x="4533120" y="-686880"/>
            <a:ext cx="1258200" cy="310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대 외 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직사각형 41"/>
          <p:cNvSpPr/>
          <p:nvPr/>
        </p:nvSpPr>
        <p:spPr>
          <a:xfrm>
            <a:off x="4559040" y="-1301400"/>
            <a:ext cx="1258200" cy="310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Confidential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4" name="Text Box 10"/>
          <p:cNvSpPr/>
          <p:nvPr/>
        </p:nvSpPr>
        <p:spPr>
          <a:xfrm>
            <a:off x="8016480" y="5586120"/>
            <a:ext cx="2552760" cy="1531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87480" rIns="87480" tIns="36000" bIns="36000">
            <a:spAutoFit/>
          </a:bodyPr>
          <a:p>
            <a:pPr algn="r">
              <a:lnSpc>
                <a:spcPct val="150000"/>
              </a:lnSpc>
            </a:pPr>
            <a:r>
              <a:rPr b="0" lang="ko-KR" sz="16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임베디드스쿨</a:t>
            </a:r>
            <a:r>
              <a:rPr b="0" lang="en-US" sz="16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1</a:t>
            </a:r>
            <a:r>
              <a:rPr b="0" lang="ko-KR" sz="16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기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Lv1</a:t>
            </a:r>
            <a:r>
              <a:rPr b="0" lang="ko-KR" sz="16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과정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2021. 03. 08 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50000"/>
              </a:lnSpc>
            </a:pPr>
            <a:r>
              <a:rPr b="0" lang="ko-KR" sz="16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차현호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95" name="그림 1" descr=""/>
          <p:cNvPicPr/>
          <p:nvPr/>
        </p:nvPicPr>
        <p:blipFill>
          <a:blip r:embed="rId1"/>
          <a:srcRect l="0" t="25872" r="0" b="33967"/>
          <a:stretch/>
        </p:blipFill>
        <p:spPr>
          <a:xfrm>
            <a:off x="1797120" y="1799640"/>
            <a:ext cx="6926400" cy="2778120"/>
          </a:xfrm>
          <a:prstGeom prst="rect">
            <a:avLst/>
          </a:prstGeom>
          <a:ln w="0">
            <a:noFill/>
          </a:ln>
        </p:spPr>
      </p:pic>
      <p:sp>
        <p:nvSpPr>
          <p:cNvPr id="96" name="TextBox 3"/>
          <p:cNvSpPr/>
          <p:nvPr/>
        </p:nvSpPr>
        <p:spPr>
          <a:xfrm>
            <a:off x="3397680" y="4579560"/>
            <a:ext cx="3725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C</a:t>
            </a:r>
            <a:r>
              <a:rPr b="0" lang="ko-KR" sz="32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언 </a:t>
            </a:r>
            <a:r>
              <a:rPr b="0" lang="en-US" sz="32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- HW1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21_8"/>
          <p:cNvSpPr/>
          <p:nvPr/>
        </p:nvSpPr>
        <p:spPr>
          <a:xfrm>
            <a:off x="621000" y="849240"/>
            <a:ext cx="9818280" cy="55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8. adduser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사용자 계정을 추가하는 명령어이며 사용법은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sudo adduser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계정명 이다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35" name="TextBox 1_8"/>
          <p:cNvSpPr/>
          <p:nvPr/>
        </p:nvSpPr>
        <p:spPr>
          <a:xfrm>
            <a:off x="4668120" y="7177320"/>
            <a:ext cx="9536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6" name="TextBox 5_8"/>
          <p:cNvSpPr/>
          <p:nvPr/>
        </p:nvSpPr>
        <p:spPr>
          <a:xfrm>
            <a:off x="327600" y="45000"/>
            <a:ext cx="465480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리눅스 명령어 복습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Box 21_9"/>
          <p:cNvSpPr/>
          <p:nvPr/>
        </p:nvSpPr>
        <p:spPr>
          <a:xfrm>
            <a:off x="621000" y="849240"/>
            <a:ext cx="9818280" cy="511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9. rm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파일 또는 디렉토리를 삭제하는 명령어이다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1)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옵션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●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rm -rf :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디렉토리를 삭제할때는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-rf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옵션을 사용해야한다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※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주의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sudo rm -rf /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절대금지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!!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38" name="TextBox 1_9"/>
          <p:cNvSpPr/>
          <p:nvPr/>
        </p:nvSpPr>
        <p:spPr>
          <a:xfrm>
            <a:off x="4668120" y="7177320"/>
            <a:ext cx="9536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9" name="TextBox 5_9"/>
          <p:cNvSpPr/>
          <p:nvPr/>
        </p:nvSpPr>
        <p:spPr>
          <a:xfrm>
            <a:off x="327600" y="45000"/>
            <a:ext cx="465480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리눅스 명령어 복습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720000" y="1980000"/>
            <a:ext cx="6990480" cy="1751760"/>
          </a:xfrm>
          <a:prstGeom prst="rect">
            <a:avLst/>
          </a:prstGeom>
          <a:ln w="0"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720000" y="4500000"/>
            <a:ext cx="6962040" cy="185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21_10"/>
          <p:cNvSpPr/>
          <p:nvPr/>
        </p:nvSpPr>
        <p:spPr>
          <a:xfrm>
            <a:off x="621000" y="849240"/>
            <a:ext cx="9818280" cy="511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9. rm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파일 또는 디렉토리를 삭제하는 명령어이다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1)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옵션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●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rm -rf :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디렉토리를 삭제할때는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-rf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옵션을 사용해야한다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※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주의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sudo rm -rf /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절대금지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!!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43" name="TextBox 1_10"/>
          <p:cNvSpPr/>
          <p:nvPr/>
        </p:nvSpPr>
        <p:spPr>
          <a:xfrm>
            <a:off x="4668120" y="7177320"/>
            <a:ext cx="9536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4" name="TextBox 5_10"/>
          <p:cNvSpPr/>
          <p:nvPr/>
        </p:nvSpPr>
        <p:spPr>
          <a:xfrm>
            <a:off x="327600" y="45000"/>
            <a:ext cx="465480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리눅스 명령어 복습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720000" y="1980000"/>
            <a:ext cx="6990480" cy="1751760"/>
          </a:xfrm>
          <a:prstGeom prst="rect">
            <a:avLst/>
          </a:prstGeom>
          <a:ln w="0">
            <a:noFill/>
          </a:ln>
        </p:spPr>
      </p:pic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720000" y="4500000"/>
            <a:ext cx="6962040" cy="185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Box 21_12"/>
          <p:cNvSpPr/>
          <p:nvPr/>
        </p:nvSpPr>
        <p:spPr>
          <a:xfrm>
            <a:off x="621000" y="849240"/>
            <a:ext cx="9818280" cy="490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gcc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GNU C Compiler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의 약자이며 여러 다른 언어들의 컴파일도 지원하면서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GNU Compiler Collection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으로 부르기도 한다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위 사진을 보면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data_type.c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파일을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gcc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명령으로 컴파일 한 결과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a.out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실행파일이 생성된것을 확인 할 수 있다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48" name="TextBox 1_12"/>
          <p:cNvSpPr/>
          <p:nvPr/>
        </p:nvSpPr>
        <p:spPr>
          <a:xfrm>
            <a:off x="4668120" y="7177320"/>
            <a:ext cx="9536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TextBox 5_12"/>
          <p:cNvSpPr/>
          <p:nvPr/>
        </p:nvSpPr>
        <p:spPr>
          <a:xfrm>
            <a:off x="327600" y="45000"/>
            <a:ext cx="465480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2.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데이터 타입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720000" y="2160000"/>
            <a:ext cx="6972120" cy="318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21_11"/>
          <p:cNvSpPr/>
          <p:nvPr/>
        </p:nvSpPr>
        <p:spPr>
          <a:xfrm>
            <a:off x="621000" y="849240"/>
            <a:ext cx="9818280" cy="44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1)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옵션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●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gcc -o : -o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옵션을 주면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a.out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이 아닌 사용자가 원하는 파일명으로 컴파일 결과물을 만들 수 있다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52" name="TextBox 1_11"/>
          <p:cNvSpPr/>
          <p:nvPr/>
        </p:nvSpPr>
        <p:spPr>
          <a:xfrm>
            <a:off x="4668120" y="7177320"/>
            <a:ext cx="9536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3" name="TextBox 5_11"/>
          <p:cNvSpPr/>
          <p:nvPr/>
        </p:nvSpPr>
        <p:spPr>
          <a:xfrm>
            <a:off x="327600" y="45000"/>
            <a:ext cx="465480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2.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데이터 타입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720000" y="1507680"/>
            <a:ext cx="6981480" cy="335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21_13"/>
          <p:cNvSpPr/>
          <p:nvPr/>
        </p:nvSpPr>
        <p:spPr>
          <a:xfrm>
            <a:off x="621000" y="900000"/>
            <a:ext cx="9818280" cy="671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1) int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바이트 크기를 가지는 정수형 데이터 타입이며 숫자의 범위는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-2^31 ~ 2^31 – 1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이다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위 사진을 보면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int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형 데이터의 최솟값과 최댓값을 확인 할 수 있다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여기서 최솟값 –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1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또는 최댓값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+ 1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을 하면 어떻게 될까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결과는 위에 나와있는것처럼 </a:t>
            </a:r>
            <a:r>
              <a:rPr b="0" lang="ko-KR" sz="1100" spc="-1" strike="noStrike">
                <a:solidFill>
                  <a:srgbClr val="c9211e"/>
                </a:solidFill>
                <a:latin typeface="Arial"/>
                <a:ea typeface="DejaVu Sans"/>
              </a:rPr>
              <a:t>최솟값 – </a:t>
            </a:r>
            <a:r>
              <a:rPr b="0" lang="en-US" sz="1100" spc="-1" strike="noStrike">
                <a:solidFill>
                  <a:srgbClr val="c9211e"/>
                </a:solidFill>
                <a:latin typeface="Arial"/>
                <a:ea typeface="DejaVu Sans"/>
              </a:rPr>
              <a:t>1 == </a:t>
            </a:r>
            <a:r>
              <a:rPr b="0" lang="ko-KR" sz="1100" spc="-1" strike="noStrike">
                <a:solidFill>
                  <a:srgbClr val="c9211e"/>
                </a:solidFill>
                <a:latin typeface="Arial"/>
                <a:ea typeface="DejaVu Sans"/>
              </a:rPr>
              <a:t>최댓값</a:t>
            </a:r>
            <a:r>
              <a:rPr b="0" lang="en-US" sz="1100" spc="-1" strike="noStrike">
                <a:solidFill>
                  <a:srgbClr val="c9211e"/>
                </a:solidFill>
                <a:latin typeface="Arial"/>
                <a:ea typeface="DejaVu Sans"/>
              </a:rPr>
              <a:t>,  </a:t>
            </a:r>
            <a:r>
              <a:rPr b="0" lang="ko-KR" sz="1100" spc="-1" strike="noStrike">
                <a:solidFill>
                  <a:srgbClr val="c9211e"/>
                </a:solidFill>
                <a:latin typeface="Arial"/>
                <a:ea typeface="DejaVu Sans"/>
              </a:rPr>
              <a:t>최댓값 </a:t>
            </a:r>
            <a:r>
              <a:rPr b="0" lang="en-US" sz="1100" spc="-1" strike="noStrike">
                <a:solidFill>
                  <a:srgbClr val="c9211e"/>
                </a:solidFill>
                <a:latin typeface="Arial"/>
                <a:ea typeface="DejaVu Sans"/>
              </a:rPr>
              <a:t>+ 1 == </a:t>
            </a:r>
            <a:r>
              <a:rPr b="0" lang="ko-KR" sz="1100" spc="-1" strike="noStrike">
                <a:solidFill>
                  <a:srgbClr val="c9211e"/>
                </a:solidFill>
                <a:latin typeface="Arial"/>
                <a:ea typeface="DejaVu Sans"/>
              </a:rPr>
              <a:t>최솟값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이 되는것을 확인할 수 있다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이를 확인하기 위해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진수로 출력해보았다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. 2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진수로 출력시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max + 1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과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min – 1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의 값이 이진수 계산으로 잘된것을 확인 할 수 있었다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왜 이런 차이가 날까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사실 부호라는것은 사람이 인식하기에 편하기 위해 최상위비트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비트를 부호로 정한것이다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컴퓨터에는 단순히 데이터가 저장 되어있을 뿐이며 이를 어떻게 해석할지를 프로그래밍 언어가 제공해준다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따라서 똑같은 데이터라 할지라도 데이터 타입을 어떻게 선언하는지에 따라 인식하 되는 값이 달라진다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56" name="TextBox 1_13"/>
          <p:cNvSpPr/>
          <p:nvPr/>
        </p:nvSpPr>
        <p:spPr>
          <a:xfrm>
            <a:off x="4668120" y="7177320"/>
            <a:ext cx="9536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7" name="TextBox 5_13"/>
          <p:cNvSpPr/>
          <p:nvPr/>
        </p:nvSpPr>
        <p:spPr>
          <a:xfrm>
            <a:off x="327600" y="45000"/>
            <a:ext cx="465480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2.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데이터 타입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720000" y="1800000"/>
            <a:ext cx="7412760" cy="1800000"/>
          </a:xfrm>
          <a:prstGeom prst="rect">
            <a:avLst/>
          </a:prstGeom>
          <a:ln w="0">
            <a:noFill/>
          </a:ln>
        </p:spPr>
      </p:pic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720000" y="4320000"/>
            <a:ext cx="6962400" cy="175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5"/>
          <p:cNvSpPr/>
          <p:nvPr/>
        </p:nvSpPr>
        <p:spPr>
          <a:xfrm>
            <a:off x="327600" y="45000"/>
            <a:ext cx="465480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리눅스 명령어 복습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98" name="TextBox 21_0"/>
          <p:cNvSpPr/>
          <p:nvPr/>
        </p:nvSpPr>
        <p:spPr>
          <a:xfrm>
            <a:off x="621000" y="849240"/>
            <a:ext cx="9457920" cy="579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ls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현재 디렉토리안에 있는 파일 및 디렉토리를 보여준다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1)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옵션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Command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창에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ls --help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를 치면 수 많은 옵션들이 나오는데 그 중 수업시간에 배운것들은 다음과 같다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●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ls -R :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하위 디렉토리에 있는 파일 및 디렉토리를 전부 보여준다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위 사진을 보면 현재디렉토리는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~/proj/es02/Lv01-02/HyunhoCha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이다 여기서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ls -R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명령어를 사용하면 하위 디렉토리인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c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뿐 만아니라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c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디렉토리의 하위 디렉토리인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01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과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01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디렉토리 안의 파일까지 보여주는것을 확인할 수 있다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99" name="TextBox 1_0"/>
          <p:cNvSpPr/>
          <p:nvPr/>
        </p:nvSpPr>
        <p:spPr>
          <a:xfrm>
            <a:off x="4668120" y="7177320"/>
            <a:ext cx="9536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720000" y="3060000"/>
            <a:ext cx="6980400" cy="2675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5_1"/>
          <p:cNvSpPr/>
          <p:nvPr/>
        </p:nvSpPr>
        <p:spPr>
          <a:xfrm>
            <a:off x="327600" y="45000"/>
            <a:ext cx="465480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리눅스 명령어 복습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02" name="TextBox 21_3"/>
          <p:cNvSpPr/>
          <p:nvPr/>
        </p:nvSpPr>
        <p:spPr>
          <a:xfrm>
            <a:off x="621000" y="849240"/>
            <a:ext cx="9457920" cy="310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●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ls -a :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숨긴 파일을 포함한 리스트를 보여준다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사진에서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ls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명령어만 보이지 않던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.secret.txt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파일이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-a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옵션을 추가해서 보니 보였다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이로서 파일명 앞에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이붙으면 숨긴파일이라는것을 알 수가 있다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03" name="TextBox 1_3"/>
          <p:cNvSpPr/>
          <p:nvPr/>
        </p:nvSpPr>
        <p:spPr>
          <a:xfrm>
            <a:off x="4668120" y="7177320"/>
            <a:ext cx="9536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720000" y="1119240"/>
            <a:ext cx="6999840" cy="158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21_1"/>
          <p:cNvSpPr/>
          <p:nvPr/>
        </p:nvSpPr>
        <p:spPr>
          <a:xfrm>
            <a:off x="621000" y="849240"/>
            <a:ext cx="981828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2. clear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Command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창을 깨끗하게 비워 주므로 커맨드창 정리시에 사용할 수 있다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" name="TextBox 1_1"/>
          <p:cNvSpPr/>
          <p:nvPr/>
        </p:nvSpPr>
        <p:spPr>
          <a:xfrm>
            <a:off x="4668120" y="7177320"/>
            <a:ext cx="9536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7" name="TextBox 5_2"/>
          <p:cNvSpPr/>
          <p:nvPr/>
        </p:nvSpPr>
        <p:spPr>
          <a:xfrm>
            <a:off x="327600" y="45000"/>
            <a:ext cx="465480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리눅스 명령어 복습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529200" y="2181960"/>
            <a:ext cx="4330080" cy="375732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5760000" y="2160000"/>
            <a:ext cx="4349880" cy="3757320"/>
          </a:xfrm>
          <a:prstGeom prst="rect">
            <a:avLst/>
          </a:prstGeom>
          <a:ln w="0">
            <a:noFill/>
          </a:ln>
        </p:spPr>
      </p:pic>
      <p:sp>
        <p:nvSpPr>
          <p:cNvPr id="110" name=""/>
          <p:cNvSpPr/>
          <p:nvPr/>
        </p:nvSpPr>
        <p:spPr>
          <a:xfrm>
            <a:off x="4860000" y="3780000"/>
            <a:ext cx="899280" cy="359280"/>
          </a:xfrm>
          <a:custGeom>
            <a:avLst/>
            <a:gdLst/>
            <a:ahLst/>
            <a:rect l="l" t="t" r="r" b="b"/>
            <a:pathLst>
              <a:path w="2502" h="1002">
                <a:moveTo>
                  <a:pt x="0" y="250"/>
                </a:moveTo>
                <a:lnTo>
                  <a:pt x="1875" y="250"/>
                </a:lnTo>
                <a:lnTo>
                  <a:pt x="1875" y="0"/>
                </a:lnTo>
                <a:lnTo>
                  <a:pt x="2501" y="500"/>
                </a:lnTo>
                <a:lnTo>
                  <a:pt x="1875" y="1001"/>
                </a:lnTo>
                <a:lnTo>
                  <a:pt x="1875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clear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Box 21_2"/>
          <p:cNvSpPr/>
          <p:nvPr/>
        </p:nvSpPr>
        <p:spPr>
          <a:xfrm>
            <a:off x="621000" y="849240"/>
            <a:ext cx="9818280" cy="39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3. cp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파일 또는 디렉토리를 복사하는 명령어이며 사용법은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cp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복사대상 사본의이름 순이다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위 사진을 보면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cp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명령어를 사용하여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test.txt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파일을 복사하여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text1.txt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파일을 만들어낸것을 확일 할 수 있다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1)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옵션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●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cp -r :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아무런 옵션없이 디렉토리를 복사하려고 하면 복사가 실행 되지 않는다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디렉토리를 복사하려면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-r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옵션을 사용해야만 한다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12" name="TextBox 1_2"/>
          <p:cNvSpPr/>
          <p:nvPr/>
        </p:nvSpPr>
        <p:spPr>
          <a:xfrm>
            <a:off x="4668120" y="7177320"/>
            <a:ext cx="9536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3" name="TextBox 5_3"/>
          <p:cNvSpPr/>
          <p:nvPr/>
        </p:nvSpPr>
        <p:spPr>
          <a:xfrm>
            <a:off x="327600" y="45000"/>
            <a:ext cx="465480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리눅스 명령어 복습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1872720" y="1980000"/>
            <a:ext cx="6971760" cy="1923480"/>
          </a:xfrm>
          <a:prstGeom prst="rect">
            <a:avLst/>
          </a:prstGeom>
          <a:ln w="0">
            <a:noFill/>
          </a:ln>
        </p:spPr>
      </p:pic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1819440" y="5040000"/>
            <a:ext cx="7000200" cy="181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21_4"/>
          <p:cNvSpPr/>
          <p:nvPr/>
        </p:nvSpPr>
        <p:spPr>
          <a:xfrm>
            <a:off x="621000" y="849240"/>
            <a:ext cx="9818280" cy="347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4. mkdir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Make directory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의 약자로서 말그대로 디렉토리를 생성하는 명령어이다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1)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옵션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●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mkdir -p :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한개의 디랙토리 뿐만 아니라 하위 디렉토리까지 한번에 생성하려면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-p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옵션을 사용한다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17" name="TextBox 1_4"/>
          <p:cNvSpPr/>
          <p:nvPr/>
        </p:nvSpPr>
        <p:spPr>
          <a:xfrm>
            <a:off x="4668120" y="7177320"/>
            <a:ext cx="9536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8" name="TextBox 5_4"/>
          <p:cNvSpPr/>
          <p:nvPr/>
        </p:nvSpPr>
        <p:spPr>
          <a:xfrm>
            <a:off x="327600" y="45000"/>
            <a:ext cx="465480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리눅스 명령어 복습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720000" y="2039400"/>
            <a:ext cx="7009560" cy="1380240"/>
          </a:xfrm>
          <a:prstGeom prst="rect">
            <a:avLst/>
          </a:prstGeom>
          <a:ln w="0"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 rot="9600">
            <a:off x="734400" y="4275360"/>
            <a:ext cx="6942960" cy="257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21_5"/>
          <p:cNvSpPr/>
          <p:nvPr/>
        </p:nvSpPr>
        <p:spPr>
          <a:xfrm>
            <a:off x="621000" y="849240"/>
            <a:ext cx="9818280" cy="434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5. cd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Change directory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의 약자로 디렉토리를 이동하는 명령어이다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우분투에서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의 경우에 현재 위치를 의미하며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..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은 상위 디렉토리를 의미한다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 ../..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의 경우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2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번 상위 디렉토리로 올라간다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22" name="TextBox 1_5"/>
          <p:cNvSpPr/>
          <p:nvPr/>
        </p:nvSpPr>
        <p:spPr>
          <a:xfrm>
            <a:off x="4668120" y="7177320"/>
            <a:ext cx="9536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3" name="TextBox 5_5"/>
          <p:cNvSpPr/>
          <p:nvPr/>
        </p:nvSpPr>
        <p:spPr>
          <a:xfrm>
            <a:off x="327600" y="45000"/>
            <a:ext cx="465480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리눅스 명령어 복습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720000" y="1980000"/>
            <a:ext cx="6990480" cy="1618560"/>
          </a:xfrm>
          <a:prstGeom prst="rect">
            <a:avLst/>
          </a:prstGeom>
          <a:ln w="0">
            <a:noFill/>
          </a:ln>
        </p:spPr>
      </p:pic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720000" y="3960000"/>
            <a:ext cx="6962040" cy="145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21_6"/>
          <p:cNvSpPr/>
          <p:nvPr/>
        </p:nvSpPr>
        <p:spPr>
          <a:xfrm>
            <a:off x="621000" y="849240"/>
            <a:ext cx="9818280" cy="43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6. pwd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Command line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창에서 현재 디렉토리를 나타낸다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27" name="TextBox 1_6"/>
          <p:cNvSpPr/>
          <p:nvPr/>
        </p:nvSpPr>
        <p:spPr>
          <a:xfrm>
            <a:off x="4668120" y="7177320"/>
            <a:ext cx="9536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8" name="TextBox 5_6"/>
          <p:cNvSpPr/>
          <p:nvPr/>
        </p:nvSpPr>
        <p:spPr>
          <a:xfrm>
            <a:off x="327600" y="45000"/>
            <a:ext cx="465480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리눅스 명령어 복습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720000" y="1980000"/>
            <a:ext cx="7486560" cy="143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1_7"/>
          <p:cNvSpPr/>
          <p:nvPr/>
        </p:nvSpPr>
        <p:spPr>
          <a:xfrm>
            <a:off x="621000" y="849240"/>
            <a:ext cx="9818280" cy="594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7. sudo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사용자에게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root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권한을 부여하며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sudo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명령어를 사용하려면 사용자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password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를 알아야한다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처음에 일반 사용자 권한으로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apt-get update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명령을 사용하였을때는 위의 사진처럼 허가 거부라는 에러 메시지가 나온것을 확인 할 수 있었으나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sudo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명령어를 사용한후에는 잘 실행되는것을 확인 할 수 있다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31" name="TextBox 1_7"/>
          <p:cNvSpPr/>
          <p:nvPr/>
        </p:nvSpPr>
        <p:spPr>
          <a:xfrm>
            <a:off x="4668120" y="7177320"/>
            <a:ext cx="9536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2" name="TextBox 5_7"/>
          <p:cNvSpPr/>
          <p:nvPr/>
        </p:nvSpPr>
        <p:spPr>
          <a:xfrm>
            <a:off x="327600" y="45000"/>
            <a:ext cx="465480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리눅스 명령어 복습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720000" y="2217960"/>
            <a:ext cx="6923880" cy="336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</TotalTime>
  <Application>LibreOffice/7.1.1.2$Linux_X86_64 LibreOffice_project/dd797d330b34196606d0870aaa694e9504402ca1</Application>
  <AppVersion>15.0000</AppVersion>
  <Words>44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2019-01-21T05:38:34Z</dcterms:created>
  <dc:creator>Kim Dong ok</dc:creator>
  <dc:description/>
  <dc:language>ko-KR</dc:language>
  <cp:lastModifiedBy/>
  <cp:lastPrinted>2021-03-11T14:49:02Z</cp:lastPrinted>
  <dcterms:modified xsi:type="dcterms:W3CDTF">2021-03-12T19:53:49Z</dcterms:modified>
  <cp:revision>84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사용자 지정</vt:lpwstr>
  </property>
  <property fmtid="{D5CDD505-2E9C-101B-9397-08002B2CF9AE}" pid="4" name="Slides">
    <vt:i4>2</vt:i4>
  </property>
</Properties>
</file>