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ppt/activeX/activeX19.xml" ContentType="application/vnd.ms-office.activeX+xml"/>
  <Override PartName="/ppt/activeX/activeX20.xml" ContentType="application/vnd.ms-office.activeX+xml"/>
  <Override PartName="/ppt/activeX/activeX21.xml" ContentType="application/vnd.ms-office.activeX+xml"/>
  <Override PartName="/ppt/activeX/activeX22.xml" ContentType="application/vnd.ms-office.activeX+xml"/>
  <Override PartName="/ppt/activeX/activeX23.xml" ContentType="application/vnd.ms-office.activeX+xml"/>
  <Override PartName="/ppt/activeX/activeX24.xml" ContentType="application/vnd.ms-office.activeX+xml"/>
  <Override PartName="/ppt/activeX/activeX25.xml" ContentType="application/vnd.ms-office.activeX+xml"/>
  <Override PartName="/ppt/activeX/activeX26.xml" ContentType="application/vnd.ms-office.activeX+xml"/>
  <Override PartName="/ppt/activeX/activeX27.xml" ContentType="application/vnd.ms-office.activeX+xml"/>
  <Override PartName="/ppt/activeX/activeX28.xml" ContentType="application/vnd.ms-office.activeX+xml"/>
  <Override PartName="/ppt/activeX/activeX29.xml" ContentType="application/vnd.ms-office.activeX+xml"/>
  <Override PartName="/ppt/activeX/activeX30.xml" ContentType="application/vnd.ms-office.activeX+xml"/>
  <Override PartName="/ppt/activeX/activeX31.xml" ContentType="application/vnd.ms-office.activeX+xml"/>
  <Override PartName="/ppt/activeX/activeX32.xml" ContentType="application/vnd.ms-office.activeX+xml"/>
  <Override PartName="/ppt/activeX/activeX33.xml" ContentType="application/vnd.ms-office.activeX+xml"/>
  <Override PartName="/ppt/activeX/activeX34.xml" ContentType="application/vnd.ms-office.activeX+xml"/>
  <Override PartName="/ppt/activeX/activeX35.xml" ContentType="application/vnd.ms-office.activeX+xml"/>
  <Override PartName="/ppt/activeX/activeX36.xml" ContentType="application/vnd.ms-office.activeX+xml"/>
  <Override PartName="/ppt/activeX/activeX37.xml" ContentType="application/vnd.ms-office.activeX+xml"/>
  <Override PartName="/ppt/activeX/activeX38.xml" ContentType="application/vnd.ms-office.activeX+xml"/>
  <Override PartName="/ppt/activeX/activeX39.xml" ContentType="application/vnd.ms-office.activeX+xml"/>
  <Override PartName="/ppt/activeX/activeX40.xml" ContentType="application/vnd.ms-office.activeX+xml"/>
  <Override PartName="/ppt/activeX/activeX41.xml" ContentType="application/vnd.ms-office.activeX+xml"/>
  <Override PartName="/ppt/activeX/activeX42.xml" ContentType="application/vnd.ms-office.activeX+xml"/>
  <Override PartName="/ppt/activeX/activeX43.xml" ContentType="application/vnd.ms-office.activeX+xml"/>
  <Override PartName="/ppt/activeX/activeX44.xml" ContentType="application/vnd.ms-office.activeX+xml"/>
  <Override PartName="/ppt/activeX/activeX45.xml" ContentType="application/vnd.ms-office.activeX+xml"/>
  <Override PartName="/ppt/activeX/activeX46.xml" ContentType="application/vnd.ms-office.activeX+xml"/>
  <Override PartName="/ppt/activeX/activeX47.xml" ContentType="application/vnd.ms-office.activeX+xml"/>
  <Override PartName="/ppt/activeX/activeX48.xml" ContentType="application/vnd.ms-office.activeX+xml"/>
  <Override PartName="/ppt/activeX/activeX49.xml" ContentType="application/vnd.ms-office.activeX+xml"/>
  <Override PartName="/ppt/activeX/activeX50.xml" ContentType="application/vnd.ms-office.activeX+xml"/>
  <Override PartName="/ppt/activeX/activeX51.xml" ContentType="application/vnd.ms-office.activeX+xml"/>
  <Override PartName="/ppt/activeX/activeX52.xml" ContentType="application/vnd.ms-office.activeX+xml"/>
  <Override PartName="/ppt/activeX/activeX53.xml" ContentType="application/vnd.ms-office.activeX+xml"/>
  <Override PartName="/ppt/activeX/activeX54.xml" ContentType="application/vnd.ms-office.activeX+xml"/>
  <Override PartName="/ppt/activeX/activeX55.xml" ContentType="application/vnd.ms-office.activeX+xml"/>
  <Override PartName="/ppt/activeX/activeX56.xml" ContentType="application/vnd.ms-office.activeX+xml"/>
  <Override PartName="/ppt/activeX/activeX57.xml" ContentType="application/vnd.ms-office.activeX+xml"/>
  <Override PartName="/ppt/activeX/activeX58.xml" ContentType="application/vnd.ms-office.activeX+xml"/>
  <Override PartName="/ppt/activeX/activeX59.xml" ContentType="application/vnd.ms-office.activeX+xml"/>
  <Override PartName="/ppt/activeX/activeX60.xml" ContentType="application/vnd.ms-office.activeX+xml"/>
  <Override PartName="/ppt/activeX/activeX61.xml" ContentType="application/vnd.ms-office.activeX+xml"/>
  <Override PartName="/ppt/activeX/activeX62.xml" ContentType="application/vnd.ms-office.activeX+xml"/>
  <Override PartName="/ppt/activeX/activeX63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 de Cancelación" id="{711F0781-9B4F-401A-A075-87A0C293DFE4}">
          <p14:sldIdLst>
            <p14:sldId id="256"/>
            <p14:sldId id="257"/>
            <p14:sldId id="258"/>
            <p14:sldId id="259"/>
          </p14:sldIdLst>
        </p14:section>
        <p14:section name="Atender prevencion" id="{42DCCD8B-93D9-4FBB-8FC7-08C2614F42C4}">
          <p14:sldIdLst>
            <p14:sldId id="260"/>
            <p14:sldId id="261"/>
            <p14:sldId id="262"/>
            <p14:sldId id="263"/>
          </p14:sldIdLst>
        </p14:section>
        <p14:section name="Seguimiento prevencion" id="{6D60DB2D-9530-4A27-8B87-EFB2CBF62F1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Atender prevencion" id="{4DD762EF-E2C5-48E5-8FB2-DAEC9E674D1F}">
          <p14:sldIdLst>
            <p14:sldId id="276"/>
            <p14:sldId id="277"/>
            <p14:sldId id="278"/>
            <p14:sldId id="279"/>
          </p14:sldIdLst>
        </p14:section>
        <p14:section name="Cancelar titulo" id="{D99DED66-14EB-4B1B-920F-4890D368BB51}">
          <p14:sldIdLst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23.xml.rels><?xml version="1.0" encoding="UTF-8" standalone="yes"?>
<Relationships xmlns="http://schemas.openxmlformats.org/package/2006/relationships"><Relationship Id="rId1" Type="http://schemas.microsoft.com/office/2006/relationships/activeXControlBinary" Target="activeX23.bin"/></Relationships>
</file>

<file path=ppt/activeX/_rels/activeX24.xml.rels><?xml version="1.0" encoding="UTF-8" standalone="yes"?>
<Relationships xmlns="http://schemas.openxmlformats.org/package/2006/relationships"><Relationship Id="rId1" Type="http://schemas.microsoft.com/office/2006/relationships/activeXControlBinary" Target="activeX24.bin"/></Relationships>
</file>

<file path=ppt/activeX/_rels/activeX25.xml.rels><?xml version="1.0" encoding="UTF-8" standalone="yes"?>
<Relationships xmlns="http://schemas.openxmlformats.org/package/2006/relationships"><Relationship Id="rId1" Type="http://schemas.microsoft.com/office/2006/relationships/activeXControlBinary" Target="activeX25.bin"/></Relationships>
</file>

<file path=ppt/activeX/_rels/activeX26.xml.rels><?xml version="1.0" encoding="UTF-8" standalone="yes"?>
<Relationships xmlns="http://schemas.openxmlformats.org/package/2006/relationships"><Relationship Id="rId1" Type="http://schemas.microsoft.com/office/2006/relationships/activeXControlBinary" Target="activeX26.bin"/></Relationships>
</file>

<file path=ppt/activeX/_rels/activeX27.xml.rels><?xml version="1.0" encoding="UTF-8" standalone="yes"?>
<Relationships xmlns="http://schemas.openxmlformats.org/package/2006/relationships"><Relationship Id="rId1" Type="http://schemas.microsoft.com/office/2006/relationships/activeXControlBinary" Target="activeX27.bin"/></Relationships>
</file>

<file path=ppt/activeX/_rels/activeX28.xml.rels><?xml version="1.0" encoding="UTF-8" standalone="yes"?>
<Relationships xmlns="http://schemas.openxmlformats.org/package/2006/relationships"><Relationship Id="rId1" Type="http://schemas.microsoft.com/office/2006/relationships/activeXControlBinary" Target="activeX28.bin"/></Relationships>
</file>

<file path=ppt/activeX/_rels/activeX29.xml.rels><?xml version="1.0" encoding="UTF-8" standalone="yes"?>
<Relationships xmlns="http://schemas.openxmlformats.org/package/2006/relationships"><Relationship Id="rId1" Type="http://schemas.microsoft.com/office/2006/relationships/activeXControlBinary" Target="activeX29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30.xml.rels><?xml version="1.0" encoding="UTF-8" standalone="yes"?>
<Relationships xmlns="http://schemas.openxmlformats.org/package/2006/relationships"><Relationship Id="rId1" Type="http://schemas.microsoft.com/office/2006/relationships/activeXControlBinary" Target="activeX30.bin"/></Relationships>
</file>

<file path=ppt/activeX/_rels/activeX31.xml.rels><?xml version="1.0" encoding="UTF-8" standalone="yes"?>
<Relationships xmlns="http://schemas.openxmlformats.org/package/2006/relationships"><Relationship Id="rId1" Type="http://schemas.microsoft.com/office/2006/relationships/activeXControlBinary" Target="activeX31.bin"/></Relationships>
</file>

<file path=ppt/activeX/_rels/activeX32.xml.rels><?xml version="1.0" encoding="UTF-8" standalone="yes"?>
<Relationships xmlns="http://schemas.openxmlformats.org/package/2006/relationships"><Relationship Id="rId1" Type="http://schemas.microsoft.com/office/2006/relationships/activeXControlBinary" Target="activeX32.bin"/></Relationships>
</file>

<file path=ppt/activeX/_rels/activeX33.xml.rels><?xml version="1.0" encoding="UTF-8" standalone="yes"?>
<Relationships xmlns="http://schemas.openxmlformats.org/package/2006/relationships"><Relationship Id="rId1" Type="http://schemas.microsoft.com/office/2006/relationships/activeXControlBinary" Target="activeX33.bin"/></Relationships>
</file>

<file path=ppt/activeX/_rels/activeX34.xml.rels><?xml version="1.0" encoding="UTF-8" standalone="yes"?>
<Relationships xmlns="http://schemas.openxmlformats.org/package/2006/relationships"><Relationship Id="rId1" Type="http://schemas.microsoft.com/office/2006/relationships/activeXControlBinary" Target="activeX34.bin"/></Relationships>
</file>

<file path=ppt/activeX/_rels/activeX35.xml.rels><?xml version="1.0" encoding="UTF-8" standalone="yes"?>
<Relationships xmlns="http://schemas.openxmlformats.org/package/2006/relationships"><Relationship Id="rId1" Type="http://schemas.microsoft.com/office/2006/relationships/activeXControlBinary" Target="activeX35.bin"/></Relationships>
</file>

<file path=ppt/activeX/_rels/activeX36.xml.rels><?xml version="1.0" encoding="UTF-8" standalone="yes"?>
<Relationships xmlns="http://schemas.openxmlformats.org/package/2006/relationships"><Relationship Id="rId1" Type="http://schemas.microsoft.com/office/2006/relationships/activeXControlBinary" Target="activeX36.bin"/></Relationships>
</file>

<file path=ppt/activeX/_rels/activeX37.xml.rels><?xml version="1.0" encoding="UTF-8" standalone="yes"?>
<Relationships xmlns="http://schemas.openxmlformats.org/package/2006/relationships"><Relationship Id="rId1" Type="http://schemas.microsoft.com/office/2006/relationships/activeXControlBinary" Target="activeX37.bin"/></Relationships>
</file>

<file path=ppt/activeX/_rels/activeX38.xml.rels><?xml version="1.0" encoding="UTF-8" standalone="yes"?>
<Relationships xmlns="http://schemas.openxmlformats.org/package/2006/relationships"><Relationship Id="rId1" Type="http://schemas.microsoft.com/office/2006/relationships/activeXControlBinary" Target="activeX38.bin"/></Relationships>
</file>

<file path=ppt/activeX/_rels/activeX39.xml.rels><?xml version="1.0" encoding="UTF-8" standalone="yes"?>
<Relationships xmlns="http://schemas.openxmlformats.org/package/2006/relationships"><Relationship Id="rId1" Type="http://schemas.microsoft.com/office/2006/relationships/activeXControlBinary" Target="activeX39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40.xml.rels><?xml version="1.0" encoding="UTF-8" standalone="yes"?>
<Relationships xmlns="http://schemas.openxmlformats.org/package/2006/relationships"><Relationship Id="rId1" Type="http://schemas.microsoft.com/office/2006/relationships/activeXControlBinary" Target="activeX40.bin"/></Relationships>
</file>

<file path=ppt/activeX/_rels/activeX41.xml.rels><?xml version="1.0" encoding="UTF-8" standalone="yes"?>
<Relationships xmlns="http://schemas.openxmlformats.org/package/2006/relationships"><Relationship Id="rId1" Type="http://schemas.microsoft.com/office/2006/relationships/activeXControlBinary" Target="activeX41.bin"/></Relationships>
</file>

<file path=ppt/activeX/_rels/activeX42.xml.rels><?xml version="1.0" encoding="UTF-8" standalone="yes"?>
<Relationships xmlns="http://schemas.openxmlformats.org/package/2006/relationships"><Relationship Id="rId1" Type="http://schemas.microsoft.com/office/2006/relationships/activeXControlBinary" Target="activeX42.bin"/></Relationships>
</file>

<file path=ppt/activeX/_rels/activeX43.xml.rels><?xml version="1.0" encoding="UTF-8" standalone="yes"?>
<Relationships xmlns="http://schemas.openxmlformats.org/package/2006/relationships"><Relationship Id="rId1" Type="http://schemas.microsoft.com/office/2006/relationships/activeXControlBinary" Target="activeX43.bin"/></Relationships>
</file>

<file path=ppt/activeX/_rels/activeX44.xml.rels><?xml version="1.0" encoding="UTF-8" standalone="yes"?>
<Relationships xmlns="http://schemas.openxmlformats.org/package/2006/relationships"><Relationship Id="rId1" Type="http://schemas.microsoft.com/office/2006/relationships/activeXControlBinary" Target="activeX44.bin"/></Relationships>
</file>

<file path=ppt/activeX/_rels/activeX45.xml.rels><?xml version="1.0" encoding="UTF-8" standalone="yes"?>
<Relationships xmlns="http://schemas.openxmlformats.org/package/2006/relationships"><Relationship Id="rId1" Type="http://schemas.microsoft.com/office/2006/relationships/activeXControlBinary" Target="activeX45.bin"/></Relationships>
</file>

<file path=ppt/activeX/_rels/activeX46.xml.rels><?xml version="1.0" encoding="UTF-8" standalone="yes"?>
<Relationships xmlns="http://schemas.openxmlformats.org/package/2006/relationships"><Relationship Id="rId1" Type="http://schemas.microsoft.com/office/2006/relationships/activeXControlBinary" Target="activeX46.bin"/></Relationships>
</file>

<file path=ppt/activeX/_rels/activeX47.xml.rels><?xml version="1.0" encoding="UTF-8" standalone="yes"?>
<Relationships xmlns="http://schemas.openxmlformats.org/package/2006/relationships"><Relationship Id="rId1" Type="http://schemas.microsoft.com/office/2006/relationships/activeXControlBinary" Target="activeX47.bin"/></Relationships>
</file>

<file path=ppt/activeX/_rels/activeX48.xml.rels><?xml version="1.0" encoding="UTF-8" standalone="yes"?>
<Relationships xmlns="http://schemas.openxmlformats.org/package/2006/relationships"><Relationship Id="rId1" Type="http://schemas.microsoft.com/office/2006/relationships/activeXControlBinary" Target="activeX48.bin"/></Relationships>
</file>

<file path=ppt/activeX/_rels/activeX49.xml.rels><?xml version="1.0" encoding="UTF-8" standalone="yes"?>
<Relationships xmlns="http://schemas.openxmlformats.org/package/2006/relationships"><Relationship Id="rId1" Type="http://schemas.microsoft.com/office/2006/relationships/activeXControlBinary" Target="activeX49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50.xml.rels><?xml version="1.0" encoding="UTF-8" standalone="yes"?>
<Relationships xmlns="http://schemas.openxmlformats.org/package/2006/relationships"><Relationship Id="rId1" Type="http://schemas.microsoft.com/office/2006/relationships/activeXControlBinary" Target="activeX50.bin"/></Relationships>
</file>

<file path=ppt/activeX/_rels/activeX51.xml.rels><?xml version="1.0" encoding="UTF-8" standalone="yes"?>
<Relationships xmlns="http://schemas.openxmlformats.org/package/2006/relationships"><Relationship Id="rId1" Type="http://schemas.microsoft.com/office/2006/relationships/activeXControlBinary" Target="activeX51.bin"/></Relationships>
</file>

<file path=ppt/activeX/_rels/activeX52.xml.rels><?xml version="1.0" encoding="UTF-8" standalone="yes"?>
<Relationships xmlns="http://schemas.openxmlformats.org/package/2006/relationships"><Relationship Id="rId1" Type="http://schemas.microsoft.com/office/2006/relationships/activeXControlBinary" Target="activeX52.bin"/></Relationships>
</file>

<file path=ppt/activeX/_rels/activeX53.xml.rels><?xml version="1.0" encoding="UTF-8" standalone="yes"?>
<Relationships xmlns="http://schemas.openxmlformats.org/package/2006/relationships"><Relationship Id="rId1" Type="http://schemas.microsoft.com/office/2006/relationships/activeXControlBinary" Target="activeX53.bin"/></Relationships>
</file>

<file path=ppt/activeX/_rels/activeX54.xml.rels><?xml version="1.0" encoding="UTF-8" standalone="yes"?>
<Relationships xmlns="http://schemas.openxmlformats.org/package/2006/relationships"><Relationship Id="rId1" Type="http://schemas.microsoft.com/office/2006/relationships/activeXControlBinary" Target="activeX54.bin"/></Relationships>
</file>

<file path=ppt/activeX/_rels/activeX55.xml.rels><?xml version="1.0" encoding="UTF-8" standalone="yes"?>
<Relationships xmlns="http://schemas.openxmlformats.org/package/2006/relationships"><Relationship Id="rId1" Type="http://schemas.microsoft.com/office/2006/relationships/activeXControlBinary" Target="activeX55.bin"/></Relationships>
</file>

<file path=ppt/activeX/_rels/activeX56.xml.rels><?xml version="1.0" encoding="UTF-8" standalone="yes"?>
<Relationships xmlns="http://schemas.openxmlformats.org/package/2006/relationships"><Relationship Id="rId1" Type="http://schemas.microsoft.com/office/2006/relationships/activeXControlBinary" Target="activeX56.bin"/></Relationships>
</file>

<file path=ppt/activeX/_rels/activeX57.xml.rels><?xml version="1.0" encoding="UTF-8" standalone="yes"?>
<Relationships xmlns="http://schemas.openxmlformats.org/package/2006/relationships"><Relationship Id="rId1" Type="http://schemas.microsoft.com/office/2006/relationships/activeXControlBinary" Target="activeX57.bin"/></Relationships>
</file>

<file path=ppt/activeX/_rels/activeX58.xml.rels><?xml version="1.0" encoding="UTF-8" standalone="yes"?>
<Relationships xmlns="http://schemas.openxmlformats.org/package/2006/relationships"><Relationship Id="rId1" Type="http://schemas.microsoft.com/office/2006/relationships/activeXControlBinary" Target="activeX58.bin"/></Relationships>
</file>

<file path=ppt/activeX/_rels/activeX59.xml.rels><?xml version="1.0" encoding="UTF-8" standalone="yes"?>
<Relationships xmlns="http://schemas.openxmlformats.org/package/2006/relationships"><Relationship Id="rId1" Type="http://schemas.microsoft.com/office/2006/relationships/activeXControlBinary" Target="activeX59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60.xml.rels><?xml version="1.0" encoding="UTF-8" standalone="yes"?>
<Relationships xmlns="http://schemas.openxmlformats.org/package/2006/relationships"><Relationship Id="rId1" Type="http://schemas.microsoft.com/office/2006/relationships/activeXControlBinary" Target="activeX60.bin"/></Relationships>
</file>

<file path=ppt/activeX/_rels/activeX61.xml.rels><?xml version="1.0" encoding="UTF-8" standalone="yes"?>
<Relationships xmlns="http://schemas.openxmlformats.org/package/2006/relationships"><Relationship Id="rId1" Type="http://schemas.microsoft.com/office/2006/relationships/activeXControlBinary" Target="activeX61.bin"/></Relationships>
</file>

<file path=ppt/activeX/_rels/activeX62.xml.rels><?xml version="1.0" encoding="UTF-8" standalone="yes"?>
<Relationships xmlns="http://schemas.openxmlformats.org/package/2006/relationships"><Relationship Id="rId1" Type="http://schemas.microsoft.com/office/2006/relationships/activeXControlBinary" Target="activeX62.bin"/></Relationships>
</file>

<file path=ppt/activeX/_rels/activeX63.xml.rels><?xml version="1.0" encoding="UTF-8" standalone="yes"?>
<Relationships xmlns="http://schemas.openxmlformats.org/package/2006/relationships"><Relationship Id="rId1" Type="http://schemas.microsoft.com/office/2006/relationships/activeXControlBinary" Target="activeX63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26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7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8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2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1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2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3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4.xml><?xml version="1.0" encoding="utf-8"?>
<ax:ocx xmlns:ax="http://schemas.microsoft.com/office/2006/activeX" xmlns:r="http://schemas.openxmlformats.org/officeDocument/2006/relationships" ax:classid="{8BD21D40-EC42-11CE-9E0D-00AA006002F3}" ax:persistence="persistStorage" r:id="rId1"/>
</file>

<file path=ppt/activeX/activeX3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3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3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4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3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4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5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7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5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5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0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1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2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63.xml><?xml version="1.0" encoding="utf-8"?>
<ax:ocx xmlns:ax="http://schemas.microsoft.com/office/2006/activeX" xmlns:r="http://schemas.openxmlformats.org/officeDocument/2006/relationships" ax:classid="{8BD21D3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2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33.wmf"/><Relationship Id="rId4" Type="http://schemas.openxmlformats.org/officeDocument/2006/relationships/image" Target="../media/image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7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7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47F6-0F2C-4C0B-AB48-D2CBB26B21B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247F6-0F2C-4C0B-AB48-D2CBB26B21B0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A4BC-17E8-410D-AC29-63869AC185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control" Target="../activeX/activeX2.xml"/><Relationship Id="rId7" Type="http://schemas.openxmlformats.org/officeDocument/2006/relationships/image" Target="../media/image2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ontrol" Target="../activeX/activeX28.xml"/><Relationship Id="rId13" Type="http://schemas.openxmlformats.org/officeDocument/2006/relationships/image" Target="../media/image17.wmf"/><Relationship Id="rId3" Type="http://schemas.openxmlformats.org/officeDocument/2006/relationships/control" Target="../activeX/activeX23.xml"/><Relationship Id="rId7" Type="http://schemas.openxmlformats.org/officeDocument/2006/relationships/control" Target="../activeX/activeX27.xml"/><Relationship Id="rId12" Type="http://schemas.openxmlformats.org/officeDocument/2006/relationships/image" Target="../media/image16.wmf"/><Relationship Id="rId2" Type="http://schemas.openxmlformats.org/officeDocument/2006/relationships/control" Target="../activeX/activeX2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6" Type="http://schemas.openxmlformats.org/officeDocument/2006/relationships/control" Target="../activeX/activeX26.xml"/><Relationship Id="rId11" Type="http://schemas.openxmlformats.org/officeDocument/2006/relationships/image" Target="../media/image15.wmf"/><Relationship Id="rId5" Type="http://schemas.openxmlformats.org/officeDocument/2006/relationships/control" Target="../activeX/activeX25.xml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control" Target="../activeX/activeX2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25.wmf"/><Relationship Id="rId3" Type="http://schemas.openxmlformats.org/officeDocument/2006/relationships/control" Target="../activeX/activeX3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4.wmf"/><Relationship Id="rId2" Type="http://schemas.openxmlformats.org/officeDocument/2006/relationships/control" Target="../activeX/activeX29.xml"/><Relationship Id="rId1" Type="http://schemas.openxmlformats.org/officeDocument/2006/relationships/vmlDrawing" Target="../drawings/vmlDrawing8.vml"/><Relationship Id="rId6" Type="http://schemas.openxmlformats.org/officeDocument/2006/relationships/control" Target="../activeX/activeX33.xml"/><Relationship Id="rId11" Type="http://schemas.openxmlformats.org/officeDocument/2006/relationships/image" Target="../media/image23.wmf"/><Relationship Id="rId5" Type="http://schemas.openxmlformats.org/officeDocument/2006/relationships/control" Target="../activeX/activeX32.xml"/><Relationship Id="rId10" Type="http://schemas.openxmlformats.org/officeDocument/2006/relationships/image" Target="../media/image22.wmf"/><Relationship Id="rId4" Type="http://schemas.openxmlformats.org/officeDocument/2006/relationships/control" Target="../activeX/activeX31.xml"/><Relationship Id="rId9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ontrol" Target="../activeX/activeX35.xml"/><Relationship Id="rId7" Type="http://schemas.openxmlformats.org/officeDocument/2006/relationships/image" Target="../media/image28.png"/><Relationship Id="rId2" Type="http://schemas.openxmlformats.org/officeDocument/2006/relationships/control" Target="../activeX/activeX3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png"/><Relationship Id="rId11" Type="http://schemas.openxmlformats.org/officeDocument/2006/relationships/image" Target="../media/image30.wmf"/><Relationship Id="rId5" Type="http://schemas.openxmlformats.org/officeDocument/2006/relationships/image" Target="../media/image26.png"/><Relationship Id="rId10" Type="http://schemas.openxmlformats.org/officeDocument/2006/relationships/image" Target="../media/image29.wmf"/><Relationship Id="rId4" Type="http://schemas.openxmlformats.org/officeDocument/2006/relationships/slideLayout" Target="../slideLayouts/slideLayout2.xml"/><Relationship Id="rId9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control" Target="../activeX/activeX37.xml"/><Relationship Id="rId7" Type="http://schemas.openxmlformats.org/officeDocument/2006/relationships/slideLayout" Target="../slideLayouts/slideLayout1.xml"/><Relationship Id="rId2" Type="http://schemas.openxmlformats.org/officeDocument/2006/relationships/control" Target="../activeX/activeX36.xml"/><Relationship Id="rId1" Type="http://schemas.openxmlformats.org/officeDocument/2006/relationships/vmlDrawing" Target="../drawings/vmlDrawing10.vml"/><Relationship Id="rId6" Type="http://schemas.openxmlformats.org/officeDocument/2006/relationships/control" Target="../activeX/activeX40.xml"/><Relationship Id="rId11" Type="http://schemas.openxmlformats.org/officeDocument/2006/relationships/image" Target="../media/image7.wmf"/><Relationship Id="rId5" Type="http://schemas.openxmlformats.org/officeDocument/2006/relationships/control" Target="../activeX/activeX39.xml"/><Relationship Id="rId10" Type="http://schemas.openxmlformats.org/officeDocument/2006/relationships/image" Target="../media/image6.wmf"/><Relationship Id="rId4" Type="http://schemas.openxmlformats.org/officeDocument/2006/relationships/control" Target="../activeX/activeX38.xml"/><Relationship Id="rId9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2.xml"/><Relationship Id="rId2" Type="http://schemas.openxmlformats.org/officeDocument/2006/relationships/control" Target="../activeX/activeX4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wmf"/><Relationship Id="rId5" Type="http://schemas.openxmlformats.org/officeDocument/2006/relationships/image" Target="../media/image31.wmf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ontrol" Target="../activeX/activeX4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6.wmf"/><Relationship Id="rId2" Type="http://schemas.openxmlformats.org/officeDocument/2006/relationships/control" Target="../activeX/activeX43.xml"/><Relationship Id="rId1" Type="http://schemas.openxmlformats.org/officeDocument/2006/relationships/vmlDrawing" Target="../drawings/vmlDrawing12.vml"/><Relationship Id="rId6" Type="http://schemas.openxmlformats.org/officeDocument/2006/relationships/control" Target="../activeX/activeX47.xml"/><Relationship Id="rId11" Type="http://schemas.openxmlformats.org/officeDocument/2006/relationships/image" Target="../media/image32.wmf"/><Relationship Id="rId5" Type="http://schemas.openxmlformats.org/officeDocument/2006/relationships/control" Target="../activeX/activeX46.xml"/><Relationship Id="rId10" Type="http://schemas.openxmlformats.org/officeDocument/2006/relationships/image" Target="../media/image28.png"/><Relationship Id="rId4" Type="http://schemas.openxmlformats.org/officeDocument/2006/relationships/control" Target="../activeX/activeX45.xml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49.xml"/><Relationship Id="rId7" Type="http://schemas.openxmlformats.org/officeDocument/2006/relationships/image" Target="../media/image6.wmf"/><Relationship Id="rId2" Type="http://schemas.openxmlformats.org/officeDocument/2006/relationships/control" Target="../activeX/activeX4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slide" Target="slide25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control" Target="../activeX/activeX51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7.wmf"/><Relationship Id="rId2" Type="http://schemas.openxmlformats.org/officeDocument/2006/relationships/control" Target="../activeX/activeX50.xml"/><Relationship Id="rId1" Type="http://schemas.openxmlformats.org/officeDocument/2006/relationships/vmlDrawing" Target="../drawings/vmlDrawing14.vml"/><Relationship Id="rId6" Type="http://schemas.openxmlformats.org/officeDocument/2006/relationships/control" Target="../activeX/activeX54.xml"/><Relationship Id="rId11" Type="http://schemas.openxmlformats.org/officeDocument/2006/relationships/image" Target="../media/image6.wmf"/><Relationship Id="rId5" Type="http://schemas.openxmlformats.org/officeDocument/2006/relationships/control" Target="../activeX/activeX53.xml"/><Relationship Id="rId10" Type="http://schemas.openxmlformats.org/officeDocument/2006/relationships/image" Target="../media/image5.wmf"/><Relationship Id="rId4" Type="http://schemas.openxmlformats.org/officeDocument/2006/relationships/control" Target="../activeX/activeX52.xml"/><Relationship Id="rId9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control" Target="../activeX/activeX56.xml"/><Relationship Id="rId7" Type="http://schemas.openxmlformats.org/officeDocument/2006/relationships/image" Target="../media/image34.wmf"/><Relationship Id="rId2" Type="http://schemas.openxmlformats.org/officeDocument/2006/relationships/control" Target="../activeX/activeX5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57.xml"/><Relationship Id="rId9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59.xml"/><Relationship Id="rId7" Type="http://schemas.openxmlformats.org/officeDocument/2006/relationships/image" Target="../media/image38.wmf"/><Relationship Id="rId2" Type="http://schemas.openxmlformats.org/officeDocument/2006/relationships/control" Target="../activeX/activeX5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wmf"/><Relationship Id="rId5" Type="http://schemas.openxmlformats.org/officeDocument/2006/relationships/slide" Target="slide22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control" Target="../activeX/activeX61.xml"/><Relationship Id="rId7" Type="http://schemas.openxmlformats.org/officeDocument/2006/relationships/image" Target="../media/image10.wmf"/><Relationship Id="rId2" Type="http://schemas.openxmlformats.org/officeDocument/2006/relationships/control" Target="../activeX/activeX60.xml"/><Relationship Id="rId1" Type="http://schemas.openxmlformats.org/officeDocument/2006/relationships/vmlDrawing" Target="../drawings/vmlDrawing17.vml"/><Relationship Id="rId6" Type="http://schemas.openxmlformats.org/officeDocument/2006/relationships/slide" Target="slide22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62.xml"/><Relationship Id="rId9" Type="http://schemas.openxmlformats.org/officeDocument/2006/relationships/image" Target="../media/image1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9.wmf"/><Relationship Id="rId2" Type="http://schemas.openxmlformats.org/officeDocument/2006/relationships/control" Target="../activeX/activeX6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ontrol" Target="../activeX/activeX5.xml"/><Relationship Id="rId7" Type="http://schemas.openxmlformats.org/officeDocument/2006/relationships/control" Target="../activeX/activeX9.xml"/><Relationship Id="rId12" Type="http://schemas.openxmlformats.org/officeDocument/2006/relationships/image" Target="../media/image7.wmf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2.vml"/><Relationship Id="rId6" Type="http://schemas.openxmlformats.org/officeDocument/2006/relationships/control" Target="../activeX/activeX8.xml"/><Relationship Id="rId11" Type="http://schemas.openxmlformats.org/officeDocument/2006/relationships/image" Target="../media/image6.wmf"/><Relationship Id="rId5" Type="http://schemas.openxmlformats.org/officeDocument/2006/relationships/control" Target="../activeX/activeX7.xml"/><Relationship Id="rId10" Type="http://schemas.openxmlformats.org/officeDocument/2006/relationships/image" Target="../media/image5.wmf"/><Relationship Id="rId4" Type="http://schemas.openxmlformats.org/officeDocument/2006/relationships/control" Target="../activeX/activeX6.xml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1.xml"/><Relationship Id="rId7" Type="http://schemas.openxmlformats.org/officeDocument/2006/relationships/image" Target="../media/image6.wmf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control" Target="../activeX/activeX14.xml"/><Relationship Id="rId7" Type="http://schemas.openxmlformats.org/officeDocument/2006/relationships/image" Target="../media/image2.wmf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control" Target="../activeX/activeX17.xml"/><Relationship Id="rId7" Type="http://schemas.openxmlformats.org/officeDocument/2006/relationships/image" Target="../media/image10.wmf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5.vml"/><Relationship Id="rId6" Type="http://schemas.openxmlformats.org/officeDocument/2006/relationships/slide" Target="slide22.xml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18.xml"/><Relationship Id="rId9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control" Target="../activeX/activeX20.xml"/><Relationship Id="rId7" Type="http://schemas.openxmlformats.org/officeDocument/2006/relationships/image" Target="../media/image2.wmf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5" Type="http://schemas.openxmlformats.org/officeDocument/2006/relationships/slideLayout" Target="../slideLayouts/slideLayout1.xml"/><Relationship Id="rId4" Type="http://schemas.openxmlformats.org/officeDocument/2006/relationships/control" Target="../activeX/activeX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4688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Extinguir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9529000" y="3627580"/>
            <a:ext cx="961199" cy="346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535370" y="4022183"/>
            <a:ext cx="961199" cy="340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759635" y="3627580"/>
            <a:ext cx="961199" cy="346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Inicio de Cancelación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768332" y="4035493"/>
            <a:ext cx="961199" cy="3408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Inicio de Cancelación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1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4121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4569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5443" y="1171635"/>
            <a:ext cx="2299063" cy="3071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4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>
            <a:off x="238937" y="1650311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187877" y="318761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r>
              <a:rPr lang="es-MX" sz="1200" dirty="0" err="1" smtClean="0"/>
              <a:t>xxxxxxx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133958" y="173967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la cancelación:</a:t>
            </a:r>
            <a:endParaRPr lang="es-MX" sz="12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218340" y="4923132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30" name="CuadroTexto 29"/>
          <p:cNvSpPr txBox="1"/>
          <p:nvPr/>
        </p:nvSpPr>
        <p:spPr>
          <a:xfrm>
            <a:off x="182833" y="2426697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de la cancelación: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169816" y="426333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1385919" y="3588912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1" name="CuadroTexto 40"/>
          <p:cNvSpPr txBox="1"/>
          <p:nvPr/>
        </p:nvSpPr>
        <p:spPr>
          <a:xfrm>
            <a:off x="3347212" y="320879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cxnSp>
        <p:nvCxnSpPr>
          <p:cNvPr id="56" name="Conector recto 55"/>
          <p:cNvCxnSpPr/>
          <p:nvPr/>
        </p:nvCxnSpPr>
        <p:spPr>
          <a:xfrm flipV="1">
            <a:off x="327859" y="451151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3737744" y="1219881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254267" y="1219881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>
          <a:xfrm>
            <a:off x="2203453" y="1219881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Seguimiento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9168" y="60195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1635483" y="60946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856074" y="59611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8219585" y="575245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574850" y="60136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71" name="CuadroTexto 70"/>
          <p:cNvSpPr txBox="1"/>
          <p:nvPr/>
        </p:nvSpPr>
        <p:spPr>
          <a:xfrm>
            <a:off x="6015899" y="5961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72" name="Rectángulo 71"/>
          <p:cNvSpPr/>
          <p:nvPr/>
        </p:nvSpPr>
        <p:spPr>
          <a:xfrm>
            <a:off x="8372973" y="1224185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Emisión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779174" y="1218417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10208329" y="1216172"/>
            <a:ext cx="1360674" cy="3314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Cancelar título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>
            <a:off x="267331" y="10041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sp>
        <p:nvSpPr>
          <p:cNvPr id="76" name="Rectángulo 75"/>
          <p:cNvSpPr/>
          <p:nvPr/>
        </p:nvSpPr>
        <p:spPr>
          <a:xfrm>
            <a:off x="5278642" y="1214872"/>
            <a:ext cx="1355706" cy="3301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Pruebas y alegatos </a:t>
            </a:r>
            <a:endParaRPr lang="es-MX" sz="1200" dirty="0">
              <a:solidFill>
                <a:schemeClr val="tx1"/>
              </a:solidFill>
            </a:endParaRP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91" name="ListBox1" r:id="rId2" imgW="11325240" imgH="523800"/>
        </mc:Choice>
        <mc:Fallback>
          <p:control name="ListBox1" r:id="rId2" imgW="11325240" imgH="523800">
            <p:pic>
              <p:nvPicPr>
                <p:cNvPr id="47" name="ListBox1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936" y="5254753"/>
                  <a:ext cx="11330065" cy="52925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92" name="ListBox3" r:id="rId3" imgW="11325240" imgH="457200"/>
        </mc:Choice>
        <mc:Fallback>
          <p:control name="ListBox3" r:id="rId3" imgW="11325240" imgH="457200">
            <p:pic>
              <p:nvPicPr>
                <p:cNvPr id="26" name="ListBox3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241" y="1999344"/>
                  <a:ext cx="11320762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93" name="ListBox4" r:id="rId4" imgW="11334600" imgH="457200"/>
        </mc:Choice>
        <mc:Fallback>
          <p:control name="ListBox4" r:id="rId4" imgW="11334600" imgH="457200">
            <p:pic>
              <p:nvPicPr>
                <p:cNvPr id="32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131" y="2727858"/>
                  <a:ext cx="11333871" cy="4572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94" name="ListBox5" r:id="rId5" imgW="11382480" imgH="333360"/>
        </mc:Choice>
        <mc:Fallback>
          <p:control name="ListBox5" r:id="rId5" imgW="11382480" imgH="333360">
            <p:pic>
              <p:nvPicPr>
                <p:cNvPr id="34" name="List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7702" y="4545166"/>
                  <a:ext cx="11381300" cy="33709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95" name="CheckBox1" r:id="rId6" imgW="3048120" imgH="343080"/>
        </mc:Choice>
        <mc:Fallback>
          <p:control name="CheckBox1" r:id="rId6" imgW="3048120" imgH="343080">
            <p:pic>
              <p:nvPicPr>
                <p:cNvPr id="53" name="CheckBox1"/>
                <p:cNvPicPr>
                  <a:picLocks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3383" y="3681762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96" name="CheckBox2" r:id="rId7" imgW="1990800" imgH="352440"/>
        </mc:Choice>
        <mc:Fallback>
          <p:control name="CheckBox2" r:id="rId7" imgW="1990800" imgH="352440">
            <p:pic>
              <p:nvPicPr>
                <p:cNvPr id="54" name="CheckBox2"/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89019" y="3338934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97" name="CheckBox5" r:id="rId8" imgW="1990800" imgH="352440"/>
        </mc:Choice>
        <mc:Fallback>
          <p:control name="CheckBox5" r:id="rId8" imgW="1990800" imgH="352440">
            <p:pic>
              <p:nvPicPr>
                <p:cNvPr id="55" name="CheckBox5"/>
                <p:cNvPicPr>
                  <a:picLocks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89019" y="4072789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75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redondeado 17">
            <a:hlinkClick r:id="rId8" action="ppaction://hlinksldjump"/>
          </p:cNvPr>
          <p:cNvSpPr/>
          <p:nvPr/>
        </p:nvSpPr>
        <p:spPr>
          <a:xfrm>
            <a:off x="2959109" y="3924622"/>
            <a:ext cx="1598416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0" name="Rectángulo redondeado 19">
            <a:hlinkClick r:id="rId8" action="ppaction://hlinksldjump"/>
          </p:cNvPr>
          <p:cNvSpPr/>
          <p:nvPr/>
        </p:nvSpPr>
        <p:spPr>
          <a:xfrm>
            <a:off x="5021005" y="3910295"/>
            <a:ext cx="1595718" cy="4194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Iniciar 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Rectángulo redondeado 20">
            <a:hlinkClick r:id="rId8" action="ppaction://hlinksldjump"/>
          </p:cNvPr>
          <p:cNvSpPr/>
          <p:nvPr/>
        </p:nvSpPr>
        <p:spPr>
          <a:xfrm>
            <a:off x="7080203" y="3897230"/>
            <a:ext cx="1738010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21227" y="544251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  </a:t>
            </a:r>
            <a:endParaRPr lang="es-MX" sz="12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51690" y="2744388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autoridad:</a:t>
            </a:r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303166" y="1993149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Comentario:</a:t>
            </a:r>
            <a:endParaRPr lang="es-MX" sz="1200" dirty="0"/>
          </a:p>
        </p:txBody>
      </p:sp>
      <p:graphicFrame>
        <p:nvGraphicFramePr>
          <p:cNvPr id="30" name="Tabla 29"/>
          <p:cNvGraphicFramePr>
            <a:graphicFrameLocks noGrp="1"/>
          </p:cNvGraphicFramePr>
          <p:nvPr>
            <p:extLst/>
          </p:nvPr>
        </p:nvGraphicFramePr>
        <p:xfrm>
          <a:off x="421711" y="862574"/>
          <a:ext cx="3559194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22668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268263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</a:tblGrid>
              <a:tr h="12548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6731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xxxxxxx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31" name="CuadroTexto 30"/>
          <p:cNvSpPr txBox="1"/>
          <p:nvPr/>
        </p:nvSpPr>
        <p:spPr>
          <a:xfrm>
            <a:off x="3480562" y="57045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sp>
        <p:nvSpPr>
          <p:cNvPr id="16" name="Rectángulo redondeado 15">
            <a:hlinkClick r:id="" action="ppaction://noaction"/>
          </p:cNvPr>
          <p:cNvSpPr/>
          <p:nvPr/>
        </p:nvSpPr>
        <p:spPr>
          <a:xfrm>
            <a:off x="2741551" y="121149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</a:t>
            </a:r>
            <a:endParaRPr lang="es-ES" sz="1000" dirty="0"/>
          </a:p>
        </p:txBody>
      </p:sp>
      <p:sp>
        <p:nvSpPr>
          <p:cNvPr id="17" name="Rectángulo redondeado 16">
            <a:hlinkClick r:id="rId8" action="ppaction://hlinksldjump"/>
          </p:cNvPr>
          <p:cNvSpPr/>
          <p:nvPr/>
        </p:nvSpPr>
        <p:spPr>
          <a:xfrm>
            <a:off x="5021005" y="4553544"/>
            <a:ext cx="1595718" cy="4325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>
                <a:solidFill>
                  <a:schemeClr val="tx1"/>
                </a:solidFill>
              </a:rPr>
              <a:t>Prevencion</a:t>
            </a:r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301" name="ListBox1" r:id="rId2" imgW="9163080" imgH="457200"/>
        </mc:Choice>
        <mc:Fallback>
          <p:control name="ListBox1" r:id="rId2" imgW="9163080" imgH="457200">
            <p:pic>
              <p:nvPicPr>
                <p:cNvPr id="2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2287" y="3076009"/>
                  <a:ext cx="9166320" cy="457401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02" name="ListBox5" r:id="rId3" imgW="9344160" imgH="247680"/>
        </mc:Choice>
        <mc:Fallback>
          <p:control name="ListBox5" r:id="rId3" imgW="9344160" imgH="247680">
            <p:pic>
              <p:nvPicPr>
                <p:cNvPr id="26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1052" y="2418675"/>
                  <a:ext cx="9345114" cy="251007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03" name="CheckBox1" r:id="rId4" imgW="3048120" imgH="343080"/>
        </mc:Choice>
        <mc:Fallback>
          <p:control name="CheckBox1" r:id="rId4" imgW="3048120" imgH="343080">
            <p:pic>
              <p:nvPicPr>
                <p:cNvPr id="32" name="Check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4150" y="1452737"/>
                  <a:ext cx="3048000" cy="3429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04" name="CheckBox2" r:id="rId5" imgW="1990800" imgH="352440"/>
        </mc:Choice>
        <mc:Fallback>
          <p:control name="CheckBox2" r:id="rId5" imgW="1990800" imgH="352440">
            <p:pic>
              <p:nvPicPr>
                <p:cNvPr id="34" name="Check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34150" y="1108502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305" name="CheckBox5" r:id="rId6" imgW="1990800" imgH="352440"/>
        </mc:Choice>
        <mc:Fallback>
          <p:control name="CheckBox5" r:id="rId6" imgW="1990800" imgH="352440">
            <p:pic>
              <p:nvPicPr>
                <p:cNvPr id="35" name="CheckBox5"/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2369" y="1802607"/>
                  <a:ext cx="1991528" cy="351108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450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254268" y="1579375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Anual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2137491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51" y="2216995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23323" y="2237971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36866" y="2210679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82108" y="2811429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82108" y="318679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estados financieros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289983" y="2855805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estados financieros)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CuadroTexto 45"/>
          <p:cNvSpPr txBox="1"/>
          <p:nvPr/>
        </p:nvSpPr>
        <p:spPr>
          <a:xfrm>
            <a:off x="254266" y="3601577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opinión de cumplimiento)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235849" y="4222243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Información jurídica 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/>
          </p:nvPr>
        </p:nvGraphicFramePr>
        <p:xfrm>
          <a:off x="279051" y="466733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56" name="Imagen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71" y="4746842"/>
            <a:ext cx="1314450" cy="400050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35043" y="4767818"/>
            <a:ext cx="837321" cy="369004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48586" y="4740526"/>
            <a:ext cx="1435084" cy="396296"/>
          </a:xfrm>
          <a:prstGeom prst="rect">
            <a:avLst/>
          </a:prstGeom>
        </p:spPr>
      </p:pic>
      <p:cxnSp>
        <p:nvCxnSpPr>
          <p:cNvPr id="59" name="Conector recto 58"/>
          <p:cNvCxnSpPr/>
          <p:nvPr/>
        </p:nvCxnSpPr>
        <p:spPr>
          <a:xfrm flipV="1">
            <a:off x="293828" y="5242800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319168" y="5561068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Acta de asamblea 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ordinaria  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327859" y="5385652"/>
            <a:ext cx="413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de acta de asamblea extraordinaria)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316109" y="5780765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(Texto instrumento notarial 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316108" y="6014417"/>
            <a:ext cx="711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s-MX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Texto d) Libro de Registros de variación de Capital y de  accionistas 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Conector recto 75"/>
          <p:cNvCxnSpPr/>
          <p:nvPr/>
        </p:nvCxnSpPr>
        <p:spPr>
          <a:xfrm flipV="1">
            <a:off x="327859" y="415293"/>
            <a:ext cx="11467582" cy="37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ángulo 76"/>
          <p:cNvSpPr/>
          <p:nvPr/>
        </p:nvSpPr>
        <p:spPr>
          <a:xfrm>
            <a:off x="3698555" y="1184023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254267" y="1184023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ángulo 78"/>
          <p:cNvSpPr/>
          <p:nvPr/>
        </p:nvSpPr>
        <p:spPr>
          <a:xfrm>
            <a:off x="2203453" y="1184023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uadroTexto 79"/>
          <p:cNvSpPr txBox="1"/>
          <p:nvPr/>
        </p:nvSpPr>
        <p:spPr>
          <a:xfrm>
            <a:off x="319168" y="566101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uadroTexto 80"/>
          <p:cNvSpPr txBox="1"/>
          <p:nvPr/>
        </p:nvSpPr>
        <p:spPr>
          <a:xfrm>
            <a:off x="1635483" y="57360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Actualización: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9856074" y="56025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uadroTexto 82"/>
          <p:cNvSpPr txBox="1"/>
          <p:nvPr/>
        </p:nvSpPr>
        <p:spPr>
          <a:xfrm>
            <a:off x="8219585" y="539387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Días Transcurridos: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574850" y="56550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consulta 32D 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015899" y="56025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 de consulta 32D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85"/>
          <p:cNvSpPr/>
          <p:nvPr/>
        </p:nvSpPr>
        <p:spPr>
          <a:xfrm>
            <a:off x="6687862" y="1189807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86"/>
          <p:cNvSpPr/>
          <p:nvPr/>
        </p:nvSpPr>
        <p:spPr>
          <a:xfrm>
            <a:off x="5133253" y="1185044"/>
            <a:ext cx="1480885" cy="326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CuadroTexto 88"/>
          <p:cNvSpPr txBox="1"/>
          <p:nvPr/>
        </p:nvSpPr>
        <p:spPr>
          <a:xfrm>
            <a:off x="267331" y="3510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Actualización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56754" y="117567"/>
            <a:ext cx="11917679" cy="648724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/>
          <p:cNvSpPr/>
          <p:nvPr/>
        </p:nvSpPr>
        <p:spPr>
          <a:xfrm>
            <a:off x="267331" y="210337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Adicionales  </a:t>
            </a:r>
            <a:endParaRPr lang="es-MX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267331" y="703138"/>
          <a:ext cx="11619869" cy="1741086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741086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7" name="Imagen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51" y="782642"/>
            <a:ext cx="1314450" cy="4000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6"/>
          <a:srcRect l="3602" r="48531" b="4005"/>
          <a:stretch/>
        </p:blipFill>
        <p:spPr>
          <a:xfrm>
            <a:off x="1823323" y="803618"/>
            <a:ext cx="837321" cy="3690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7"/>
          <a:srcRect l="-1" t="-1" r="23131" b="4526"/>
          <a:stretch/>
        </p:blipFill>
        <p:spPr>
          <a:xfrm>
            <a:off x="2736866" y="776326"/>
            <a:ext cx="1435084" cy="396296"/>
          </a:xfrm>
          <a:prstGeom prst="rect">
            <a:avLst/>
          </a:prstGeom>
        </p:spPr>
      </p:pic>
      <p:cxnSp>
        <p:nvCxnSpPr>
          <p:cNvPr id="40" name="Conector recto 39"/>
          <p:cNvCxnSpPr/>
          <p:nvPr/>
        </p:nvCxnSpPr>
        <p:spPr>
          <a:xfrm flipV="1">
            <a:off x="267331" y="1269775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235849" y="167028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(Texto </a:t>
            </a:r>
            <a:r>
              <a:rPr lang="es-MX" sz="1200" dirty="0" smtClean="0"/>
              <a:t>de Acta de asamblea </a:t>
            </a:r>
            <a:r>
              <a:rPr lang="es-MX" sz="1200" dirty="0"/>
              <a:t> </a:t>
            </a:r>
            <a:r>
              <a:rPr lang="es-MX" sz="1200" dirty="0" smtClean="0"/>
              <a:t>de estados financieros )</a:t>
            </a:r>
            <a:endParaRPr lang="es-MX" sz="12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235849" y="1449752"/>
            <a:ext cx="2714017" cy="2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de estados financieros)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45127" y="1894860"/>
            <a:ext cx="5603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(Texto opinión de cumplimiento) </a:t>
            </a:r>
            <a:endParaRPr lang="es-MX" sz="1200" dirty="0"/>
          </a:p>
        </p:txBody>
      </p:sp>
      <p:sp>
        <p:nvSpPr>
          <p:cNvPr id="68" name="Rectángulo 67"/>
          <p:cNvSpPr/>
          <p:nvPr/>
        </p:nvSpPr>
        <p:spPr>
          <a:xfrm>
            <a:off x="267331" y="2543639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Razón financiera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9" name="CuadroTexto 68"/>
          <p:cNvSpPr txBox="1"/>
          <p:nvPr/>
        </p:nvSpPr>
        <p:spPr>
          <a:xfrm>
            <a:off x="247866" y="3039935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Dictamen</a:t>
            </a:r>
            <a:endParaRPr lang="es-MX" sz="12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4431775" y="299484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Archivo de razón Financiera:</a:t>
            </a:r>
            <a:endParaRPr lang="es-MX" sz="1200" dirty="0"/>
          </a:p>
        </p:txBody>
      </p:sp>
      <p:sp>
        <p:nvSpPr>
          <p:cNvPr id="71" name="Rectángulo redondeado 70"/>
          <p:cNvSpPr/>
          <p:nvPr/>
        </p:nvSpPr>
        <p:spPr>
          <a:xfrm>
            <a:off x="1828786" y="301040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Rectángulo redondeado 71"/>
          <p:cNvSpPr/>
          <p:nvPr/>
        </p:nvSpPr>
        <p:spPr>
          <a:xfrm>
            <a:off x="1828786" y="301040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236440" y="3359752"/>
            <a:ext cx="2713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Tipo de resolución de actualización</a:t>
            </a:r>
            <a:endParaRPr lang="es-MX" sz="1200" dirty="0"/>
          </a:p>
        </p:txBody>
      </p:sp>
      <p:pic>
        <p:nvPicPr>
          <p:cNvPr id="75" name="Imagen 74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62119" y="2938040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CuadroTexto 75"/>
          <p:cNvSpPr txBox="1"/>
          <p:nvPr/>
        </p:nvSpPr>
        <p:spPr>
          <a:xfrm>
            <a:off x="273992" y="431949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Vigencia: </a:t>
            </a:r>
            <a:endParaRPr lang="es-MX" sz="1200" dirty="0"/>
          </a:p>
        </p:txBody>
      </p:sp>
      <p:sp>
        <p:nvSpPr>
          <p:cNvPr id="77" name="Rectángulo redondeado 76"/>
          <p:cNvSpPr/>
          <p:nvPr/>
        </p:nvSpPr>
        <p:spPr>
          <a:xfrm>
            <a:off x="1054660" y="432120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Rectángulo redondeado 77"/>
          <p:cNvSpPr/>
          <p:nvPr/>
        </p:nvSpPr>
        <p:spPr>
          <a:xfrm>
            <a:off x="1076813" y="432120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9" name="CuadroTexto 78"/>
          <p:cNvSpPr txBox="1"/>
          <p:nvPr/>
        </p:nvSpPr>
        <p:spPr>
          <a:xfrm>
            <a:off x="5977609" y="3341077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del dictamen jurídico:</a:t>
            </a:r>
            <a:endParaRPr lang="es-MX" sz="1200" dirty="0"/>
          </a:p>
        </p:txBody>
      </p:sp>
      <p:sp>
        <p:nvSpPr>
          <p:cNvPr id="80" name="Rectángulo redondeado 79"/>
          <p:cNvSpPr/>
          <p:nvPr/>
        </p:nvSpPr>
        <p:spPr>
          <a:xfrm>
            <a:off x="8602929" y="328867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Rectángulo redondeado 80"/>
          <p:cNvSpPr/>
          <p:nvPr/>
        </p:nvSpPr>
        <p:spPr>
          <a:xfrm>
            <a:off x="8602929" y="328867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redondeado 84">
            <a:hlinkClick r:id="rId9" action="ppaction://hlinksldjump"/>
          </p:cNvPr>
          <p:cNvSpPr/>
          <p:nvPr/>
        </p:nvSpPr>
        <p:spPr>
          <a:xfrm>
            <a:off x="1808034" y="6019138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6" name="Rectángulo redondeado 85">
            <a:hlinkClick r:id="rId9" action="ppaction://hlinksldjump"/>
          </p:cNvPr>
          <p:cNvSpPr/>
          <p:nvPr/>
        </p:nvSpPr>
        <p:spPr>
          <a:xfrm>
            <a:off x="4183536" y="603469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7" name="Rectángulo redondeado 86">
            <a:hlinkClick r:id="rId9" action="ppaction://hlinksldjump"/>
          </p:cNvPr>
          <p:cNvSpPr/>
          <p:nvPr/>
        </p:nvSpPr>
        <p:spPr>
          <a:xfrm>
            <a:off x="6780733" y="6048563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Regresar a revisión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>
            <a:hlinkClick r:id="rId9" action="ppaction://hlinksldjump"/>
          </p:cNvPr>
          <p:cNvSpPr/>
          <p:nvPr/>
        </p:nvSpPr>
        <p:spPr>
          <a:xfrm>
            <a:off x="9197924" y="6024142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58190" y="4979716"/>
            <a:ext cx="11682832" cy="326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Consulta de proveedores y contratistas sancionados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16700" y="5541396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:</a:t>
            </a:r>
            <a:endParaRPr lang="es-MX" sz="1200" dirty="0"/>
          </a:p>
        </p:txBody>
      </p:sp>
      <p:pic>
        <p:nvPicPr>
          <p:cNvPr id="33" name="Imagen 32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6742157" y="5426986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ángulo redondeado 33"/>
          <p:cNvSpPr/>
          <p:nvPr/>
        </p:nvSpPr>
        <p:spPr>
          <a:xfrm>
            <a:off x="1728561" y="5530537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redondeado 34"/>
          <p:cNvSpPr/>
          <p:nvPr/>
        </p:nvSpPr>
        <p:spPr>
          <a:xfrm>
            <a:off x="1728561" y="554221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CuadroTexto 35"/>
          <p:cNvSpPr txBox="1"/>
          <p:nvPr/>
        </p:nvSpPr>
        <p:spPr>
          <a:xfrm>
            <a:off x="7055957" y="4372608"/>
            <a:ext cx="2860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Periodo a actualizar</a:t>
            </a:r>
            <a:endParaRPr lang="es-MX" sz="12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8638160" y="4342901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redondeado 38"/>
          <p:cNvSpPr/>
          <p:nvPr/>
        </p:nvSpPr>
        <p:spPr>
          <a:xfrm>
            <a:off x="8638160" y="434290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304" name="CheckBox2" r:id="rId2" imgW="11601360" imgH="723960"/>
        </mc:Choice>
        <mc:Fallback>
          <p:control name="CheckBox2" r:id="rId2" imgW="11601360" imgH="723960">
            <p:pic>
              <p:nvPicPr>
                <p:cNvPr id="82" name="CheckBox2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6700" y="3587174"/>
                  <a:ext cx="11597785" cy="72308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2305" name="ComboBox1" r:id="rId3" imgW="2724120" imgH="257040"/>
        </mc:Choice>
        <mc:Fallback>
          <p:control name="ComboBox1" r:id="rId3" imgW="2724120" imgH="257040">
            <p:pic>
              <p:nvPicPr>
                <p:cNvPr id="84" name="Combo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9093" y="3367121"/>
                  <a:ext cx="2723214" cy="255849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62398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Actualización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735733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52426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5448952" y="6227265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595762" y="21699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5557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7115775" y="623981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592285" y="623568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349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1667" y="5609101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350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351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352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9075" y="4731895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3353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0010" y="4601959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8621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solicitud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Prorroga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oficio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Termino de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Observaciones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ángulo redondeado 18">
            <a:hlinkClick r:id="" action="ppaction://noaction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Otorgar Prorroga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ángulo redondeado 23">
            <a:hlinkClick r:id="" action="ppaction://noaction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4352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4353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5256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CuadroTexto 59"/>
          <p:cNvSpPr txBox="1"/>
          <p:nvPr/>
        </p:nvSpPr>
        <p:spPr>
          <a:xfrm>
            <a:off x="4881992" y="629902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2" name="CuadroTexto 51"/>
          <p:cNvSpPr txBox="1"/>
          <p:nvPr/>
        </p:nvSpPr>
        <p:spPr>
          <a:xfrm>
            <a:off x="201021" y="66508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2880" y="181987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38765" y="5499931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201021" y="50885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4696740" y="6209804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6626554" y="619843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2925675" y="6209803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68495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56997" y="99497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94323" y="138074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4854545" y="99670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49402" y="3123604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26" name="Imagen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722" y="3203108"/>
            <a:ext cx="1314450" cy="400050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9"/>
          <a:srcRect l="3602" r="48531" b="4005"/>
          <a:stretch/>
        </p:blipFill>
        <p:spPr>
          <a:xfrm>
            <a:off x="1805394" y="3224084"/>
            <a:ext cx="837321" cy="36900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0"/>
          <a:srcRect l="-1" t="-1" r="23131" b="4526"/>
          <a:stretch/>
        </p:blipFill>
        <p:spPr>
          <a:xfrm>
            <a:off x="2718937" y="3196792"/>
            <a:ext cx="1435084" cy="396296"/>
          </a:xfrm>
          <a:prstGeom prst="rect">
            <a:avLst/>
          </a:prstGeom>
        </p:spPr>
      </p:pic>
      <p:cxnSp>
        <p:nvCxnSpPr>
          <p:cNvPr id="29" name="Conector recto 28"/>
          <p:cNvCxnSpPr/>
          <p:nvPr/>
        </p:nvCxnSpPr>
        <p:spPr>
          <a:xfrm flipV="1">
            <a:off x="264179" y="379754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15397" name="ListBox1" r:id="rId2" imgW="11420640" imgH="361800"/>
        </mc:Choice>
        <mc:Fallback>
          <p:control name="ListBox1" r:id="rId2" imgW="11420640" imgH="361800">
            <p:pic>
              <p:nvPicPr>
                <p:cNvPr id="56" name="ListBox1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781" y="2228747"/>
                  <a:ext cx="11419590" cy="36417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98" name="ListBox7" r:id="rId3" imgW="2523960" imgH="276120"/>
        </mc:Choice>
        <mc:Fallback>
          <p:control name="ListBox7" r:id="rId3" imgW="2523960" imgH="276120">
            <p:pic>
              <p:nvPicPr>
                <p:cNvPr id="57" name="ListBox7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9071" y="652404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399" name="ListBox2" r:id="rId4" imgW="2523960" imgH="276120"/>
        </mc:Choice>
        <mc:Fallback>
          <p:control name="ListBox2" r:id="rId4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00" name="ListBox4" r:id="rId5" imgW="2523960" imgH="276120"/>
        </mc:Choice>
        <mc:Fallback>
          <p:control name="ListBox4" r:id="rId5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78511" y="103020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5401" name="ListBox5" r:id="rId6" imgW="2523960" imgH="276120"/>
        </mc:Choice>
        <mc:Fallback>
          <p:control name="ListBox5" r:id="rId6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4714" y="140763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4901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200297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79056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de inicio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38365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382738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383143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507676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41714" y="831783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073483"/>
            <a:ext cx="11384170" cy="76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3831019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4696740" y="5985139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2" name="Rectángulo redondeado 21">
            <a:hlinkClick r:id="rId5" action="ppaction://hlinksldjump"/>
          </p:cNvPr>
          <p:cNvSpPr/>
          <p:nvPr/>
        </p:nvSpPr>
        <p:spPr>
          <a:xfrm>
            <a:off x="3168808" y="59851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6626554" y="59556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69203" y="137523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Solicitados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708582" y="1385263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400" name="ListBox1" r:id="rId2" imgW="11420640" imgH="752400"/>
        </mc:Choice>
        <mc:Fallback>
          <p:control name="ListBox1" r:id="rId2" imgW="11420640" imgH="75240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763" y="4827876"/>
                  <a:ext cx="11419590" cy="75196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6401" name="ListBox7" r:id="rId3" imgW="2523960" imgH="276120"/>
        </mc:Choice>
        <mc:Fallback>
          <p:control name="ListBox7" r:id="rId3" imgW="2523960" imgH="27612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637" y="385231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3539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323919" y="308003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79911" y="76570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65611" y="13132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148390" y="760819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65611" y="20684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prevención :</a:t>
            </a:r>
            <a:endParaRPr lang="es-MX" sz="1200" dirty="0"/>
          </a:p>
        </p:txBody>
      </p:sp>
      <p:sp>
        <p:nvSpPr>
          <p:cNvPr id="48" name="Rectángulo redondeado 47">
            <a:hlinkClick r:id="rId8" action="ppaction://hlinksldjump"/>
          </p:cNvPr>
          <p:cNvSpPr/>
          <p:nvPr/>
        </p:nvSpPr>
        <p:spPr>
          <a:xfrm>
            <a:off x="5362176" y="380626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Prevenir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78187" y="138151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7" name="Rectángulo redondeado 36">
            <a:hlinkClick r:id="rId8" action="ppaction://hlinksldjump"/>
          </p:cNvPr>
          <p:cNvSpPr/>
          <p:nvPr/>
        </p:nvSpPr>
        <p:spPr>
          <a:xfrm>
            <a:off x="6706094" y="379320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6" name="Rectángulo redondeado 15">
            <a:hlinkClick r:id="rId8" action="ppaction://hlinksldjump"/>
          </p:cNvPr>
          <p:cNvSpPr/>
          <p:nvPr/>
        </p:nvSpPr>
        <p:spPr>
          <a:xfrm>
            <a:off x="3949340" y="381264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445" name="ListBox3" r:id="rId2" imgW="11420640" imgH="800280"/>
        </mc:Choice>
        <mc:Fallback>
          <p:control name="ListBox3" r:id="rId2" imgW="11420640" imgH="80028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3919" y="2434827"/>
                  <a:ext cx="11419590" cy="798174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446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9604" y="760819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447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773448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448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1327" y="1309424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7449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42262" y="1427685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730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04503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4" name="Rectángulo 53"/>
          <p:cNvSpPr/>
          <p:nvPr/>
        </p:nvSpPr>
        <p:spPr>
          <a:xfrm>
            <a:off x="4899437" y="1175821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2553431" y="1177673"/>
            <a:ext cx="2299063" cy="295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9" y="4666228"/>
            <a:ext cx="22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*Correo(s) Electrónico(s) </a:t>
            </a:r>
            <a:r>
              <a:rPr lang="es-MX" sz="1200" dirty="0"/>
              <a:t>para oír y recibir notificaciones</a:t>
            </a:r>
          </a:p>
          <a:p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03188"/>
            <a:ext cx="2265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 para oír y recibir notificaciones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82335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1768309" y="78983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Actualización:</a:t>
            </a:r>
            <a:endParaRPr lang="es-MX" sz="12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9649264" y="77649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8012775" y="755621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3681551" y="78174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62" name="CuadroTexto 61"/>
          <p:cNvSpPr txBox="1"/>
          <p:nvPr/>
        </p:nvSpPr>
        <p:spPr>
          <a:xfrm>
            <a:off x="5809089" y="776492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7244798" y="1172316"/>
            <a:ext cx="2299063" cy="307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Dictamen Jurídico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187234" y="313509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 de cancelación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127893" y="387864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42372" y="76586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40399" y="135091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110851" y="76586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42372" y="2662815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52818" y="151935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127893" y="202806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72375" y="76586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598801" y="813348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72375" y="151935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607364" y="1335687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187233" y="2942292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187234" y="4324199"/>
            <a:ext cx="11177450" cy="6997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595037" y="201384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0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Inicio de Vigencia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s-MX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49580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6057042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6057042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6057042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6057042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008017" y="3877672"/>
            <a:ext cx="981150" cy="237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601893" y="364503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493623" y="964524"/>
            <a:ext cx="47614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b="1" dirty="0" smtClean="0">
                <a:latin typeface="+mj-lt"/>
              </a:rPr>
              <a:t>Se debe actualizar el título de autorización a mas tardar</a:t>
            </a:r>
          </a:p>
          <a:p>
            <a:pPr algn="ctr"/>
            <a:r>
              <a:rPr lang="es-MX" sz="1500" b="1" dirty="0" smtClean="0">
                <a:latin typeface="+mj-lt"/>
              </a:rPr>
              <a:t> </a:t>
            </a:r>
            <a:r>
              <a:rPr lang="es-MX" sz="1500" b="1" dirty="0">
                <a:latin typeface="+mj-lt"/>
              </a:rPr>
              <a:t>e</a:t>
            </a:r>
            <a:r>
              <a:rPr lang="es-MX" sz="1500" b="1" dirty="0" smtClean="0">
                <a:latin typeface="+mj-lt"/>
              </a:rPr>
              <a:t>l 31 de agosto de cada año </a:t>
            </a:r>
            <a:endParaRPr lang="es-MX" sz="1500" b="1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243" y="2175176"/>
            <a:ext cx="3249450" cy="49991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18452" name="ComboBox1" r:id="rId2" imgW="1380960" imgH="285840"/>
        </mc:Choice>
        <mc:Fallback>
          <p:control name="ComboBox1" r:id="rId2" imgW="1380960" imgH="28584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161" y="2816225"/>
                  <a:ext cx="1380488" cy="285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453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8454" name="ComboBox3" r:id="rId4" imgW="1628640" imgH="371520"/>
        </mc:Choice>
        <mc:Fallback>
          <p:control name="ComboBox3" r:id="rId4" imgW="1628640" imgH="371520">
            <p:pic>
              <p:nvPicPr>
                <p:cNvPr id="27" name="Combo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08017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13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30021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Rectángulo 45"/>
          <p:cNvSpPr/>
          <p:nvPr/>
        </p:nvSpPr>
        <p:spPr>
          <a:xfrm>
            <a:off x="266524" y="1321911"/>
            <a:ext cx="11177451" cy="228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0" name="Rectángulo redondeado 59">
            <a:hlinkClick r:id="rId2" action="ppaction://hlinksldjump"/>
          </p:cNvPr>
          <p:cNvSpPr/>
          <p:nvPr/>
        </p:nvSpPr>
        <p:spPr>
          <a:xfrm>
            <a:off x="3907528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245460" y="4244409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prevención</a:t>
            </a:r>
            <a:endParaRPr lang="es-MX" sz="1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294623" y="171945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6524" y="213469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036739" y="1719451"/>
            <a:ext cx="1461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16245" y="3250646"/>
            <a:ext cx="366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</a:t>
            </a:r>
            <a:endParaRPr lang="es-MX" sz="1200" dirty="0"/>
          </a:p>
          <a:p>
            <a:endParaRPr lang="es-MX" sz="12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030958" y="21194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58522" y="253751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respuesta: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7550515" y="1719451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1729429" y="172774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 33"/>
          <p:cNvSpPr/>
          <p:nvPr/>
        </p:nvSpPr>
        <p:spPr>
          <a:xfrm>
            <a:off x="7550515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1724930" y="2119459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/>
          <p:cNvSpPr/>
          <p:nvPr/>
        </p:nvSpPr>
        <p:spPr>
          <a:xfrm>
            <a:off x="304799" y="3530123"/>
            <a:ext cx="11177451" cy="6092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/>
          <p:cNvSpPr/>
          <p:nvPr/>
        </p:nvSpPr>
        <p:spPr>
          <a:xfrm>
            <a:off x="304801" y="4611584"/>
            <a:ext cx="11177450" cy="69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/>
          <p:cNvSpPr/>
          <p:nvPr/>
        </p:nvSpPr>
        <p:spPr>
          <a:xfrm>
            <a:off x="1725666" y="2523292"/>
            <a:ext cx="256440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redondeado 26">
            <a:hlinkClick r:id="rId2" action="ppaction://hlinksldjump"/>
          </p:cNvPr>
          <p:cNvSpPr/>
          <p:nvPr/>
        </p:nvSpPr>
        <p:spPr>
          <a:xfrm>
            <a:off x="5197182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Previzualizar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8" name="Rectángulo redondeado 27">
            <a:hlinkClick r:id="rId2" action="ppaction://hlinksldjump"/>
          </p:cNvPr>
          <p:cNvSpPr/>
          <p:nvPr/>
        </p:nvSpPr>
        <p:spPr>
          <a:xfrm>
            <a:off x="6475095" y="596180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Prevención a la cancelación </a:t>
            </a:r>
            <a:endParaRPr lang="es-MX" dirty="0"/>
          </a:p>
        </p:txBody>
      </p:sp>
      <p:cxnSp>
        <p:nvCxnSpPr>
          <p:cNvPr id="40" name="Conector recto 39"/>
          <p:cNvCxnSpPr/>
          <p:nvPr/>
        </p:nvCxnSpPr>
        <p:spPr>
          <a:xfrm>
            <a:off x="248194" y="513020"/>
            <a:ext cx="11560630" cy="13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287384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2155376" y="978535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209006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5" name="Rectángulo 44"/>
          <p:cNvSpPr/>
          <p:nvPr/>
        </p:nvSpPr>
        <p:spPr>
          <a:xfrm>
            <a:off x="4529167" y="975174"/>
            <a:ext cx="2299063" cy="277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Pruebas y Alegatos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2551038" y="616876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1846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79186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168605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330490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Prorroga </a:t>
            </a:r>
            <a:r>
              <a:rPr lang="es-MX" sz="1200" dirty="0" smtClean="0">
                <a:solidFill>
                  <a:schemeClr val="tx1"/>
                </a:solidFill>
              </a:rPr>
              <a:t>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09003" y="416316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05994" y="415395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90862" y="4709718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a la prórroga 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834251"/>
            <a:ext cx="11495392" cy="108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831783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1968979"/>
            <a:ext cx="11384170" cy="7644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64658" y="4157594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redondeado 18">
            <a:hlinkClick r:id="rId5" action="ppaction://hlinksldjump"/>
          </p:cNvPr>
          <p:cNvSpPr/>
          <p:nvPr/>
        </p:nvSpPr>
        <p:spPr>
          <a:xfrm>
            <a:off x="3852930" y="613820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redondeado 23">
            <a:hlinkClick r:id="rId5" action="ppaction://hlinksldjump"/>
          </p:cNvPr>
          <p:cNvSpPr/>
          <p:nvPr/>
        </p:nvSpPr>
        <p:spPr>
          <a:xfrm>
            <a:off x="5782744" y="610869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43077" y="1270731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5" name="Rectángulo 24"/>
          <p:cNvSpPr/>
          <p:nvPr/>
        </p:nvSpPr>
        <p:spPr>
          <a:xfrm>
            <a:off x="1682456" y="1280759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470" name="ListBox1" r:id="rId2" imgW="11420640" imgH="666720"/>
        </mc:Choice>
        <mc:Fallback>
          <p:control name="ListBox1" r:id="rId2" imgW="11420640" imgH="666720">
            <p:pic>
              <p:nvPicPr>
                <p:cNvPr id="23" name="List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8125" y="5197475"/>
                  <a:ext cx="11420475" cy="66675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9471" name="ListBox7" r:id="rId3" imgW="2523960" imgH="247680"/>
        </mc:Choice>
        <mc:Fallback>
          <p:control name="ListBox7" r:id="rId3" imgW="2523960" imgH="247680">
            <p:pic>
              <p:nvPicPr>
                <p:cNvPr id="28" name="ListBox7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6588" y="4192588"/>
                  <a:ext cx="2522537" cy="2492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9742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443441" y="4596336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Respuesta al inicio de cancelación 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3987201" y="5892744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5776928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7566655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00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01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20502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80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2676717" y="166408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ángulo redondeado 80"/>
          <p:cNvSpPr/>
          <p:nvPr/>
        </p:nvSpPr>
        <p:spPr>
          <a:xfrm>
            <a:off x="2676717" y="166408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CuadroTexto 81"/>
          <p:cNvSpPr txBox="1"/>
          <p:nvPr/>
        </p:nvSpPr>
        <p:spPr>
          <a:xfrm>
            <a:off x="299269" y="166408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 de Autorización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ángulo redondeado 82"/>
          <p:cNvSpPr/>
          <p:nvPr/>
        </p:nvSpPr>
        <p:spPr>
          <a:xfrm>
            <a:off x="8515355" y="162889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ángulo redondeado 83"/>
          <p:cNvSpPr/>
          <p:nvPr/>
        </p:nvSpPr>
        <p:spPr>
          <a:xfrm>
            <a:off x="8449656" y="162889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CuadroTexto 84"/>
          <p:cNvSpPr txBox="1"/>
          <p:nvPr/>
        </p:nvSpPr>
        <p:spPr>
          <a:xfrm>
            <a:off x="6106020" y="16550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Fecha de Emisión del TA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ángulo redondeado 85"/>
          <p:cNvSpPr/>
          <p:nvPr/>
        </p:nvSpPr>
        <p:spPr>
          <a:xfrm>
            <a:off x="2680358" y="2142373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ángulo redondeado 86"/>
          <p:cNvSpPr/>
          <p:nvPr/>
        </p:nvSpPr>
        <p:spPr>
          <a:xfrm>
            <a:off x="2680358" y="214237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uadroTexto 87"/>
          <p:cNvSpPr txBox="1"/>
          <p:nvPr/>
        </p:nvSpPr>
        <p:spPr>
          <a:xfrm>
            <a:off x="302910" y="214237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Convocatoria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ángulo redondeado 88"/>
          <p:cNvSpPr/>
          <p:nvPr/>
        </p:nvSpPr>
        <p:spPr>
          <a:xfrm>
            <a:off x="2677103" y="2660014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Rectángulo redondeado 89"/>
          <p:cNvSpPr/>
          <p:nvPr/>
        </p:nvSpPr>
        <p:spPr>
          <a:xfrm>
            <a:off x="2677103" y="266001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uadroTexto 90"/>
          <p:cNvSpPr txBox="1"/>
          <p:nvPr/>
        </p:nvSpPr>
        <p:spPr>
          <a:xfrm>
            <a:off x="299655" y="2660014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Nombre del servicio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ángulo redondeado 112"/>
          <p:cNvSpPr/>
          <p:nvPr/>
        </p:nvSpPr>
        <p:spPr>
          <a:xfrm>
            <a:off x="8492871" y="2103325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ángulo redondeado 113"/>
          <p:cNvSpPr/>
          <p:nvPr/>
        </p:nvSpPr>
        <p:spPr>
          <a:xfrm>
            <a:off x="8466361" y="2103325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6122725" y="2103325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RFC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ítulo 1"/>
          <p:cNvSpPr>
            <a:spLocks noGrp="1"/>
          </p:cNvSpPr>
          <p:nvPr>
            <p:ph type="title"/>
          </p:nvPr>
        </p:nvSpPr>
        <p:spPr>
          <a:xfrm>
            <a:off x="6136104" y="3626263"/>
            <a:ext cx="2002058" cy="240406"/>
          </a:xfrm>
        </p:spPr>
        <p:txBody>
          <a:bodyPr>
            <a:normAutofit fontScale="90000"/>
          </a:bodyPr>
          <a:lstStyle/>
          <a:p>
            <a:r>
              <a:rPr lang="es-ES" sz="1300" dirty="0">
                <a:latin typeface="+mn-lt"/>
                <a:ea typeface="+mn-ea"/>
                <a:cs typeface="+mn-cs"/>
              </a:rPr>
              <a:t>Motivo</a:t>
            </a:r>
            <a:r>
              <a:rPr lang="es-ES" sz="1600" dirty="0" smtClean="0"/>
              <a:t> de </a:t>
            </a:r>
            <a:r>
              <a:rPr lang="es-ES" sz="1300" dirty="0" smtClean="0"/>
              <a:t>Cancelación</a:t>
            </a:r>
            <a:r>
              <a:rPr lang="es-ES" sz="1600" dirty="0" smtClean="0"/>
              <a:t>:</a:t>
            </a:r>
            <a:endParaRPr lang="es-ES" sz="16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742030" y="52811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 de titulo: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CuadroTexto 65"/>
          <p:cNvSpPr txBox="1"/>
          <p:nvPr/>
        </p:nvSpPr>
        <p:spPr>
          <a:xfrm>
            <a:off x="116387" y="531444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Razón social 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CuadroTexto 66"/>
          <p:cNvSpPr txBox="1"/>
          <p:nvPr/>
        </p:nvSpPr>
        <p:spPr>
          <a:xfrm>
            <a:off x="5250100" y="52984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Servicio: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ítulo 1"/>
          <p:cNvSpPr txBox="1">
            <a:spLocks/>
          </p:cNvSpPr>
          <p:nvPr/>
        </p:nvSpPr>
        <p:spPr>
          <a:xfrm>
            <a:off x="6129737" y="3133795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Correo electrónico: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2" name="Título 1"/>
          <p:cNvSpPr txBox="1">
            <a:spLocks/>
          </p:cNvSpPr>
          <p:nvPr/>
        </p:nvSpPr>
        <p:spPr>
          <a:xfrm>
            <a:off x="6112235" y="2668676"/>
            <a:ext cx="2432171" cy="23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Nombre del representante legal: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6" name="Rectángulo redondeado 35"/>
          <p:cNvSpPr/>
          <p:nvPr/>
        </p:nvSpPr>
        <p:spPr>
          <a:xfrm>
            <a:off x="8479806" y="261420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ángulo redondeado 36"/>
          <p:cNvSpPr/>
          <p:nvPr/>
        </p:nvSpPr>
        <p:spPr>
          <a:xfrm>
            <a:off x="8479806" y="261420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8483737" y="3087694"/>
            <a:ext cx="2382932" cy="2820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ángulo redondeado 38"/>
          <p:cNvSpPr/>
          <p:nvPr/>
        </p:nvSpPr>
        <p:spPr>
          <a:xfrm>
            <a:off x="8483737" y="308769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ítulo 1"/>
          <p:cNvSpPr txBox="1">
            <a:spLocks/>
          </p:cNvSpPr>
          <p:nvPr/>
        </p:nvSpPr>
        <p:spPr>
          <a:xfrm>
            <a:off x="352580" y="3684684"/>
            <a:ext cx="1708987" cy="221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Número de oficio</a:t>
            </a:r>
            <a:r>
              <a:rPr kumimoji="0" lang="es-E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: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3" name="Rectángulo redondeado 42"/>
          <p:cNvSpPr/>
          <p:nvPr/>
        </p:nvSpPr>
        <p:spPr>
          <a:xfrm>
            <a:off x="2665420" y="3684684"/>
            <a:ext cx="238873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ángulo redondeado 43"/>
          <p:cNvSpPr/>
          <p:nvPr/>
        </p:nvSpPr>
        <p:spPr>
          <a:xfrm>
            <a:off x="2665421" y="368468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325780" y="315698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Domicilio fiscal: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2681460" y="3163848"/>
            <a:ext cx="2372697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ángulo redondeado 52"/>
          <p:cNvSpPr/>
          <p:nvPr/>
        </p:nvSpPr>
        <p:spPr>
          <a:xfrm>
            <a:off x="2681461" y="316384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169816" y="1219047"/>
            <a:ext cx="11834950" cy="17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91439" y="195941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Cancelación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2" name="Conector recto 61"/>
          <p:cNvCxnSpPr/>
          <p:nvPr/>
        </p:nvCxnSpPr>
        <p:spPr>
          <a:xfrm flipV="1">
            <a:off x="169816" y="49995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redondeado 59"/>
          <p:cNvSpPr/>
          <p:nvPr/>
        </p:nvSpPr>
        <p:spPr>
          <a:xfrm>
            <a:off x="10527034" y="3085008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ángulo 67"/>
          <p:cNvSpPr/>
          <p:nvPr/>
        </p:nvSpPr>
        <p:spPr>
          <a:xfrm>
            <a:off x="3607114" y="848088"/>
            <a:ext cx="1353665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ángulo 69"/>
          <p:cNvSpPr/>
          <p:nvPr/>
        </p:nvSpPr>
        <p:spPr>
          <a:xfrm>
            <a:off x="202015" y="848088"/>
            <a:ext cx="1879334" cy="329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Registro de actualización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ángulo 70"/>
          <p:cNvSpPr/>
          <p:nvPr/>
        </p:nvSpPr>
        <p:spPr>
          <a:xfrm>
            <a:off x="2125075" y="848088"/>
            <a:ext cx="1421377" cy="329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Seguimiento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ángulo 71"/>
          <p:cNvSpPr/>
          <p:nvPr/>
        </p:nvSpPr>
        <p:spPr>
          <a:xfrm>
            <a:off x="7994147" y="852392"/>
            <a:ext cx="1741834" cy="3249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Emisión de actualización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ángulo 72"/>
          <p:cNvSpPr/>
          <p:nvPr/>
        </p:nvSpPr>
        <p:spPr>
          <a:xfrm>
            <a:off x="6452600" y="846624"/>
            <a:ext cx="1480885" cy="326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Dictamen jurídico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ángulo 73"/>
          <p:cNvSpPr/>
          <p:nvPr/>
        </p:nvSpPr>
        <p:spPr>
          <a:xfrm>
            <a:off x="9803378" y="844380"/>
            <a:ext cx="1360674" cy="3314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Cancelar título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ángulo 74"/>
          <p:cNvSpPr/>
          <p:nvPr/>
        </p:nvSpPr>
        <p:spPr>
          <a:xfrm>
            <a:off x="5030446" y="843079"/>
            <a:ext cx="1355706" cy="330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Pruebas y alegatos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173744" y="4167493"/>
            <a:ext cx="19393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Antecedente</a:t>
            </a: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5" name="Tabla 64"/>
          <p:cNvGraphicFramePr>
            <a:graphicFrameLocks noGrp="1"/>
          </p:cNvGraphicFramePr>
          <p:nvPr>
            <p:extLst/>
          </p:nvPr>
        </p:nvGraphicFramePr>
        <p:xfrm>
          <a:off x="249402" y="4620809"/>
          <a:ext cx="11619869" cy="156632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56632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69" name="Imagen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2" y="4700314"/>
            <a:ext cx="1314450" cy="400050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 rotWithShape="1">
          <a:blip r:embed="rId5"/>
          <a:srcRect l="3602" r="48531" b="4005"/>
          <a:stretch/>
        </p:blipFill>
        <p:spPr>
          <a:xfrm>
            <a:off x="1805394" y="4721290"/>
            <a:ext cx="837321" cy="369004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 rotWithShape="1">
          <a:blip r:embed="rId6"/>
          <a:srcRect l="-1" t="-1" r="23131" b="4526"/>
          <a:stretch/>
        </p:blipFill>
        <p:spPr>
          <a:xfrm>
            <a:off x="2718937" y="4693998"/>
            <a:ext cx="1435084" cy="396296"/>
          </a:xfrm>
          <a:prstGeom prst="rect">
            <a:avLst/>
          </a:prstGeom>
        </p:spPr>
      </p:pic>
      <p:cxnSp>
        <p:nvCxnSpPr>
          <p:cNvPr id="78" name="Conector recto 77"/>
          <p:cNvCxnSpPr/>
          <p:nvPr/>
        </p:nvCxnSpPr>
        <p:spPr>
          <a:xfrm flipV="1">
            <a:off x="264179" y="5137992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ontrols>
      <mc:AlternateContent xmlns:mc="http://schemas.openxmlformats.org/markup-compatibility/2006">
        <mc:Choice xmlns:v="urn:schemas-microsoft-com:vml" Requires="v">
          <p:control spid="21512" name="ComboBox1" r:id="rId2" imgW="2390760" imgH="304920"/>
        </mc:Choice>
        <mc:Fallback>
          <p:control name="ComboBox1" r:id="rId2" imgW="2390760" imgH="304920">
            <p:pic>
              <p:nvPicPr>
                <p:cNvPr id="2" name="ComboBox1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8235" y="3593766"/>
                  <a:ext cx="2385899" cy="30192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31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9" name="Tabla 98"/>
          <p:cNvGraphicFramePr>
            <a:graphicFrameLocks noGrp="1"/>
          </p:cNvGraphicFramePr>
          <p:nvPr>
            <p:extLst/>
          </p:nvPr>
        </p:nvGraphicFramePr>
        <p:xfrm>
          <a:off x="249402" y="1279728"/>
          <a:ext cx="11619869" cy="1857732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1857732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100" name="Imagen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22" y="1359232"/>
            <a:ext cx="1314450" cy="400050"/>
          </a:xfrm>
          <a:prstGeom prst="rect">
            <a:avLst/>
          </a:prstGeom>
        </p:spPr>
      </p:pic>
      <p:pic>
        <p:nvPicPr>
          <p:cNvPr id="101" name="Imagen 100"/>
          <p:cNvPicPr>
            <a:picLocks noChangeAspect="1"/>
          </p:cNvPicPr>
          <p:nvPr/>
        </p:nvPicPr>
        <p:blipFill rotWithShape="1">
          <a:blip r:embed="rId3"/>
          <a:srcRect l="3602" r="48531" b="4005"/>
          <a:stretch/>
        </p:blipFill>
        <p:spPr>
          <a:xfrm>
            <a:off x="1805394" y="1380208"/>
            <a:ext cx="837321" cy="369004"/>
          </a:xfrm>
          <a:prstGeom prst="rect">
            <a:avLst/>
          </a:prstGeom>
        </p:spPr>
      </p:pic>
      <p:pic>
        <p:nvPicPr>
          <p:cNvPr id="102" name="Imagen 101"/>
          <p:cNvPicPr>
            <a:picLocks noChangeAspect="1"/>
          </p:cNvPicPr>
          <p:nvPr/>
        </p:nvPicPr>
        <p:blipFill rotWithShape="1">
          <a:blip r:embed="rId4"/>
          <a:srcRect l="-1" t="-1" r="23131" b="4526"/>
          <a:stretch/>
        </p:blipFill>
        <p:spPr>
          <a:xfrm>
            <a:off x="2718937" y="1352916"/>
            <a:ext cx="1435084" cy="396296"/>
          </a:xfrm>
          <a:prstGeom prst="rect">
            <a:avLst/>
          </a:prstGeom>
        </p:spPr>
      </p:pic>
      <p:cxnSp>
        <p:nvCxnSpPr>
          <p:cNvPr id="103" name="Conector recto 102"/>
          <p:cNvCxnSpPr/>
          <p:nvPr/>
        </p:nvCxnSpPr>
        <p:spPr>
          <a:xfrm flipV="1">
            <a:off x="264179" y="1953666"/>
            <a:ext cx="11605092" cy="36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/>
          <p:cNvSpPr txBox="1"/>
          <p:nvPr/>
        </p:nvSpPr>
        <p:spPr>
          <a:xfrm>
            <a:off x="155909" y="833253"/>
            <a:ext cx="30377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Considerando segundo :</a:t>
            </a:r>
            <a:endParaRPr kumimoji="0" lang="es-MX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ángulo redondeado 104">
            <a:hlinkClick r:id="rId5" action="ppaction://hlinksldjump"/>
          </p:cNvPr>
          <p:cNvSpPr/>
          <p:nvPr/>
        </p:nvSpPr>
        <p:spPr>
          <a:xfrm>
            <a:off x="4320303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ángulo redondeado 105">
            <a:hlinkClick r:id="rId5" action="ppaction://hlinksldjump"/>
          </p:cNvPr>
          <p:cNvSpPr/>
          <p:nvPr/>
        </p:nvSpPr>
        <p:spPr>
          <a:xfrm>
            <a:off x="5572776" y="3674939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ángulo redondeado 106">
            <a:hlinkClick r:id="rId5" action="ppaction://hlinksldjump"/>
          </p:cNvPr>
          <p:cNvSpPr/>
          <p:nvPr/>
        </p:nvSpPr>
        <p:spPr>
          <a:xfrm>
            <a:off x="6848580" y="3661876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 visualizar </a:t>
            </a:r>
            <a:endParaRPr kumimoji="0" lang="es-MX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3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 a la actualización 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630585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1300364"/>
            <a:ext cx="1410788" cy="2873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Empresa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1671007" y="1295400"/>
            <a:ext cx="1571655" cy="29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71667" y="3482277"/>
            <a:ext cx="11419590" cy="2190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Prevención de 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227659" y="3939975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Inicial</a:t>
            </a:r>
            <a:endParaRPr lang="es-MX" sz="1200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13359" y="42654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</a:t>
            </a:r>
            <a:endParaRPr lang="es-MX" sz="12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6096138" y="3935093"/>
            <a:ext cx="3446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Final</a:t>
            </a:r>
            <a:endParaRPr lang="es-MX" sz="12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213359" y="4733236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Documentación Faltante:</a:t>
            </a:r>
            <a:endParaRPr lang="es-MX" sz="1200" dirty="0"/>
          </a:p>
        </p:txBody>
      </p:sp>
      <p:sp>
        <p:nvSpPr>
          <p:cNvPr id="48" name="Rectángulo redondeado 47">
            <a:hlinkClick r:id="" action="ppaction://noaction"/>
          </p:cNvPr>
          <p:cNvSpPr/>
          <p:nvPr/>
        </p:nvSpPr>
        <p:spPr>
          <a:xfrm>
            <a:off x="7770042" y="6262284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182880" y="782113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499195" y="789616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Actualización:</a:t>
            </a:r>
            <a:endParaRPr lang="es-MX" sz="1200" dirty="0"/>
          </a:p>
        </p:txBody>
      </p:sp>
      <p:sp>
        <p:nvSpPr>
          <p:cNvPr id="61" name="CuadroTexto 60"/>
          <p:cNvSpPr txBox="1"/>
          <p:nvPr/>
        </p:nvSpPr>
        <p:spPr>
          <a:xfrm>
            <a:off x="9719786" y="77626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Estado:</a:t>
            </a:r>
            <a:endParaRPr lang="es-MX" sz="12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8083297" y="755399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Transcurridos: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1642200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Asignación: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1325411" y="2169987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Jefe de Departamento o enlace</a:t>
            </a:r>
            <a:endParaRPr lang="es-MX" sz="1200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595057" y="260520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Subadministrador</a:t>
            </a:r>
            <a:endParaRPr lang="es-MX" sz="1200" dirty="0"/>
          </a:p>
        </p:txBody>
      </p:sp>
      <p:sp>
        <p:nvSpPr>
          <p:cNvPr id="54" name="Rectángulo redondeado 53">
            <a:hlinkClick r:id="" action="ppaction://noaction"/>
          </p:cNvPr>
          <p:cNvSpPr/>
          <p:nvPr/>
        </p:nvSpPr>
        <p:spPr>
          <a:xfrm>
            <a:off x="5220803" y="292813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425935" y="4281466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Numero de oficio</a:t>
            </a:r>
            <a:endParaRPr lang="es-MX" sz="12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3438562" y="781518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consulta 32D  :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879611" y="776270"/>
            <a:ext cx="193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Resultado de consulta 32D :</a:t>
            </a:r>
            <a:endParaRPr lang="es-MX" sz="1200" dirty="0"/>
          </a:p>
        </p:txBody>
      </p:sp>
      <p:sp>
        <p:nvSpPr>
          <p:cNvPr id="37" name="Rectángulo redondeado 36">
            <a:hlinkClick r:id="" action="ppaction://noaction"/>
          </p:cNvPr>
          <p:cNvSpPr/>
          <p:nvPr/>
        </p:nvSpPr>
        <p:spPr>
          <a:xfrm>
            <a:off x="4663438" y="6268660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592286" y="2169988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8" name="Rectángulo 37"/>
          <p:cNvSpPr/>
          <p:nvPr/>
        </p:nvSpPr>
        <p:spPr>
          <a:xfrm>
            <a:off x="3592285" y="2531650"/>
            <a:ext cx="407561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xxxxx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3356116" y="1275138"/>
            <a:ext cx="1946372" cy="309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Revisar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5371642" y="1279337"/>
            <a:ext cx="1877218" cy="2876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 smtClean="0">
              <a:solidFill>
                <a:schemeClr val="tx1"/>
              </a:solidFill>
            </a:endParaRPr>
          </a:p>
          <a:p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smtClean="0">
                <a:solidFill>
                  <a:schemeClr val="tx1"/>
                </a:solidFill>
              </a:rPr>
              <a:t>Actualizar </a:t>
            </a:r>
            <a:r>
              <a:rPr lang="es-MX" sz="1200" dirty="0">
                <a:solidFill>
                  <a:schemeClr val="tx1"/>
                </a:solidFill>
              </a:rPr>
              <a:t>título</a:t>
            </a:r>
          </a:p>
          <a:p>
            <a:r>
              <a:rPr lang="es-MX" sz="1200" dirty="0" smtClean="0">
                <a:solidFill>
                  <a:schemeClr val="tx1"/>
                </a:solidFill>
              </a:rPr>
              <a:t>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5" name="Rectángulo redondeado 44">
            <a:hlinkClick r:id="" action="ppaction://noaction"/>
          </p:cNvPr>
          <p:cNvSpPr/>
          <p:nvPr/>
        </p:nvSpPr>
        <p:spPr>
          <a:xfrm>
            <a:off x="3422213" y="6272951"/>
            <a:ext cx="1175656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209003" y="547346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 </a:t>
            </a:r>
            <a:endParaRPr lang="es-MX" sz="1200" dirty="0"/>
          </a:p>
        </p:txBody>
      </p:sp>
      <p:sp>
        <p:nvSpPr>
          <p:cNvPr id="47" name="Rectángulo redondeado 46">
            <a:hlinkClick r:id="" action="ppaction://noaction"/>
          </p:cNvPr>
          <p:cNvSpPr/>
          <p:nvPr/>
        </p:nvSpPr>
        <p:spPr>
          <a:xfrm>
            <a:off x="5904663" y="6268660"/>
            <a:ext cx="1799810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64" name="ListBox3" r:id="rId2" imgW="11420640" imgH="457200"/>
        </mc:Choice>
        <mc:Fallback>
          <p:control name="ListBox3" r:id="rId2" imgW="11420640" imgH="457200">
            <p:pic>
              <p:nvPicPr>
                <p:cNvPr id="62" name="ListBox3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667" y="4995143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165" name="ListBox5" r:id="rId3" imgW="2685960" imgH="276120"/>
        </mc:Choice>
        <mc:Fallback>
          <p:control name="ListBox5" r:id="rId3" imgW="2685960" imgH="276120">
            <p:pic>
              <p:nvPicPr>
                <p:cNvPr id="64" name="ListBox5"/>
                <p:cNvPicPr>
                  <a:picLocks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7352" y="3935093"/>
                  <a:ext cx="2682961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166" name="ListBox6" r:id="rId4" imgW="2523960" imgH="276120"/>
        </mc:Choice>
        <mc:Fallback>
          <p:control name="ListBox6" r:id="rId4" imgW="2523960" imgH="276120">
            <p:pic>
              <p:nvPicPr>
                <p:cNvPr id="65" name="ListBox6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3947722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167" name="ListBox7" r:id="rId5" imgW="2523960" imgH="276120"/>
        </mc:Choice>
        <mc:Fallback>
          <p:control name="ListBox7" r:id="rId5" imgW="2523960" imgH="276120">
            <p:pic>
              <p:nvPicPr>
                <p:cNvPr id="66" name="ListBox7"/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9075" y="4300817"/>
                  <a:ext cx="2521946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168" name="ListBox8" r:id="rId6" imgW="2638440" imgH="276120"/>
        </mc:Choice>
        <mc:Fallback>
          <p:control name="ListBox8" r:id="rId6" imgW="2638440" imgH="276120">
            <p:pic>
              <p:nvPicPr>
                <p:cNvPr id="30" name="ListBox8"/>
                <p:cNvPicPr>
                  <a:picLocks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0010" y="4327637"/>
                  <a:ext cx="2639138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169" name="ListBox1" r:id="rId7" imgW="11420640" imgH="457200"/>
        </mc:Choice>
        <mc:Fallback>
          <p:control name="ListBox1" r:id="rId7" imgW="11420640" imgH="45720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7311" y="5735372"/>
                  <a:ext cx="11419590" cy="45834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381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956910" y="958631"/>
            <a:ext cx="213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51" name="Rectángulo 50"/>
          <p:cNvSpPr/>
          <p:nvPr/>
        </p:nvSpPr>
        <p:spPr>
          <a:xfrm>
            <a:off x="169816" y="296726"/>
            <a:ext cx="11419590" cy="241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66725" y="1358902"/>
            <a:ext cx="10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Atenta nota:</a:t>
            </a:r>
            <a:endParaRPr lang="es-MX" sz="1200" dirty="0"/>
          </a:p>
        </p:txBody>
      </p:sp>
      <p:sp>
        <p:nvSpPr>
          <p:cNvPr id="54" name="CuadroTexto 53"/>
          <p:cNvSpPr txBox="1"/>
          <p:nvPr/>
        </p:nvSpPr>
        <p:spPr>
          <a:xfrm>
            <a:off x="180564" y="1988021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la cancelación </a:t>
            </a:r>
            <a:endParaRPr lang="es-MX" sz="1200" dirty="0"/>
          </a:p>
        </p:txBody>
      </p:sp>
      <p:sp>
        <p:nvSpPr>
          <p:cNvPr id="63" name="Rectángulo 62"/>
          <p:cNvSpPr/>
          <p:nvPr/>
        </p:nvSpPr>
        <p:spPr>
          <a:xfrm>
            <a:off x="276509" y="5657509"/>
            <a:ext cx="11419590" cy="470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8765" y="524608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del Inicio de la cancelación </a:t>
            </a:r>
            <a:endParaRPr lang="es-MX" sz="1200" dirty="0"/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6681138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4" name="Rectángulo redondeado 43">
            <a:hlinkClick r:id="" action="ppaction://noaction"/>
          </p:cNvPr>
          <p:cNvSpPr/>
          <p:nvPr/>
        </p:nvSpPr>
        <p:spPr>
          <a:xfrm>
            <a:off x="4993693" y="6224561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" action="ppaction://noaction"/>
          </p:cNvPr>
          <p:cNvSpPr/>
          <p:nvPr/>
        </p:nvSpPr>
        <p:spPr>
          <a:xfrm>
            <a:off x="3748636" y="6235929"/>
            <a:ext cx="1175656" cy="344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</a:t>
            </a:r>
            <a:r>
              <a:rPr lang="es-MX" sz="1200" dirty="0" smtClean="0">
                <a:solidFill>
                  <a:schemeClr val="tx1"/>
                </a:solidFill>
              </a:rPr>
              <a:t>uardar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238765" y="2813407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cuarta:</a:t>
            </a:r>
            <a:endParaRPr lang="es-MX" sz="12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180564" y="616648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 smtClean="0"/>
              <a:t>Consulta de contrato vigente</a:t>
            </a:r>
            <a:endParaRPr lang="es-MX" sz="12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80564" y="94967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atenta nota: </a:t>
            </a:r>
            <a:endParaRPr lang="es-MX" sz="12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64179" y="1363994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 Fecha de atenta nota:</a:t>
            </a:r>
            <a:endParaRPr lang="es-MX" sz="1200" dirty="0"/>
          </a:p>
        </p:txBody>
      </p:sp>
      <p:graphicFrame>
        <p:nvGraphicFramePr>
          <p:cNvPr id="25" name="Tabla 24"/>
          <p:cNvGraphicFramePr>
            <a:graphicFrameLocks noGrp="1"/>
          </p:cNvGraphicFramePr>
          <p:nvPr>
            <p:extLst/>
          </p:nvPr>
        </p:nvGraphicFramePr>
        <p:xfrm>
          <a:off x="287146" y="329424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pic>
        <p:nvPicPr>
          <p:cNvPr id="30" name="Imagen 2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5" t="75502" r="57014" b="19459"/>
          <a:stretch/>
        </p:blipFill>
        <p:spPr bwMode="auto">
          <a:xfrm>
            <a:off x="7234555" y="1226673"/>
            <a:ext cx="1767584" cy="419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CuadroTexto 30"/>
          <p:cNvSpPr txBox="1"/>
          <p:nvPr/>
        </p:nvSpPr>
        <p:spPr>
          <a:xfrm>
            <a:off x="287146" y="4127420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Termino de condición sexta:</a:t>
            </a:r>
            <a:endParaRPr lang="es-MX" sz="1200" dirty="0"/>
          </a:p>
        </p:txBody>
      </p:sp>
      <p:graphicFrame>
        <p:nvGraphicFramePr>
          <p:cNvPr id="34" name="Tabla 33"/>
          <p:cNvGraphicFramePr>
            <a:graphicFrameLocks noGrp="1"/>
          </p:cNvGraphicFramePr>
          <p:nvPr>
            <p:extLst/>
          </p:nvPr>
        </p:nvGraphicFramePr>
        <p:xfrm>
          <a:off x="323809" y="4412965"/>
          <a:ext cx="11619869" cy="739431"/>
        </p:xfrm>
        <a:graphic>
          <a:graphicData uri="http://schemas.openxmlformats.org/drawingml/2006/table">
            <a:tbl>
              <a:tblPr/>
              <a:tblGrid>
                <a:gridCol w="11619869">
                  <a:extLst>
                    <a:ext uri="{9D8B030D-6E8A-4147-A177-3AD203B41FA5}">
                      <a16:colId xmlns:a16="http://schemas.microsoft.com/office/drawing/2014/main" val="1676688776"/>
                    </a:ext>
                  </a:extLst>
                </a:gridCol>
              </a:tblGrid>
              <a:tr h="739431"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(Texto precargado)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8701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238765" y="2085994"/>
            <a:ext cx="11403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  <a:p>
            <a:r>
              <a:rPr lang="es-ES" dirty="0"/>
              <a:t>(Texto precargado)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67" name="ListBox2" r:id="rId2" imgW="2523960" imgH="276120"/>
        </mc:Choice>
        <mc:Fallback>
          <p:control name="ListBox2" r:id="rId2" imgW="2523960" imgH="276120">
            <p:pic>
              <p:nvPicPr>
                <p:cNvPr id="58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62577" y="680819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68" name="ListBox4" r:id="rId3" imgW="2523960" imgH="276120"/>
        </mc:Choice>
        <mc:Fallback>
          <p:control name="ListBox4" r:id="rId3" imgW="2523960" imgH="276120">
            <p:pic>
              <p:nvPicPr>
                <p:cNvPr id="23" name="ListBox4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1408943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69" name="ListBox5" r:id="rId4" imgW="2523960" imgH="276120"/>
        </mc:Choice>
        <mc:Fallback>
          <p:control name="ListBox5" r:id="rId4" imgW="2523960" imgH="276120">
            <p:pic>
              <p:nvPicPr>
                <p:cNvPr id="24" name="ListBox5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00955" y="976567"/>
                  <a:ext cx="2521945" cy="2778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4049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Títulos Cancelados 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91156" y="2709966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76202" y="2635721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75799" y="2713929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44337" y="3091129"/>
          <a:ext cx="11619414" cy="2707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501157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</a:t>
                      </a:r>
                      <a:r>
                        <a:rPr lang="es-MX" sz="1200" baseline="0" dirty="0" smtClean="0"/>
                        <a:t> de</a:t>
                      </a:r>
                      <a:r>
                        <a:rPr lang="es-MX" sz="1200" dirty="0" smtClean="0"/>
                        <a:t>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Servicio</a:t>
                      </a:r>
                      <a:endParaRPr lang="es-MX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inicio de cancelación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36774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177782" y="2525852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1" name="Rectángulo 20"/>
          <p:cNvSpPr/>
          <p:nvPr/>
        </p:nvSpPr>
        <p:spPr>
          <a:xfrm>
            <a:off x="344337" y="2052893"/>
            <a:ext cx="3163046" cy="3715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Cancelados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3677396" y="2046577"/>
            <a:ext cx="1763487" cy="37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Seguimiento 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9757597" y="3670191"/>
            <a:ext cx="1418583" cy="19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91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4657" y="2674575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92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72456" y="2703641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7193" name="ComboBox3" r:id="rId4" imgW="1628640" imgH="371520"/>
        </mc:Choice>
        <mc:Fallback>
          <p:control name="ComboBox3" r:id="rId4" imgW="1628640" imgH="371520">
            <p:pic>
              <p:nvPicPr>
                <p:cNvPr id="25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3420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65314" y="195944"/>
            <a:ext cx="12035245" cy="657061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274319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Inicio de cancelación 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184039" y="1883941"/>
            <a:ext cx="11834950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Datos Generales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4039" y="1532983"/>
            <a:ext cx="1410788" cy="320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Empresa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1637099" y="1530087"/>
            <a:ext cx="2281434" cy="31545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Soporte Documental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/>
          <p:cNvSpPr/>
          <p:nvPr/>
        </p:nvSpPr>
        <p:spPr>
          <a:xfrm>
            <a:off x="3960805" y="1528988"/>
            <a:ext cx="3225466" cy="303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Documentos Electrónicos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2" name="Rectángulo 91"/>
          <p:cNvSpPr/>
          <p:nvPr/>
        </p:nvSpPr>
        <p:spPr>
          <a:xfrm>
            <a:off x="194612" y="1183109"/>
            <a:ext cx="2299063" cy="295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 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95" name="Rectángulo redondeado 94"/>
          <p:cNvSpPr/>
          <p:nvPr/>
        </p:nvSpPr>
        <p:spPr>
          <a:xfrm>
            <a:off x="2530840" y="23063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Rectángulo redondeado 95"/>
          <p:cNvSpPr/>
          <p:nvPr/>
        </p:nvSpPr>
        <p:spPr>
          <a:xfrm>
            <a:off x="2530840" y="23063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3" name="CuadroTexto 102"/>
          <p:cNvSpPr txBox="1"/>
          <p:nvPr/>
        </p:nvSpPr>
        <p:spPr>
          <a:xfrm>
            <a:off x="153392" y="23063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 de Autorización</a:t>
            </a:r>
            <a:endParaRPr lang="es-MX" sz="1200" dirty="0"/>
          </a:p>
        </p:txBody>
      </p:sp>
      <p:sp>
        <p:nvSpPr>
          <p:cNvPr id="104" name="Rectángulo redondeado 103"/>
          <p:cNvSpPr/>
          <p:nvPr/>
        </p:nvSpPr>
        <p:spPr>
          <a:xfrm>
            <a:off x="8669923" y="223200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redondeado 104"/>
          <p:cNvSpPr/>
          <p:nvPr/>
        </p:nvSpPr>
        <p:spPr>
          <a:xfrm>
            <a:off x="8604224" y="223200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CuadroTexto 105"/>
          <p:cNvSpPr txBox="1"/>
          <p:nvPr/>
        </p:nvSpPr>
        <p:spPr>
          <a:xfrm>
            <a:off x="6338965" y="223200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Emisión del TA</a:t>
            </a:r>
            <a:endParaRPr lang="es-MX" sz="1200" dirty="0"/>
          </a:p>
        </p:txBody>
      </p:sp>
      <p:sp>
        <p:nvSpPr>
          <p:cNvPr id="107" name="Rectángulo redondeado 106"/>
          <p:cNvSpPr/>
          <p:nvPr/>
        </p:nvSpPr>
        <p:spPr>
          <a:xfrm>
            <a:off x="2526021" y="2719722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Rectángulo redondeado 107"/>
          <p:cNvSpPr/>
          <p:nvPr/>
        </p:nvSpPr>
        <p:spPr>
          <a:xfrm>
            <a:off x="2526021" y="2719722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9" name="CuadroTexto 108"/>
          <p:cNvSpPr txBox="1"/>
          <p:nvPr/>
        </p:nvSpPr>
        <p:spPr>
          <a:xfrm>
            <a:off x="148573" y="2719722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Convocatoria</a:t>
            </a:r>
            <a:endParaRPr lang="es-MX" sz="1200" dirty="0"/>
          </a:p>
        </p:txBody>
      </p:sp>
      <p:sp>
        <p:nvSpPr>
          <p:cNvPr id="110" name="Rectángulo redondeado 109"/>
          <p:cNvSpPr/>
          <p:nvPr/>
        </p:nvSpPr>
        <p:spPr>
          <a:xfrm>
            <a:off x="2522381" y="3172299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1" name="Rectángulo redondeado 110"/>
          <p:cNvSpPr/>
          <p:nvPr/>
        </p:nvSpPr>
        <p:spPr>
          <a:xfrm>
            <a:off x="2522381" y="317229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/>
          <p:cNvSpPr txBox="1"/>
          <p:nvPr/>
        </p:nvSpPr>
        <p:spPr>
          <a:xfrm>
            <a:off x="144933" y="3172299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servicio</a:t>
            </a:r>
            <a:endParaRPr lang="es-MX" sz="1200" dirty="0"/>
          </a:p>
        </p:txBody>
      </p:sp>
      <p:sp>
        <p:nvSpPr>
          <p:cNvPr id="113" name="Rectángulo redondeado 112"/>
          <p:cNvSpPr/>
          <p:nvPr/>
        </p:nvSpPr>
        <p:spPr>
          <a:xfrm>
            <a:off x="2521997" y="3675181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Rectángulo redondeado 113"/>
          <p:cNvSpPr/>
          <p:nvPr/>
        </p:nvSpPr>
        <p:spPr>
          <a:xfrm>
            <a:off x="2521997" y="3675181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5" name="CuadroTexto 114"/>
          <p:cNvSpPr txBox="1"/>
          <p:nvPr/>
        </p:nvSpPr>
        <p:spPr>
          <a:xfrm>
            <a:off x="144549" y="3675181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Vigencia del TA</a:t>
            </a:r>
            <a:endParaRPr lang="es-MX" sz="1200" dirty="0"/>
          </a:p>
        </p:txBody>
      </p:sp>
      <p:sp>
        <p:nvSpPr>
          <p:cNvPr id="116" name="Rectángulo redondeado 115"/>
          <p:cNvSpPr/>
          <p:nvPr/>
        </p:nvSpPr>
        <p:spPr>
          <a:xfrm>
            <a:off x="8633803" y="308010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7" name="Rectángulo redondeado 116"/>
          <p:cNvSpPr/>
          <p:nvPr/>
        </p:nvSpPr>
        <p:spPr>
          <a:xfrm>
            <a:off x="8634187" y="308010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/>
          <p:cNvSpPr txBox="1"/>
          <p:nvPr/>
        </p:nvSpPr>
        <p:spPr>
          <a:xfrm>
            <a:off x="6343570" y="308010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vigencia del TA</a:t>
            </a:r>
            <a:endParaRPr lang="es-MX" sz="1200" dirty="0"/>
          </a:p>
        </p:txBody>
      </p:sp>
      <p:sp>
        <p:nvSpPr>
          <p:cNvPr id="119" name="Rectángulo redondeado 118"/>
          <p:cNvSpPr/>
          <p:nvPr/>
        </p:nvSpPr>
        <p:spPr>
          <a:xfrm>
            <a:off x="8633803" y="3591647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0" name="Rectángulo redondeado 119"/>
          <p:cNvSpPr/>
          <p:nvPr/>
        </p:nvSpPr>
        <p:spPr>
          <a:xfrm>
            <a:off x="8633803" y="3591647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1" name="CuadroTexto 120"/>
          <p:cNvSpPr txBox="1"/>
          <p:nvPr/>
        </p:nvSpPr>
        <p:spPr>
          <a:xfrm>
            <a:off x="6343186" y="3591647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termino vigencia del TA</a:t>
            </a:r>
            <a:endParaRPr lang="es-MX" sz="1200" dirty="0"/>
          </a:p>
        </p:txBody>
      </p:sp>
      <p:sp>
        <p:nvSpPr>
          <p:cNvPr id="122" name="Rectángulo redondeado 121"/>
          <p:cNvSpPr/>
          <p:nvPr/>
        </p:nvSpPr>
        <p:spPr>
          <a:xfrm>
            <a:off x="2518357" y="4176163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Rectángulo redondeado 122"/>
          <p:cNvSpPr/>
          <p:nvPr/>
        </p:nvSpPr>
        <p:spPr>
          <a:xfrm>
            <a:off x="2518357" y="4176163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CuadroTexto 123"/>
          <p:cNvSpPr txBox="1"/>
          <p:nvPr/>
        </p:nvSpPr>
        <p:spPr>
          <a:xfrm>
            <a:off x="140909" y="4176163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 la Empresa</a:t>
            </a:r>
            <a:endParaRPr lang="es-MX" sz="1200" dirty="0"/>
          </a:p>
        </p:txBody>
      </p:sp>
      <p:sp>
        <p:nvSpPr>
          <p:cNvPr id="125" name="Rectángulo redondeado 124"/>
          <p:cNvSpPr/>
          <p:nvPr/>
        </p:nvSpPr>
        <p:spPr>
          <a:xfrm>
            <a:off x="8595381" y="4133276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Rectángulo redondeado 125"/>
          <p:cNvSpPr/>
          <p:nvPr/>
        </p:nvSpPr>
        <p:spPr>
          <a:xfrm>
            <a:off x="8595381" y="413327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CuadroTexto 126"/>
          <p:cNvSpPr txBox="1"/>
          <p:nvPr/>
        </p:nvSpPr>
        <p:spPr>
          <a:xfrm>
            <a:off x="6326008" y="4666228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*Correo Electrónico</a:t>
            </a:r>
            <a:endParaRPr lang="es-MX" sz="1200" dirty="0"/>
          </a:p>
        </p:txBody>
      </p:sp>
      <p:sp>
        <p:nvSpPr>
          <p:cNvPr id="128" name="Rectángulo redondeado 127"/>
          <p:cNvSpPr/>
          <p:nvPr/>
        </p:nvSpPr>
        <p:spPr>
          <a:xfrm>
            <a:off x="8595750" y="4696334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Rectángulo redondeado 128"/>
          <p:cNvSpPr/>
          <p:nvPr/>
        </p:nvSpPr>
        <p:spPr>
          <a:xfrm>
            <a:off x="8595750" y="4696334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CuadroTexto 129"/>
          <p:cNvSpPr txBox="1"/>
          <p:nvPr/>
        </p:nvSpPr>
        <p:spPr>
          <a:xfrm>
            <a:off x="140909" y="474631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*Nombre del Representante Legal</a:t>
            </a:r>
            <a:endParaRPr lang="es-MX" sz="1200" dirty="0"/>
          </a:p>
        </p:txBody>
      </p:sp>
      <p:sp>
        <p:nvSpPr>
          <p:cNvPr id="131" name="Rectángulo redondeado 130"/>
          <p:cNvSpPr/>
          <p:nvPr/>
        </p:nvSpPr>
        <p:spPr>
          <a:xfrm>
            <a:off x="2514243" y="4730559"/>
            <a:ext cx="2377440" cy="2769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Rectángulo redondeado 131"/>
          <p:cNvSpPr/>
          <p:nvPr/>
        </p:nvSpPr>
        <p:spPr>
          <a:xfrm>
            <a:off x="2514243" y="4730559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>
            <a:off x="6330122" y="4133670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*Domicilio Fiscal</a:t>
            </a:r>
            <a:endParaRPr lang="es-MX" sz="1200" dirty="0"/>
          </a:p>
        </p:txBody>
      </p:sp>
      <p:sp>
        <p:nvSpPr>
          <p:cNvPr id="134" name="Rectángulo redondeado 133"/>
          <p:cNvSpPr/>
          <p:nvPr/>
        </p:nvSpPr>
        <p:spPr>
          <a:xfrm>
            <a:off x="8652042" y="2654546"/>
            <a:ext cx="2377440" cy="2769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5" name="Rectángulo redondeado 134"/>
          <p:cNvSpPr/>
          <p:nvPr/>
        </p:nvSpPr>
        <p:spPr>
          <a:xfrm>
            <a:off x="8625532" y="2654546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6360273" y="2654546"/>
            <a:ext cx="3278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RFC</a:t>
            </a:r>
            <a:endParaRPr lang="es-MX" sz="1200" dirty="0"/>
          </a:p>
        </p:txBody>
      </p:sp>
      <p:cxnSp>
        <p:nvCxnSpPr>
          <p:cNvPr id="53" name="Conector recto 52"/>
          <p:cNvCxnSpPr/>
          <p:nvPr/>
        </p:nvCxnSpPr>
        <p:spPr>
          <a:xfrm flipV="1">
            <a:off x="165461" y="603404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112358" y="756209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título:</a:t>
            </a:r>
            <a:endParaRPr lang="es-MX" sz="12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691814" y="751316"/>
            <a:ext cx="22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inicio de cancelación:</a:t>
            </a:r>
            <a:endParaRPr lang="es-MX" sz="1200" dirty="0"/>
          </a:p>
        </p:txBody>
      </p:sp>
      <p:sp>
        <p:nvSpPr>
          <p:cNvPr id="65" name="Rectángulo redondeado 64"/>
          <p:cNvSpPr/>
          <p:nvPr/>
        </p:nvSpPr>
        <p:spPr>
          <a:xfrm>
            <a:off x="10633187" y="4704740"/>
            <a:ext cx="339634" cy="2769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FF0000"/>
                </a:solidFill>
              </a:rPr>
              <a:t>+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52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/>
          <p:cNvSpPr txBox="1"/>
          <p:nvPr/>
        </p:nvSpPr>
        <p:spPr>
          <a:xfrm>
            <a:off x="130628" y="156752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8" name="Conector recto 27"/>
          <p:cNvCxnSpPr/>
          <p:nvPr/>
        </p:nvCxnSpPr>
        <p:spPr>
          <a:xfrm flipV="1">
            <a:off x="169816" y="513018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82880" y="973789"/>
            <a:ext cx="1802674" cy="2785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Registro de Actualización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2050872" y="978535"/>
            <a:ext cx="2299063" cy="2738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182880" y="637960"/>
            <a:ext cx="1541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titulo:</a:t>
            </a:r>
            <a:endParaRPr lang="es-MX" sz="1200" dirty="0"/>
          </a:p>
        </p:txBody>
      </p:sp>
      <p:sp>
        <p:nvSpPr>
          <p:cNvPr id="42" name="Rectángulo 41"/>
          <p:cNvSpPr/>
          <p:nvPr/>
        </p:nvSpPr>
        <p:spPr>
          <a:xfrm>
            <a:off x="4424663" y="975174"/>
            <a:ext cx="2299063" cy="277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y Alegatos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182880" y="1324686"/>
            <a:ext cx="11419590" cy="99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8" name="Rectángulo redondeado 37">
            <a:hlinkClick r:id="" action="ppaction://noaction"/>
          </p:cNvPr>
          <p:cNvSpPr/>
          <p:nvPr/>
        </p:nvSpPr>
        <p:spPr>
          <a:xfrm>
            <a:off x="7557038" y="2488896"/>
            <a:ext cx="2108914" cy="315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+ Agregar Documento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3662394" y="24539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carga del documento:</a:t>
            </a:r>
            <a:endParaRPr lang="es-MX" sz="1200" dirty="0"/>
          </a:p>
        </p:txBody>
      </p:sp>
      <p:graphicFrame>
        <p:nvGraphicFramePr>
          <p:cNvPr id="48" name="Tabla 47"/>
          <p:cNvGraphicFramePr>
            <a:graphicFrameLocks noGrp="1"/>
          </p:cNvGraphicFramePr>
          <p:nvPr>
            <p:extLst/>
          </p:nvPr>
        </p:nvGraphicFramePr>
        <p:xfrm>
          <a:off x="992125" y="3021283"/>
          <a:ext cx="5095166" cy="6400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48980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2248625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1797561">
                  <a:extLst>
                    <a:ext uri="{9D8B030D-6E8A-4147-A177-3AD203B41FA5}">
                      <a16:colId xmlns:a16="http://schemas.microsoft.com/office/drawing/2014/main" val="2983268258"/>
                    </a:ext>
                  </a:extLst>
                </a:gridCol>
              </a:tblGrid>
              <a:tr h="205223">
                <a:tc>
                  <a:txBody>
                    <a:bodyPr/>
                    <a:lstStyle/>
                    <a:p>
                      <a:pPr algn="l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Documento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27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xcxcxcx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</a:tbl>
          </a:graphicData>
        </a:graphic>
      </p:graphicFrame>
      <p:sp>
        <p:nvSpPr>
          <p:cNvPr id="49" name="Rectángulo redondeado 48">
            <a:hlinkClick r:id="" action="ppaction://noaction"/>
          </p:cNvPr>
          <p:cNvSpPr/>
          <p:nvPr/>
        </p:nvSpPr>
        <p:spPr>
          <a:xfrm>
            <a:off x="4146409" y="3392119"/>
            <a:ext cx="725714" cy="19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Eliminar</a:t>
            </a:r>
            <a:endParaRPr lang="es-ES" sz="1000" dirty="0"/>
          </a:p>
        </p:txBody>
      </p:sp>
      <p:sp>
        <p:nvSpPr>
          <p:cNvPr id="52" name="Rectángulo redondeado 51">
            <a:hlinkClick r:id="" action="ppaction://noaction"/>
          </p:cNvPr>
          <p:cNvSpPr/>
          <p:nvPr/>
        </p:nvSpPr>
        <p:spPr>
          <a:xfrm>
            <a:off x="4940904" y="3379056"/>
            <a:ext cx="1061128" cy="212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 </a:t>
            </a:r>
            <a:endParaRPr lang="es-ES" sz="10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238937" y="150407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del inicio de cancelación :</a:t>
            </a:r>
            <a:endParaRPr lang="es-MX" sz="12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3442" y="2479854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Nombre del documento: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160560" y="2222727"/>
            <a:ext cx="11419590" cy="1886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Pruebas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373645" y="371299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Comentario de la prueba:  </a:t>
            </a:r>
            <a:endParaRPr lang="es-MX" sz="12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3550307" y="629161"/>
            <a:ext cx="265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 de inicio de cancelación:</a:t>
            </a:r>
            <a:endParaRPr lang="es-MX" sz="1200" dirty="0"/>
          </a:p>
        </p:txBody>
      </p:sp>
      <p:sp>
        <p:nvSpPr>
          <p:cNvPr id="37" name="Rectángulo redondeado 36">
            <a:hlinkClick r:id="rId6" action="ppaction://hlinksldjump"/>
          </p:cNvPr>
          <p:cNvSpPr/>
          <p:nvPr/>
        </p:nvSpPr>
        <p:spPr>
          <a:xfrm>
            <a:off x="7475440" y="5853852"/>
            <a:ext cx="1629634" cy="416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 </a:t>
            </a:r>
          </a:p>
        </p:txBody>
      </p:sp>
      <p:sp>
        <p:nvSpPr>
          <p:cNvPr id="40" name="Rectángulo redondeado 39">
            <a:hlinkClick r:id="rId6" action="ppaction://hlinksldjump"/>
          </p:cNvPr>
          <p:cNvSpPr/>
          <p:nvPr/>
        </p:nvSpPr>
        <p:spPr>
          <a:xfrm>
            <a:off x="2650775" y="5892745"/>
            <a:ext cx="1175656" cy="392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Guardar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1" name="Rectángulo redondeado 40">
            <a:hlinkClick r:id="rId6" action="ppaction://hlinksldjump"/>
          </p:cNvPr>
          <p:cNvSpPr/>
          <p:nvPr/>
        </p:nvSpPr>
        <p:spPr>
          <a:xfrm>
            <a:off x="3935063" y="5866917"/>
            <a:ext cx="1629634" cy="4178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redondeado 42">
            <a:hlinkClick r:id="rId6" action="ppaction://hlinksldjump"/>
          </p:cNvPr>
          <p:cNvSpPr/>
          <p:nvPr/>
        </p:nvSpPr>
        <p:spPr>
          <a:xfrm>
            <a:off x="5724790" y="5853852"/>
            <a:ext cx="1629634" cy="4309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Solicitar prorroga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73644" y="4669133"/>
            <a:ext cx="25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Contestación de la prevención</a:t>
            </a:r>
            <a:endParaRPr lang="es-MX" sz="12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215" name="ListBox2" r:id="rId2" imgW="11430000" imgH="333360"/>
        </mc:Choice>
        <mc:Fallback>
          <p:control name="ListBox2" r:id="rId2" imgW="11430000" imgH="333360">
            <p:pic>
              <p:nvPicPr>
                <p:cNvPr id="29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9816" y="1806256"/>
                  <a:ext cx="11432653" cy="328639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16" name="ListBox3" r:id="rId3" imgW="10572840" imgH="514440"/>
        </mc:Choice>
        <mc:Fallback>
          <p:control name="ListBox3" r:id="rId3" imgW="10572840" imgH="514440">
            <p:pic>
              <p:nvPicPr>
                <p:cNvPr id="34" name="List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3645" y="4023515"/>
                  <a:ext cx="10573294" cy="508413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8217" name="ListBox1" r:id="rId4" imgW="10572840" imgH="638280"/>
        </mc:Choice>
        <mc:Fallback>
          <p:control name="ListBox1" r:id="rId4" imgW="10572840" imgH="638280">
            <p:pic>
              <p:nvPicPr>
                <p:cNvPr id="44" name="ListBox1"/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253" y="4961633"/>
                  <a:ext cx="10573294" cy="64049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7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/>
          <p:cNvSpPr/>
          <p:nvPr/>
        </p:nvSpPr>
        <p:spPr>
          <a:xfrm>
            <a:off x="87808" y="120119"/>
            <a:ext cx="11916957" cy="66072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CuadroTexto 57"/>
          <p:cNvSpPr txBox="1"/>
          <p:nvPr/>
        </p:nvSpPr>
        <p:spPr>
          <a:xfrm>
            <a:off x="121919" y="154951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de solicitud </a:t>
            </a:r>
            <a:endParaRPr lang="es-MX" sz="1200" dirty="0"/>
          </a:p>
        </p:txBody>
      </p:sp>
      <p:sp>
        <p:nvSpPr>
          <p:cNvPr id="60" name="CuadroTexto 59"/>
          <p:cNvSpPr txBox="1"/>
          <p:nvPr/>
        </p:nvSpPr>
        <p:spPr>
          <a:xfrm>
            <a:off x="190862" y="2339195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Motivo de prorroga</a:t>
            </a:r>
            <a:endParaRPr lang="es-MX" sz="1200" dirty="0"/>
          </a:p>
        </p:txBody>
      </p:sp>
      <p:sp>
        <p:nvSpPr>
          <p:cNvPr id="35" name="Rectángulo 34"/>
          <p:cNvSpPr/>
          <p:nvPr/>
        </p:nvSpPr>
        <p:spPr>
          <a:xfrm>
            <a:off x="169816" y="1088132"/>
            <a:ext cx="11495392" cy="287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smtClean="0">
                <a:solidFill>
                  <a:schemeClr val="tx1"/>
                </a:solidFill>
              </a:rPr>
              <a:t>Prorroga de inicio de cancelación 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243114" y="4102492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Número de oficio </a:t>
            </a:r>
            <a:endParaRPr lang="es-MX" sz="12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4740105" y="4093289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Fecha Termino de prorroga</a:t>
            </a:r>
            <a:endParaRPr lang="es-MX" sz="1200" dirty="0"/>
          </a:p>
        </p:txBody>
      </p:sp>
      <p:sp>
        <p:nvSpPr>
          <p:cNvPr id="42" name="CuadroTexto 41"/>
          <p:cNvSpPr txBox="1"/>
          <p:nvPr/>
        </p:nvSpPr>
        <p:spPr>
          <a:xfrm>
            <a:off x="238763" y="4460792"/>
            <a:ext cx="366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Observaciones</a:t>
            </a:r>
            <a:endParaRPr lang="es-MX" sz="1200" dirty="0"/>
          </a:p>
        </p:txBody>
      </p:sp>
      <p:sp>
        <p:nvSpPr>
          <p:cNvPr id="46" name="Rectángulo 45"/>
          <p:cNvSpPr/>
          <p:nvPr/>
        </p:nvSpPr>
        <p:spPr>
          <a:xfrm>
            <a:off x="238763" y="3699795"/>
            <a:ext cx="11495392" cy="255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63336" y="1589425"/>
            <a:ext cx="276959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274183" y="2724401"/>
            <a:ext cx="11384170" cy="71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6798769" y="4070798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274183" y="4722238"/>
            <a:ext cx="11384170" cy="906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1697447" y="4085727"/>
            <a:ext cx="276959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redondeado 14">
            <a:hlinkClick r:id="rId2" action="ppaction://hlinksldjump"/>
          </p:cNvPr>
          <p:cNvSpPr/>
          <p:nvPr/>
        </p:nvSpPr>
        <p:spPr>
          <a:xfrm>
            <a:off x="4306986" y="5827325"/>
            <a:ext cx="1629634" cy="344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firmar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17" name="Rectángulo redondeado 16">
            <a:hlinkClick r:id="rId2" action="ppaction://hlinksldjump"/>
          </p:cNvPr>
          <p:cNvSpPr/>
          <p:nvPr/>
        </p:nvSpPr>
        <p:spPr>
          <a:xfrm>
            <a:off x="6236800" y="5797811"/>
            <a:ext cx="1629634" cy="3737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pre visualizar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03778" y="2014640"/>
            <a:ext cx="308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Días otorgados</a:t>
            </a:r>
            <a:endParaRPr lang="es-MX" sz="1200" dirty="0"/>
          </a:p>
        </p:txBody>
      </p:sp>
      <p:sp>
        <p:nvSpPr>
          <p:cNvPr id="24" name="Rectángulo 23"/>
          <p:cNvSpPr/>
          <p:nvPr/>
        </p:nvSpPr>
        <p:spPr>
          <a:xfrm>
            <a:off x="1643157" y="2024668"/>
            <a:ext cx="2789778" cy="232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5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30628" y="261256"/>
            <a:ext cx="467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Cancelación</a:t>
            </a:r>
            <a:endParaRPr lang="es-MX" dirty="0"/>
          </a:p>
        </p:txBody>
      </p:sp>
      <p:cxnSp>
        <p:nvCxnSpPr>
          <p:cNvPr id="25" name="Conector recto 24"/>
          <p:cNvCxnSpPr/>
          <p:nvPr/>
        </p:nvCxnSpPr>
        <p:spPr>
          <a:xfrm flipV="1">
            <a:off x="169816" y="617522"/>
            <a:ext cx="1183495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2050872" y="730340"/>
            <a:ext cx="2299063" cy="273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tx1"/>
                </a:solidFill>
              </a:rPr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6784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43691" y="391886"/>
            <a:ext cx="4676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</a:t>
            </a:r>
            <a:r>
              <a:rPr lang="es-MX" dirty="0" smtClean="0"/>
              <a:t>ítulos  de autorización Otorgados  </a:t>
            </a:r>
            <a:endParaRPr lang="es-MX" dirty="0"/>
          </a:p>
          <a:p>
            <a:r>
              <a:rPr lang="es-MX" dirty="0" smtClean="0"/>
              <a:t> </a:t>
            </a:r>
            <a:endParaRPr lang="es-MX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82879" y="758482"/>
            <a:ext cx="11861080" cy="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9176302" y="2839595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Buscar:</a:t>
            </a:r>
            <a:endParaRPr lang="es-MX" sz="12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561348" y="2765350"/>
            <a:ext cx="120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Mostrar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860945" y="2843558"/>
            <a:ext cx="1201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</a:t>
            </a:r>
            <a:r>
              <a:rPr lang="es-MX" sz="1200" dirty="0" smtClean="0"/>
              <a:t>egistros</a:t>
            </a:r>
            <a:endParaRPr lang="es-MX" sz="1200" dirty="0"/>
          </a:p>
        </p:txBody>
      </p:sp>
      <p:graphicFrame>
        <p:nvGraphicFramePr>
          <p:cNvPr id="24" name="Tabla 23"/>
          <p:cNvGraphicFramePr>
            <a:graphicFrameLocks noGrp="1"/>
          </p:cNvGraphicFramePr>
          <p:nvPr>
            <p:extLst/>
          </p:nvPr>
        </p:nvGraphicFramePr>
        <p:xfrm>
          <a:off x="329483" y="3366755"/>
          <a:ext cx="11619414" cy="2560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6569">
                  <a:extLst>
                    <a:ext uri="{9D8B030D-6E8A-4147-A177-3AD203B41FA5}">
                      <a16:colId xmlns:a16="http://schemas.microsoft.com/office/drawing/2014/main" val="3685351071"/>
                    </a:ext>
                  </a:extLst>
                </a:gridCol>
                <a:gridCol w="790657">
                  <a:extLst>
                    <a:ext uri="{9D8B030D-6E8A-4147-A177-3AD203B41FA5}">
                      <a16:colId xmlns:a16="http://schemas.microsoft.com/office/drawing/2014/main" val="402631724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794950014"/>
                    </a:ext>
                  </a:extLst>
                </a:gridCol>
                <a:gridCol w="2259874">
                  <a:extLst>
                    <a:ext uri="{9D8B030D-6E8A-4147-A177-3AD203B41FA5}">
                      <a16:colId xmlns:a16="http://schemas.microsoft.com/office/drawing/2014/main" val="3740532052"/>
                    </a:ext>
                  </a:extLst>
                </a:gridCol>
                <a:gridCol w="3507025">
                  <a:extLst>
                    <a:ext uri="{9D8B030D-6E8A-4147-A177-3AD203B41FA5}">
                      <a16:colId xmlns:a16="http://schemas.microsoft.com/office/drawing/2014/main" val="358821484"/>
                    </a:ext>
                  </a:extLst>
                </a:gridCol>
                <a:gridCol w="1936569">
                  <a:extLst>
                    <a:ext uri="{9D8B030D-6E8A-4147-A177-3AD203B41FA5}">
                      <a16:colId xmlns:a16="http://schemas.microsoft.com/office/drawing/2014/main" val="216269185"/>
                    </a:ext>
                  </a:extLst>
                </a:gridCol>
              </a:tblGrid>
              <a:tr h="136871"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Número de Título</a:t>
                      </a:r>
                      <a:r>
                        <a:rPr lang="es-MX" sz="1200" baseline="0" dirty="0" smtClean="0"/>
                        <a:t>         RFC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Servicio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Razón social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Fecha</a:t>
                      </a:r>
                      <a:r>
                        <a:rPr lang="es-MX" sz="1200" baseline="0" dirty="0" smtClean="0"/>
                        <a:t> de termino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Estado</a:t>
                      </a:r>
                      <a:r>
                        <a:rPr lang="es-MX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>
                          <a:solidFill>
                            <a:schemeClr val="tx1"/>
                          </a:solidFill>
                        </a:rPr>
                        <a:t>Acciones</a:t>
                      </a:r>
                      <a:endParaRPr lang="es-MX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74339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85679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inicio de cancelación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00171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Solicitud de prorroga por prevención</a:t>
                      </a:r>
                      <a:r>
                        <a:rPr lang="es-MX" sz="1200" baseline="0" dirty="0" smtClean="0"/>
                        <a:t> de cancelación</a:t>
                      </a:r>
                      <a:endParaRPr lang="es-MX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80110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Solventar prevención de cancelación de cancelación 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246485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31408"/>
                  </a:ext>
                </a:extLst>
              </a:tr>
              <a:tr h="182494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35913"/>
                  </a:ext>
                </a:extLst>
              </a:tr>
            </a:tbl>
          </a:graphicData>
        </a:graphic>
      </p:graphicFrame>
      <p:cxnSp>
        <p:nvCxnSpPr>
          <p:cNvPr id="26" name="Conector recto 25"/>
          <p:cNvCxnSpPr/>
          <p:nvPr/>
        </p:nvCxnSpPr>
        <p:spPr>
          <a:xfrm>
            <a:off x="228243" y="2655481"/>
            <a:ext cx="11874138" cy="1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143692" y="195943"/>
            <a:ext cx="11900268" cy="627017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0619749" y="5932350"/>
            <a:ext cx="1240972" cy="3829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Siguiente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8908514" y="5932350"/>
            <a:ext cx="1240972" cy="378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Anterior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6" name="Rectángulo 35"/>
          <p:cNvSpPr/>
          <p:nvPr/>
        </p:nvSpPr>
        <p:spPr>
          <a:xfrm>
            <a:off x="10149486" y="5932350"/>
            <a:ext cx="470263" cy="3788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</a:rPr>
              <a:t>1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189055" y="5932350"/>
            <a:ext cx="627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latin typeface="Agency FB" panose="020B0503020202020204" pitchFamily="34" charset="0"/>
              </a:rPr>
              <a:t>Mostrando registros  del X al X de un total de  X  registros </a:t>
            </a:r>
            <a:endParaRPr lang="es-MX" sz="1200" dirty="0">
              <a:latin typeface="Agency FB" panose="020B0503020202020204" pitchFamily="34" charset="0"/>
            </a:endParaRPr>
          </a:p>
        </p:txBody>
      </p:sp>
      <p:sp>
        <p:nvSpPr>
          <p:cNvPr id="51" name="Rectángulo redondeado 50">
            <a:hlinkClick r:id="" action="ppaction://noaction"/>
          </p:cNvPr>
          <p:cNvSpPr/>
          <p:nvPr/>
        </p:nvSpPr>
        <p:spPr>
          <a:xfrm>
            <a:off x="10139149" y="3728651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" name="Rectángulo 1"/>
          <p:cNvSpPr/>
          <p:nvPr/>
        </p:nvSpPr>
        <p:spPr>
          <a:xfrm>
            <a:off x="8466170" y="378185"/>
            <a:ext cx="1306286" cy="3715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Solicitud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3" name="Rectángulo redondeado 22">
            <a:hlinkClick r:id="" action="ppaction://noaction"/>
          </p:cNvPr>
          <p:cNvSpPr/>
          <p:nvPr/>
        </p:nvSpPr>
        <p:spPr>
          <a:xfrm>
            <a:off x="10139148" y="4096830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1" name="Rectángulo redondeado 20">
            <a:hlinkClick r:id="" action="ppaction://noaction"/>
          </p:cNvPr>
          <p:cNvSpPr/>
          <p:nvPr/>
        </p:nvSpPr>
        <p:spPr>
          <a:xfrm>
            <a:off x="10139149" y="4462422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  <p:sp>
        <p:nvSpPr>
          <p:cNvPr id="22" name="Rectángulo redondeado 21">
            <a:hlinkClick r:id="" action="ppaction://noaction"/>
          </p:cNvPr>
          <p:cNvSpPr/>
          <p:nvPr/>
        </p:nvSpPr>
        <p:spPr>
          <a:xfrm>
            <a:off x="10139148" y="4908888"/>
            <a:ext cx="961199" cy="214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smtClean="0"/>
              <a:t>VER DETALLE</a:t>
            </a:r>
            <a:endParaRPr lang="es-ES" sz="1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239" name="ComboBox1" r:id="rId2" imgW="1514520" imgH="314280"/>
        </mc:Choice>
        <mc:Fallback>
          <p:control name="ComboBox1" r:id="rId2" imgW="1514520" imgH="314280">
            <p:pic>
              <p:nvPicPr>
                <p:cNvPr id="6" name="ComboBox1"/>
                <p:cNvPicPr>
                  <a:picLocks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9803" y="2804204"/>
                  <a:ext cx="1513286" cy="31239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40" name="ListBox2" r:id="rId3" imgW="2085840" imgH="295200"/>
        </mc:Choice>
        <mc:Fallback>
          <p:control name="ListBox2" r:id="rId3" imgW="2085840" imgH="295200">
            <p:pic>
              <p:nvPicPr>
                <p:cNvPr id="42" name="ListBox2"/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7602" y="2833270"/>
                  <a:ext cx="2086062" cy="292100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9241" name="ComboBox3" r:id="rId4" imgW="1628640" imgH="371520"/>
        </mc:Choice>
        <mc:Fallback>
          <p:control name="ComboBox3" r:id="rId4" imgW="1628640" imgH="371520">
            <p:pic>
              <p:nvPicPr>
                <p:cNvPr id="4" name="ComboBox3"/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469" y="381374"/>
                  <a:ext cx="1625600" cy="36833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850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1373</Words>
  <Application>Microsoft Office PowerPoint</Application>
  <PresentationFormat>Panorámica</PresentationFormat>
  <Paragraphs>490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Agency FB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Motivo de Cancelación: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CS5</dc:creator>
  <cp:lastModifiedBy>CS5</cp:lastModifiedBy>
  <cp:revision>6</cp:revision>
  <dcterms:created xsi:type="dcterms:W3CDTF">2019-09-27T16:54:35Z</dcterms:created>
  <dcterms:modified xsi:type="dcterms:W3CDTF">2019-09-27T18:14:46Z</dcterms:modified>
</cp:coreProperties>
</file>