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nter Bold" charset="1" panose="020B0802030000000004"/>
      <p:regular r:id="rId18"/>
    </p:embeddedFont>
    <p:embeddedFont>
      <p:font typeface="Open Sans" charset="1" panose="00000000000000000000"/>
      <p:regular r:id="rId19"/>
    </p:embeddedFont>
    <p:embeddedFont>
      <p:font typeface="Open Sans Bold" charset="1" panose="00000000000000000000"/>
      <p:regular r:id="rId20"/>
    </p:embeddedFont>
    <p:embeddedFont>
      <p:font typeface="Open Sans Semi-Bold" charset="1" panose="00000000000000000000"/>
      <p:regular r:id="rId21"/>
    </p:embeddedFont>
    <p:embeddedFont>
      <p:font typeface="Montserrat" charset="1" panose="00000500000000000000"/>
      <p:regular r:id="rId22"/>
    </p:embeddedFont>
    <p:embeddedFont>
      <p:font typeface="Canva Sans" charset="1" panose="020B0503030501040103"/>
      <p:regular r:id="rId23"/>
    </p:embeddedFont>
    <p:embeddedFont>
      <p:font typeface="Arial" charset="1" panose="020B0502020202020204"/>
      <p:regular r:id="rId24"/>
    </p:embeddedFont>
    <p:embeddedFont>
      <p:font typeface="Montserrat Medium" charset="1" panose="00000600000000000000"/>
      <p:regular r:id="rId25"/>
    </p:embeddedFont>
    <p:embeddedFont>
      <p:font typeface="Montserrat Medium Italics" charset="1" panose="00000600000000000000"/>
      <p:regular r:id="rId26"/>
    </p:embeddedFont>
    <p:embeddedFont>
      <p:font typeface="Open Sans Medium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4658" y="7598882"/>
            <a:ext cx="16138684" cy="0"/>
          </a:xfrm>
          <a:prstGeom prst="line">
            <a:avLst/>
          </a:prstGeom>
          <a:ln cap="flat" w="38100">
            <a:solidFill>
              <a:srgbClr val="1772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972039" y="656036"/>
            <a:ext cx="1241303" cy="575606"/>
            <a:chOff x="0" y="0"/>
            <a:chExt cx="326928" cy="151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6928" cy="151600"/>
            </a:xfrm>
            <a:custGeom>
              <a:avLst/>
              <a:gdLst/>
              <a:ahLst/>
              <a:cxnLst/>
              <a:rect r="r" b="b" t="t" l="l"/>
              <a:pathLst>
                <a:path h="151600" w="326928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07042" y="1641426"/>
            <a:ext cx="4320630" cy="3938949"/>
          </a:xfrm>
          <a:custGeom>
            <a:avLst/>
            <a:gdLst/>
            <a:ahLst/>
            <a:cxnLst/>
            <a:rect r="r" b="b" t="t" l="l"/>
            <a:pathLst>
              <a:path h="3938949" w="4320630">
                <a:moveTo>
                  <a:pt x="0" y="0"/>
                </a:moveTo>
                <a:lnTo>
                  <a:pt x="4320630" y="0"/>
                </a:lnTo>
                <a:lnTo>
                  <a:pt x="4320630" y="3938949"/>
                </a:lnTo>
                <a:lnTo>
                  <a:pt x="0" y="3938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60006" y="2111953"/>
            <a:ext cx="6142009" cy="195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33"/>
              </a:lnSpc>
            </a:pPr>
            <a:r>
              <a:rPr lang="en-US" sz="11381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VALERO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2246" y="9018842"/>
            <a:ext cx="2712580" cy="40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Aditya Guleria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2246" y="8687215"/>
            <a:ext cx="2712580" cy="40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9"/>
              </a:lnSpc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31376" y="8989632"/>
            <a:ext cx="3674441" cy="40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101577843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64624" y="8974631"/>
            <a:ext cx="4179971" cy="40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aditya.guleria@georgebrown.ca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31376" y="8658005"/>
            <a:ext cx="3674441" cy="40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9"/>
              </a:lnSpc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Student ID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64624" y="8643004"/>
            <a:ext cx="3867331" cy="40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9"/>
              </a:lnSpc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Email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44595" y="8832947"/>
            <a:ext cx="2868747" cy="368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99"/>
              </a:lnSpc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January 2025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60006" y="4196280"/>
            <a:ext cx="9581589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19"/>
              </a:lnSpc>
            </a:pPr>
            <a:r>
              <a:rPr lang="en-US" b="true" sz="3299" spc="244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BACKUP AND RESTORE TOOL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2246" y="9349678"/>
            <a:ext cx="2992626" cy="40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Prince Alben Uwizeye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64624" y="9378253"/>
            <a:ext cx="4179971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89"/>
              </a:lnSpc>
            </a:pPr>
            <a:r>
              <a:rPr lang="en-US" sz="1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princealben.uwizeye@georgebrown.ca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631376" y="9349678"/>
            <a:ext cx="3674441" cy="40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101574777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5800" y="9151339"/>
            <a:ext cx="1028700" cy="1135661"/>
            <a:chOff x="0" y="0"/>
            <a:chExt cx="270933" cy="2991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747333" y="1154429"/>
            <a:ext cx="4845970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512300" y="0"/>
            <a:ext cx="775700" cy="10287000"/>
            <a:chOff x="0" y="0"/>
            <a:chExt cx="204300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43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300">
                  <a:moveTo>
                    <a:pt x="0" y="0"/>
                  </a:moveTo>
                  <a:lnTo>
                    <a:pt x="204300" y="0"/>
                  </a:lnTo>
                  <a:lnTo>
                    <a:pt x="2043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43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853618" y="2975177"/>
            <a:ext cx="4411272" cy="3938949"/>
          </a:xfrm>
          <a:custGeom>
            <a:avLst/>
            <a:gdLst/>
            <a:ahLst/>
            <a:cxnLst/>
            <a:rect r="r" b="b" t="t" l="l"/>
            <a:pathLst>
              <a:path h="3938949" w="4411272">
                <a:moveTo>
                  <a:pt x="0" y="0"/>
                </a:moveTo>
                <a:lnTo>
                  <a:pt x="4411272" y="0"/>
                </a:lnTo>
                <a:lnTo>
                  <a:pt x="4411272" y="3938948"/>
                </a:lnTo>
                <a:lnTo>
                  <a:pt x="0" y="3938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85" t="-4633" r="-9654" b="-1506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47333" y="483869"/>
            <a:ext cx="13188731" cy="708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5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ADVANTAGES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70115" y="9709726"/>
            <a:ext cx="313581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0254" y="2841827"/>
            <a:ext cx="10822872" cy="448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533" indent="-419266" lvl="1">
              <a:lnSpc>
                <a:spcPts val="6020"/>
              </a:lnSpc>
              <a:buFont typeface="Arial"/>
              <a:buChar char="•"/>
            </a:pPr>
            <a:r>
              <a:rPr lang="en-US" b="true" sz="3883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Open-source and free.</a:t>
            </a:r>
          </a:p>
          <a:p>
            <a:pPr algn="l" marL="838533" indent="-419266" lvl="1">
              <a:lnSpc>
                <a:spcPts val="6020"/>
              </a:lnSpc>
              <a:buFont typeface="Arial"/>
              <a:buChar char="•"/>
            </a:pPr>
            <a:r>
              <a:rPr lang="en-US" b="true" sz="3883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Cloud-agnostic (works with all major cloud providers).</a:t>
            </a:r>
          </a:p>
          <a:p>
            <a:pPr algn="l" marL="838533" indent="-419266" lvl="1">
              <a:lnSpc>
                <a:spcPts val="6020"/>
              </a:lnSpc>
              <a:buFont typeface="Arial"/>
              <a:buChar char="•"/>
            </a:pPr>
            <a:r>
              <a:rPr lang="en-US" b="true" sz="3883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Simple to install and configure.</a:t>
            </a:r>
          </a:p>
          <a:p>
            <a:pPr algn="l" marL="838533" indent="-419266" lvl="1">
              <a:lnSpc>
                <a:spcPts val="60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83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Supports both application configurations and persistent volumes.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5800" y="9151339"/>
            <a:ext cx="1028700" cy="1135661"/>
            <a:chOff x="0" y="0"/>
            <a:chExt cx="270933" cy="2991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620254" y="1192529"/>
            <a:ext cx="4845887" cy="103075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512300" y="0"/>
            <a:ext cx="775700" cy="10287000"/>
            <a:chOff x="0" y="0"/>
            <a:chExt cx="204300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43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300">
                  <a:moveTo>
                    <a:pt x="0" y="0"/>
                  </a:moveTo>
                  <a:lnTo>
                    <a:pt x="204300" y="0"/>
                  </a:lnTo>
                  <a:lnTo>
                    <a:pt x="2043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43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853618" y="2975177"/>
            <a:ext cx="4411272" cy="3938949"/>
          </a:xfrm>
          <a:custGeom>
            <a:avLst/>
            <a:gdLst/>
            <a:ahLst/>
            <a:cxnLst/>
            <a:rect r="r" b="b" t="t" l="l"/>
            <a:pathLst>
              <a:path h="3938949" w="4411272">
                <a:moveTo>
                  <a:pt x="0" y="0"/>
                </a:moveTo>
                <a:lnTo>
                  <a:pt x="4411272" y="0"/>
                </a:lnTo>
                <a:lnTo>
                  <a:pt x="4411272" y="3938948"/>
                </a:lnTo>
                <a:lnTo>
                  <a:pt x="0" y="3938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85" t="-4633" r="-9654" b="-1506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15360" y="483869"/>
            <a:ext cx="13188731" cy="708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5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70115" y="9709726"/>
            <a:ext cx="313581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0254" y="2870402"/>
            <a:ext cx="10007785" cy="476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6895" indent="-333447" lvl="1">
              <a:lnSpc>
                <a:spcPts val="4787"/>
              </a:lnSpc>
              <a:buFont typeface="Arial"/>
              <a:buChar char="•"/>
            </a:pPr>
            <a:r>
              <a:rPr lang="en-US" b="true" sz="3088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Velero simplifies Kubernetes cluster management by providing robust backup and restore functionality.</a:t>
            </a:r>
          </a:p>
          <a:p>
            <a:pPr algn="l" marL="666895" indent="-333447" lvl="1">
              <a:lnSpc>
                <a:spcPts val="4787"/>
              </a:lnSpc>
              <a:buFont typeface="Arial"/>
              <a:buChar char="•"/>
            </a:pPr>
            <a:r>
              <a:rPr lang="en-US" b="true" sz="3088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a critical tool for disaster recovery and cluster migrations.</a:t>
            </a:r>
          </a:p>
          <a:p>
            <a:pPr algn="l" marL="666895" indent="-333447" lvl="1">
              <a:lnSpc>
                <a:spcPts val="4787"/>
              </a:lnSpc>
              <a:buFont typeface="Arial"/>
              <a:buChar char="•"/>
            </a:pPr>
            <a:r>
              <a:rPr lang="en-US" b="true" sz="3088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Easy to set up and works seamlessly with most cloud and local storage providers.</a:t>
            </a:r>
          </a:p>
          <a:p>
            <a:pPr algn="l">
              <a:lnSpc>
                <a:spcPts val="47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2759" y="6802807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cap="flat" w="38100">
            <a:solidFill>
              <a:srgbClr val="1772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81075" y="2874521"/>
            <a:ext cx="14166687" cy="267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4658" y="9213231"/>
            <a:ext cx="2204230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89"/>
              </a:lnSpc>
            </a:pPr>
            <a:r>
              <a:rPr lang="en-US" sz="1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Aditya Guleria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4658" y="8881603"/>
            <a:ext cx="2204230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89"/>
              </a:lnSpc>
            </a:pPr>
            <a:r>
              <a:rPr lang="en-US" b="true" sz="1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13910" y="9213231"/>
            <a:ext cx="2985834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89"/>
              </a:lnSpc>
            </a:pPr>
            <a:r>
              <a:rPr lang="en-US" sz="1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101577843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73624" y="9213231"/>
            <a:ext cx="3396626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89"/>
              </a:lnSpc>
            </a:pPr>
            <a:r>
              <a:rPr lang="en-US" sz="1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aditya.guleria@georgebrown.ca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13910" y="8881603"/>
            <a:ext cx="2985834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89"/>
              </a:lnSpc>
            </a:pPr>
            <a:r>
              <a:rPr lang="en-US" b="true" sz="1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Student ID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73624" y="8881603"/>
            <a:ext cx="3142576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89"/>
              </a:lnSpc>
            </a:pPr>
            <a:r>
              <a:rPr lang="en-US" b="true" sz="1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Email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44595" y="8862553"/>
            <a:ext cx="2868747" cy="368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99"/>
              </a:lnSpc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Jan 2025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3282" y="9542796"/>
            <a:ext cx="2465606" cy="67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89"/>
              </a:lnSpc>
            </a:pPr>
            <a:r>
              <a:rPr lang="en-US" sz="1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Prince Alben Uwizeye</a:t>
            </a:r>
          </a:p>
          <a:p>
            <a:pPr algn="just" marL="0" indent="0" lvl="0">
              <a:lnSpc>
                <a:spcPts val="278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0"/>
            <a:ext cx="775700" cy="10287000"/>
            <a:chOff x="0" y="0"/>
            <a:chExt cx="2043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3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300">
                  <a:moveTo>
                    <a:pt x="0" y="0"/>
                  </a:moveTo>
                  <a:lnTo>
                    <a:pt x="204300" y="0"/>
                  </a:lnTo>
                  <a:lnTo>
                    <a:pt x="2043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C1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3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620254" y="1257504"/>
            <a:ext cx="8181257" cy="3810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060" y="3458100"/>
            <a:ext cx="5637992" cy="5633709"/>
          </a:xfrm>
          <a:custGeom>
            <a:avLst/>
            <a:gdLst/>
            <a:ahLst/>
            <a:cxnLst/>
            <a:rect r="r" b="b" t="t" l="l"/>
            <a:pathLst>
              <a:path h="5633709" w="5637992">
                <a:moveTo>
                  <a:pt x="0" y="0"/>
                </a:moveTo>
                <a:lnTo>
                  <a:pt x="5637992" y="0"/>
                </a:lnTo>
                <a:lnTo>
                  <a:pt x="5637992" y="5633709"/>
                </a:lnTo>
                <a:lnTo>
                  <a:pt x="0" y="5633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79" t="-265" r="-270170" b="-2377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34727" y="3550740"/>
            <a:ext cx="5758533" cy="5502654"/>
          </a:xfrm>
          <a:custGeom>
            <a:avLst/>
            <a:gdLst/>
            <a:ahLst/>
            <a:cxnLst/>
            <a:rect r="r" b="b" t="t" l="l"/>
            <a:pathLst>
              <a:path h="5502654" w="5758533">
                <a:moveTo>
                  <a:pt x="0" y="0"/>
                </a:moveTo>
                <a:lnTo>
                  <a:pt x="5758533" y="0"/>
                </a:lnTo>
                <a:lnTo>
                  <a:pt x="5758533" y="5502654"/>
                </a:lnTo>
                <a:lnTo>
                  <a:pt x="0" y="55026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7845" t="0" r="-135276" b="-263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83438" y="3550740"/>
            <a:ext cx="5487330" cy="5502654"/>
          </a:xfrm>
          <a:custGeom>
            <a:avLst/>
            <a:gdLst/>
            <a:ahLst/>
            <a:cxnLst/>
            <a:rect r="r" b="b" t="t" l="l"/>
            <a:pathLst>
              <a:path h="5502654" w="5487330">
                <a:moveTo>
                  <a:pt x="0" y="0"/>
                </a:moveTo>
                <a:lnTo>
                  <a:pt x="5487330" y="0"/>
                </a:lnTo>
                <a:lnTo>
                  <a:pt x="5487330" y="5502654"/>
                </a:lnTo>
                <a:lnTo>
                  <a:pt x="0" y="55026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5580" t="0" r="-4142" b="-1610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50772" y="263094"/>
            <a:ext cx="11018688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WHAT IS VALERO?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0254" y="2140133"/>
            <a:ext cx="15283722" cy="14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0"/>
              </a:lnSpc>
            </a:pPr>
            <a:r>
              <a:rPr lang="en-US" sz="2764" spc="2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Velero is an open source tool to safely backup and restore, perform disaster recovery, and migrate Kubernetes cluster resources and persistent volumes.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7179" y="9709726"/>
            <a:ext cx="13945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0"/>
            <a:ext cx="775700" cy="10287000"/>
            <a:chOff x="0" y="0"/>
            <a:chExt cx="2043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3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300">
                  <a:moveTo>
                    <a:pt x="0" y="0"/>
                  </a:moveTo>
                  <a:lnTo>
                    <a:pt x="204300" y="0"/>
                  </a:lnTo>
                  <a:lnTo>
                    <a:pt x="2043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C1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3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50772" y="263094"/>
            <a:ext cx="11018688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WHY USE VALERO?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351135" y="1143207"/>
            <a:ext cx="7981884" cy="7620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433092" y="879084"/>
            <a:ext cx="2286010" cy="2243147"/>
          </a:xfrm>
          <a:custGeom>
            <a:avLst/>
            <a:gdLst/>
            <a:ahLst/>
            <a:cxnLst/>
            <a:rect r="r" b="b" t="t" l="l"/>
            <a:pathLst>
              <a:path h="2243147" w="2286010">
                <a:moveTo>
                  <a:pt x="0" y="0"/>
                </a:moveTo>
                <a:lnTo>
                  <a:pt x="2286010" y="0"/>
                </a:lnTo>
                <a:lnTo>
                  <a:pt x="2286010" y="2243147"/>
                </a:lnTo>
                <a:lnTo>
                  <a:pt x="0" y="2243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9438" y="2612358"/>
            <a:ext cx="911822" cy="1019745"/>
          </a:xfrm>
          <a:custGeom>
            <a:avLst/>
            <a:gdLst/>
            <a:ahLst/>
            <a:cxnLst/>
            <a:rect r="r" b="b" t="t" l="l"/>
            <a:pathLst>
              <a:path h="1019745" w="911822">
                <a:moveTo>
                  <a:pt x="0" y="0"/>
                </a:moveTo>
                <a:lnTo>
                  <a:pt x="911822" y="0"/>
                </a:lnTo>
                <a:lnTo>
                  <a:pt x="911822" y="1019746"/>
                </a:lnTo>
                <a:lnTo>
                  <a:pt x="0" y="1019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34340" y="2718687"/>
            <a:ext cx="12797358" cy="68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4"/>
              </a:lnSpc>
            </a:pPr>
            <a:r>
              <a:rPr lang="en-US" sz="3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Ensures business continuity in case of cluster failure.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59438" y="4239665"/>
            <a:ext cx="911822" cy="1019745"/>
          </a:xfrm>
          <a:custGeom>
            <a:avLst/>
            <a:gdLst/>
            <a:ahLst/>
            <a:cxnLst/>
            <a:rect r="r" b="b" t="t" l="l"/>
            <a:pathLst>
              <a:path h="1019745" w="911822">
                <a:moveTo>
                  <a:pt x="0" y="0"/>
                </a:moveTo>
                <a:lnTo>
                  <a:pt x="911822" y="0"/>
                </a:lnTo>
                <a:lnTo>
                  <a:pt x="911822" y="1019746"/>
                </a:lnTo>
                <a:lnTo>
                  <a:pt x="0" y="1019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34340" y="4345994"/>
            <a:ext cx="12797358" cy="68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4"/>
              </a:lnSpc>
            </a:pPr>
            <a:r>
              <a:rPr lang="en-US" sz="3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Facilitates seamless application migration.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59438" y="5866972"/>
            <a:ext cx="911822" cy="1019745"/>
          </a:xfrm>
          <a:custGeom>
            <a:avLst/>
            <a:gdLst/>
            <a:ahLst/>
            <a:cxnLst/>
            <a:rect r="r" b="b" t="t" l="l"/>
            <a:pathLst>
              <a:path h="1019745" w="911822">
                <a:moveTo>
                  <a:pt x="0" y="0"/>
                </a:moveTo>
                <a:lnTo>
                  <a:pt x="911822" y="0"/>
                </a:lnTo>
                <a:lnTo>
                  <a:pt x="911822" y="1019746"/>
                </a:lnTo>
                <a:lnTo>
                  <a:pt x="0" y="1019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34340" y="5973301"/>
            <a:ext cx="12797358" cy="68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4"/>
              </a:lnSpc>
            </a:pPr>
            <a:r>
              <a:rPr lang="en-US" sz="3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Reduces complexity for cluster backups.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59438" y="7494279"/>
            <a:ext cx="911822" cy="1019745"/>
          </a:xfrm>
          <a:custGeom>
            <a:avLst/>
            <a:gdLst/>
            <a:ahLst/>
            <a:cxnLst/>
            <a:rect r="r" b="b" t="t" l="l"/>
            <a:pathLst>
              <a:path h="1019745" w="911822">
                <a:moveTo>
                  <a:pt x="0" y="0"/>
                </a:moveTo>
                <a:lnTo>
                  <a:pt x="911822" y="0"/>
                </a:lnTo>
                <a:lnTo>
                  <a:pt x="911822" y="1019745"/>
                </a:lnTo>
                <a:lnTo>
                  <a:pt x="0" y="1019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34340" y="7600608"/>
            <a:ext cx="12797358" cy="1407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4"/>
              </a:lnSpc>
            </a:pPr>
            <a:r>
              <a:rPr lang="en-US" sz="3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Works with any cloud provider (AWS, GCP, Azure etc.) and on-premises clusters.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0"/>
            <a:ext cx="775700" cy="10287000"/>
            <a:chOff x="0" y="0"/>
            <a:chExt cx="2043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3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300">
                  <a:moveTo>
                    <a:pt x="0" y="0"/>
                  </a:moveTo>
                  <a:lnTo>
                    <a:pt x="204300" y="0"/>
                  </a:lnTo>
                  <a:lnTo>
                    <a:pt x="2043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C1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3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620254" y="1257504"/>
            <a:ext cx="4764541" cy="3810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46085" y="1695979"/>
            <a:ext cx="2588636" cy="2466169"/>
          </a:xfrm>
          <a:custGeom>
            <a:avLst/>
            <a:gdLst/>
            <a:ahLst/>
            <a:cxnLst/>
            <a:rect r="r" b="b" t="t" l="l"/>
            <a:pathLst>
              <a:path h="2466169" w="2588636">
                <a:moveTo>
                  <a:pt x="0" y="0"/>
                </a:moveTo>
                <a:lnTo>
                  <a:pt x="2588636" y="0"/>
                </a:lnTo>
                <a:lnTo>
                  <a:pt x="2588636" y="2466169"/>
                </a:lnTo>
                <a:lnTo>
                  <a:pt x="0" y="246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837" t="-38859" r="-607405" b="-44526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6085" y="4524098"/>
            <a:ext cx="2588636" cy="2325414"/>
          </a:xfrm>
          <a:custGeom>
            <a:avLst/>
            <a:gdLst/>
            <a:ahLst/>
            <a:cxnLst/>
            <a:rect r="r" b="b" t="t" l="l"/>
            <a:pathLst>
              <a:path h="2325414" w="2588636">
                <a:moveTo>
                  <a:pt x="0" y="0"/>
                </a:moveTo>
                <a:lnTo>
                  <a:pt x="2588636" y="0"/>
                </a:lnTo>
                <a:lnTo>
                  <a:pt x="2588636" y="2325414"/>
                </a:lnTo>
                <a:lnTo>
                  <a:pt x="0" y="232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7442" t="-219276" r="-53592" b="-2336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46085" y="7211462"/>
            <a:ext cx="2626357" cy="2323307"/>
          </a:xfrm>
          <a:custGeom>
            <a:avLst/>
            <a:gdLst/>
            <a:ahLst/>
            <a:cxnLst/>
            <a:rect r="r" b="b" t="t" l="l"/>
            <a:pathLst>
              <a:path h="2323307" w="2626357">
                <a:moveTo>
                  <a:pt x="0" y="0"/>
                </a:moveTo>
                <a:lnTo>
                  <a:pt x="2626357" y="0"/>
                </a:lnTo>
                <a:lnTo>
                  <a:pt x="2626357" y="2323307"/>
                </a:lnTo>
                <a:lnTo>
                  <a:pt x="0" y="2323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035" t="-312243" r="-416211" b="-3237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20254" y="263094"/>
            <a:ext cx="5287088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FEATURES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7179" y="9709726"/>
            <a:ext cx="13945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68783" y="1515004"/>
            <a:ext cx="11027072" cy="2276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5"/>
              </a:lnSpc>
            </a:pPr>
            <a:r>
              <a:rPr lang="en-US" sz="4596" spc="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up Clusters</a:t>
            </a:r>
          </a:p>
          <a:p>
            <a:pPr algn="l" marL="0" indent="0" lvl="0">
              <a:lnSpc>
                <a:spcPts val="3657"/>
              </a:lnSpc>
            </a:pPr>
            <a:r>
              <a:rPr lang="en-US" sz="2612" spc="1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 your Kubernetes resources and volumes for an entire cluster, or part of a cluster by using namespaces or label selectors.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68783" y="4687601"/>
            <a:ext cx="11027072" cy="1817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5"/>
              </a:lnSpc>
            </a:pPr>
            <a:r>
              <a:rPr lang="en-US" sz="4596" spc="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Schedule Backups</a:t>
            </a:r>
          </a:p>
          <a:p>
            <a:pPr algn="l" marL="0" indent="0" lvl="0">
              <a:lnSpc>
                <a:spcPts val="3657"/>
              </a:lnSpc>
            </a:pPr>
            <a:r>
              <a:rPr lang="en-US" sz="2612" spc="1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schedules to automatically kickoff backups at recurring intervals.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68783" y="7144408"/>
            <a:ext cx="11027072" cy="2276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5"/>
              </a:lnSpc>
            </a:pPr>
            <a:r>
              <a:rPr lang="en-US" sz="4596" spc="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 Hooks</a:t>
            </a:r>
          </a:p>
          <a:p>
            <a:pPr algn="l">
              <a:lnSpc>
                <a:spcPts val="3657"/>
              </a:lnSpc>
            </a:pPr>
          </a:p>
          <a:p>
            <a:pPr algn="l" marL="0" indent="0" lvl="0">
              <a:lnSpc>
                <a:spcPts val="3657"/>
              </a:lnSpc>
            </a:pPr>
            <a:r>
              <a:rPr lang="en-US" sz="2612" spc="1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pre and post-backup hooks to perform custom operations before and after Velero backups.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0"/>
            <a:ext cx="775700" cy="10287000"/>
            <a:chOff x="0" y="0"/>
            <a:chExt cx="2043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3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300">
                  <a:moveTo>
                    <a:pt x="0" y="0"/>
                  </a:moveTo>
                  <a:lnTo>
                    <a:pt x="204300" y="0"/>
                  </a:lnTo>
                  <a:lnTo>
                    <a:pt x="2043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C1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3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38753" y="224996"/>
            <a:ext cx="15349861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PRE-REQUISITES FOR VELERO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284460" y="1219406"/>
            <a:ext cx="13638060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0254" y="2841827"/>
            <a:ext cx="10822872" cy="5235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533" indent="-419266" lvl="1">
              <a:lnSpc>
                <a:spcPts val="6020"/>
              </a:lnSpc>
              <a:buFont typeface="Arial"/>
              <a:buChar char="•"/>
            </a:pPr>
            <a:r>
              <a:rPr lang="en-US" b="true" sz="3883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Kubernetes Cluster (EKS, GKE, Minikube etc.)</a:t>
            </a:r>
          </a:p>
          <a:p>
            <a:pPr algn="l" marL="838533" indent="-419266" lvl="1">
              <a:lnSpc>
                <a:spcPts val="6020"/>
              </a:lnSpc>
              <a:buFont typeface="Arial"/>
              <a:buChar char="•"/>
            </a:pPr>
            <a:r>
              <a:rPr lang="en-US" b="true" sz="3883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Velero CLI installed</a:t>
            </a:r>
          </a:p>
          <a:p>
            <a:pPr algn="l" marL="838533" indent="-419266" lvl="1">
              <a:lnSpc>
                <a:spcPts val="6020"/>
              </a:lnSpc>
              <a:buFont typeface="Arial"/>
              <a:buChar char="•"/>
            </a:pPr>
            <a:r>
              <a:rPr lang="en-US" b="true" sz="3883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Access to a backup storage provider (AWS S3, MinIO, etc.)</a:t>
            </a:r>
          </a:p>
          <a:p>
            <a:pPr algn="l" marL="838533" indent="-419266" lvl="1">
              <a:lnSpc>
                <a:spcPts val="60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83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RBAC permissions configured for Velero in the cluster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443126" y="2724472"/>
            <a:ext cx="5092138" cy="5603911"/>
          </a:xfrm>
          <a:custGeom>
            <a:avLst/>
            <a:gdLst/>
            <a:ahLst/>
            <a:cxnLst/>
            <a:rect r="r" b="b" t="t" l="l"/>
            <a:pathLst>
              <a:path h="5603911" w="5092138">
                <a:moveTo>
                  <a:pt x="0" y="0"/>
                </a:moveTo>
                <a:lnTo>
                  <a:pt x="5092138" y="0"/>
                </a:lnTo>
                <a:lnTo>
                  <a:pt x="5092138" y="5603911"/>
                </a:lnTo>
                <a:lnTo>
                  <a:pt x="0" y="5603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0"/>
            <a:ext cx="775700" cy="10287000"/>
            <a:chOff x="0" y="0"/>
            <a:chExt cx="2043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3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300">
                  <a:moveTo>
                    <a:pt x="0" y="0"/>
                  </a:moveTo>
                  <a:lnTo>
                    <a:pt x="204300" y="0"/>
                  </a:lnTo>
                  <a:lnTo>
                    <a:pt x="2043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C1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3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351135" y="1143207"/>
            <a:ext cx="7981884" cy="7620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06469" y="1493941"/>
            <a:ext cx="15652831" cy="282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447" indent="-262723" lvl="1">
              <a:lnSpc>
                <a:spcPts val="3772"/>
              </a:lnSpc>
              <a:buAutoNum type="arabicPeriod" startAt="1"/>
            </a:pPr>
            <a:r>
              <a:rPr lang="en-US" sz="24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Velero client makes a call to the Kubernetes API server to create a Backup object.</a:t>
            </a:r>
          </a:p>
          <a:p>
            <a:pPr algn="l" marL="525447" indent="-262723" lvl="1">
              <a:lnSpc>
                <a:spcPts val="3772"/>
              </a:lnSpc>
              <a:buAutoNum type="arabicPeriod" startAt="1"/>
            </a:pPr>
            <a:r>
              <a:rPr lang="en-US" sz="24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BackupController notices the new Backup object and performs validation.</a:t>
            </a:r>
          </a:p>
          <a:p>
            <a:pPr algn="l" marL="525447" indent="-262723" lvl="1">
              <a:lnSpc>
                <a:spcPts val="3772"/>
              </a:lnSpc>
              <a:buAutoNum type="arabicPeriod" startAt="1"/>
            </a:pPr>
            <a:r>
              <a:rPr lang="en-US" sz="24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BackupController begins the backup process. It collects the data to back up by querying the API server for resources.</a:t>
            </a:r>
          </a:p>
          <a:p>
            <a:pPr algn="l" marL="525447" indent="-262723" lvl="1">
              <a:lnSpc>
                <a:spcPts val="3772"/>
              </a:lnSpc>
              <a:buAutoNum type="arabicPeriod" startAt="1"/>
            </a:pPr>
            <a:r>
              <a:rPr lang="en-US" sz="24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BackupController makes a call to the object storage service – for example, AWS S3 – to upload the backup file.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8753" y="224996"/>
            <a:ext cx="14845978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BACKUP WORKFLOW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31583" y="4632098"/>
            <a:ext cx="16402872" cy="5505656"/>
          </a:xfrm>
          <a:custGeom>
            <a:avLst/>
            <a:gdLst/>
            <a:ahLst/>
            <a:cxnLst/>
            <a:rect r="r" b="b" t="t" l="l"/>
            <a:pathLst>
              <a:path h="5505656" w="16402872">
                <a:moveTo>
                  <a:pt x="0" y="0"/>
                </a:moveTo>
                <a:lnTo>
                  <a:pt x="16402872" y="0"/>
                </a:lnTo>
                <a:lnTo>
                  <a:pt x="16402872" y="5505656"/>
                </a:lnTo>
                <a:lnTo>
                  <a:pt x="0" y="5505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61" t="0" r="-7784" b="-1322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0"/>
            <a:ext cx="775700" cy="10287000"/>
            <a:chOff x="0" y="0"/>
            <a:chExt cx="2043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3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300">
                  <a:moveTo>
                    <a:pt x="0" y="0"/>
                  </a:moveTo>
                  <a:lnTo>
                    <a:pt x="204300" y="0"/>
                  </a:lnTo>
                  <a:lnTo>
                    <a:pt x="2043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C1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3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74808" y="224996"/>
            <a:ext cx="6537958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COMMANDS</a:t>
            </a:r>
          </a:p>
        </p:txBody>
      </p:sp>
      <p:sp>
        <p:nvSpPr>
          <p:cNvPr name="AutoShape 6" id="6"/>
          <p:cNvSpPr/>
          <p:nvPr/>
        </p:nvSpPr>
        <p:spPr>
          <a:xfrm>
            <a:off x="1574808" y="1219406"/>
            <a:ext cx="5648996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574808" y="1384617"/>
            <a:ext cx="14139637" cy="815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557"/>
              </a:lnSpc>
              <a:spcBef>
                <a:spcPct val="0"/>
              </a:spcBef>
            </a:pPr>
            <a:r>
              <a:rPr lang="en-US" b="true" sz="6166">
                <a:solidFill>
                  <a:srgbClr val="17726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Backup:</a:t>
            </a:r>
          </a:p>
          <a:p>
            <a:pPr algn="l">
              <a:lnSpc>
                <a:spcPts val="4508"/>
              </a:lnSpc>
              <a:spcBef>
                <a:spcPct val="0"/>
              </a:spcBef>
            </a:pPr>
          </a:p>
          <a:p>
            <a:pPr algn="l">
              <a:lnSpc>
                <a:spcPts val="4508"/>
              </a:lnSpc>
              <a:spcBef>
                <a:spcPct val="0"/>
              </a:spcBef>
            </a:pPr>
            <a:r>
              <a:rPr lang="en-US" b="true" sz="2908" i="true">
                <a:solidFill>
                  <a:srgbClr val="000000"/>
                </a:solidFill>
                <a:latin typeface="Montserrat Medium Italics"/>
                <a:ea typeface="Montserrat Medium Italics"/>
                <a:cs typeface="Montserrat Medium Italics"/>
                <a:sym typeface="Montserrat Medium Italics"/>
              </a:rPr>
              <a:t>velero backup create todo-app-backup --include-namespaces=todo-demo</a:t>
            </a:r>
          </a:p>
          <a:p>
            <a:pPr algn="l">
              <a:lnSpc>
                <a:spcPts val="4508"/>
              </a:lnSpc>
              <a:spcBef>
                <a:spcPct val="0"/>
              </a:spcBef>
            </a:pPr>
          </a:p>
          <a:p>
            <a:pPr algn="l">
              <a:lnSpc>
                <a:spcPts val="9557"/>
              </a:lnSpc>
              <a:spcBef>
                <a:spcPct val="0"/>
              </a:spcBef>
            </a:pPr>
            <a:r>
              <a:rPr lang="en-US" b="true" sz="6166">
                <a:solidFill>
                  <a:srgbClr val="17726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Backups:</a:t>
            </a:r>
          </a:p>
          <a:p>
            <a:pPr algn="l">
              <a:lnSpc>
                <a:spcPts val="4508"/>
              </a:lnSpc>
              <a:spcBef>
                <a:spcPct val="0"/>
              </a:spcBef>
            </a:pPr>
          </a:p>
          <a:p>
            <a:pPr algn="l">
              <a:lnSpc>
                <a:spcPts val="4508"/>
              </a:lnSpc>
              <a:spcBef>
                <a:spcPct val="0"/>
              </a:spcBef>
            </a:pPr>
            <a:r>
              <a:rPr lang="en-US" b="true" sz="2908" i="true">
                <a:solidFill>
                  <a:srgbClr val="000000"/>
                </a:solidFill>
                <a:latin typeface="Montserrat Medium Italics"/>
                <a:ea typeface="Montserrat Medium Italics"/>
                <a:cs typeface="Montserrat Medium Italics"/>
                <a:sym typeface="Montserrat Medium Italics"/>
              </a:rPr>
              <a:t>velero backup get</a:t>
            </a:r>
          </a:p>
          <a:p>
            <a:pPr algn="l">
              <a:lnSpc>
                <a:spcPts val="4508"/>
              </a:lnSpc>
              <a:spcBef>
                <a:spcPct val="0"/>
              </a:spcBef>
            </a:pPr>
          </a:p>
          <a:p>
            <a:pPr algn="l">
              <a:lnSpc>
                <a:spcPts val="9557"/>
              </a:lnSpc>
              <a:spcBef>
                <a:spcPct val="0"/>
              </a:spcBef>
            </a:pPr>
            <a:r>
              <a:rPr lang="en-US" b="true" sz="6166">
                <a:solidFill>
                  <a:srgbClr val="17726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Restore:</a:t>
            </a:r>
          </a:p>
          <a:p>
            <a:pPr algn="l">
              <a:lnSpc>
                <a:spcPts val="4508"/>
              </a:lnSpc>
              <a:spcBef>
                <a:spcPct val="0"/>
              </a:spcBef>
            </a:pPr>
          </a:p>
          <a:p>
            <a:pPr algn="l">
              <a:lnSpc>
                <a:spcPts val="4508"/>
              </a:lnSpc>
              <a:spcBef>
                <a:spcPct val="0"/>
              </a:spcBef>
            </a:pPr>
            <a:r>
              <a:rPr lang="en-US" b="true" sz="2908" i="true">
                <a:solidFill>
                  <a:srgbClr val="000000"/>
                </a:solidFill>
                <a:latin typeface="Montserrat Medium Italics"/>
                <a:ea typeface="Montserrat Medium Italics"/>
                <a:cs typeface="Montserrat Medium Italics"/>
                <a:sym typeface="Montserrat Medium Italics"/>
              </a:rPr>
              <a:t>velero restore create --from-backup todo-app-backup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0"/>
            <a:ext cx="775700" cy="10287000"/>
            <a:chOff x="0" y="0"/>
            <a:chExt cx="2043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3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300">
                  <a:moveTo>
                    <a:pt x="0" y="0"/>
                  </a:moveTo>
                  <a:lnTo>
                    <a:pt x="204300" y="0"/>
                  </a:lnTo>
                  <a:lnTo>
                    <a:pt x="2043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C1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3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306409" y="560070"/>
            <a:ext cx="3980208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DEMO</a:t>
            </a:r>
          </a:p>
        </p:txBody>
      </p:sp>
      <p:sp>
        <p:nvSpPr>
          <p:cNvPr name="AutoShape 6" id="6"/>
          <p:cNvSpPr/>
          <p:nvPr/>
        </p:nvSpPr>
        <p:spPr>
          <a:xfrm>
            <a:off x="6690672" y="1554480"/>
            <a:ext cx="3762584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974999"/>
            <a:ext cx="16866405" cy="6894143"/>
          </a:xfrm>
          <a:custGeom>
            <a:avLst/>
            <a:gdLst/>
            <a:ahLst/>
            <a:cxnLst/>
            <a:rect r="r" b="b" t="t" l="l"/>
            <a:pathLst>
              <a:path h="6894143" w="16866405">
                <a:moveTo>
                  <a:pt x="0" y="0"/>
                </a:moveTo>
                <a:lnTo>
                  <a:pt x="16866405" y="0"/>
                </a:lnTo>
                <a:lnTo>
                  <a:pt x="16866405" y="6894143"/>
                </a:lnTo>
                <a:lnTo>
                  <a:pt x="0" y="6894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5800" y="9151339"/>
            <a:ext cx="1028700" cy="1135661"/>
            <a:chOff x="0" y="0"/>
            <a:chExt cx="270933" cy="2991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747613" y="1166761"/>
            <a:ext cx="7396121" cy="51538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512300" y="0"/>
            <a:ext cx="775700" cy="10287000"/>
            <a:chOff x="0" y="0"/>
            <a:chExt cx="204300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43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300">
                  <a:moveTo>
                    <a:pt x="0" y="0"/>
                  </a:moveTo>
                  <a:lnTo>
                    <a:pt x="204300" y="0"/>
                  </a:lnTo>
                  <a:lnTo>
                    <a:pt x="2043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43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941430" y="276981"/>
            <a:ext cx="2653906" cy="3011524"/>
          </a:xfrm>
          <a:custGeom>
            <a:avLst/>
            <a:gdLst/>
            <a:ahLst/>
            <a:cxnLst/>
            <a:rect r="r" b="b" t="t" l="l"/>
            <a:pathLst>
              <a:path h="3011524" w="2653906">
                <a:moveTo>
                  <a:pt x="0" y="0"/>
                </a:moveTo>
                <a:lnTo>
                  <a:pt x="2653906" y="0"/>
                </a:lnTo>
                <a:lnTo>
                  <a:pt x="2653906" y="3011524"/>
                </a:lnTo>
                <a:lnTo>
                  <a:pt x="0" y="3011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47333" y="483869"/>
            <a:ext cx="7510165" cy="708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5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DISASTER RECOVERY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70115" y="9709726"/>
            <a:ext cx="313581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5530" y="2781543"/>
            <a:ext cx="8738910" cy="63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2781" indent="-371390" lvl="1">
              <a:lnSpc>
                <a:spcPts val="5332"/>
              </a:lnSpc>
              <a:spcBef>
                <a:spcPct val="0"/>
              </a:spcBef>
              <a:buAutoNum type="arabicPeriod" startAt="1"/>
            </a:pPr>
            <a:r>
              <a:rPr lang="en-US" b="true" sz="344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Set up a daily backup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47333" y="3703477"/>
            <a:ext cx="9833297" cy="49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  <a:spcBef>
                <a:spcPct val="0"/>
              </a:spcBef>
            </a:pPr>
            <a:r>
              <a:rPr lang="en-US" b="true" sz="2699" i="true">
                <a:solidFill>
                  <a:srgbClr val="000000"/>
                </a:solidFill>
                <a:latin typeface="Open Sans Medium Italics"/>
                <a:ea typeface="Open Sans Medium Italics"/>
                <a:cs typeface="Open Sans Medium Italics"/>
                <a:sym typeface="Open Sans Medium Italics"/>
              </a:rPr>
              <a:t>velero schedule create &lt;SCHEDULE NAME&gt; --schedule "0 7 * * *"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0916" y="4648077"/>
            <a:ext cx="13839558" cy="61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7"/>
              </a:lnSpc>
              <a:spcBef>
                <a:spcPct val="0"/>
              </a:spcBef>
            </a:pPr>
            <a:r>
              <a:rPr lang="en-US" b="true" sz="334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A disaster happens and you need to recreate your resources.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0916" y="5818944"/>
            <a:ext cx="14769226" cy="121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2"/>
              </a:lnSpc>
              <a:spcBef>
                <a:spcPct val="0"/>
              </a:spcBef>
            </a:pPr>
            <a:r>
              <a:rPr lang="en-US" b="true" sz="324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 Update your backup storage location to read-only mode to prevent it from created or deleted  during the restore process.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60916" y="7598959"/>
            <a:ext cx="14769226" cy="58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2"/>
              </a:lnSpc>
              <a:spcBef>
                <a:spcPct val="0"/>
              </a:spcBef>
            </a:pPr>
            <a:r>
              <a:rPr lang="en-US" b="true" sz="324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4. Create a restore with your most recent Velero Backup: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33163" y="8480308"/>
            <a:ext cx="10821963" cy="49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  <a:spcBef>
                <a:spcPct val="0"/>
              </a:spcBef>
            </a:pPr>
            <a:r>
              <a:rPr lang="en-US" b="true" sz="2699" i="true">
                <a:solidFill>
                  <a:srgbClr val="000000"/>
                </a:solidFill>
                <a:latin typeface="Open Sans Medium Italics"/>
                <a:ea typeface="Open Sans Medium Italics"/>
                <a:cs typeface="Open Sans Medium Italics"/>
                <a:sym typeface="Open Sans Medium Italics"/>
              </a:rPr>
              <a:t>velero restore create --from-backup &lt;SCHEDULE NAME&gt;-&lt;TIMESTAMP&gt;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DAGdiX5heds</dc:identifier>
  <dcterms:modified xsi:type="dcterms:W3CDTF">2011-08-01T06:04:30Z</dcterms:modified>
  <cp:revision>1</cp:revision>
  <dc:title>Velero</dc:title>
</cp:coreProperties>
</file>