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81" r:id="rId6"/>
    <p:sldId id="262" r:id="rId7"/>
    <p:sldId id="267" r:id="rId8"/>
    <p:sldId id="275" r:id="rId9"/>
    <p:sldId id="266" r:id="rId10"/>
    <p:sldId id="270" r:id="rId11"/>
    <p:sldId id="265" r:id="rId12"/>
    <p:sldId id="271" r:id="rId13"/>
    <p:sldId id="279" r:id="rId14"/>
    <p:sldId id="274" r:id="rId15"/>
    <p:sldId id="268" r:id="rId16"/>
    <p:sldId id="276" r:id="rId17"/>
    <p:sldId id="277" r:id="rId18"/>
    <p:sldId id="272" r:id="rId19"/>
    <p:sldId id="280" r:id="rId20"/>
    <p:sldId id="273" r:id="rId21"/>
    <p:sldId id="278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5" autoAdjust="0"/>
  </p:normalViewPr>
  <p:slideViewPr>
    <p:cSldViewPr>
      <p:cViewPr varScale="1">
        <p:scale>
          <a:sx n="91" d="100"/>
          <a:sy n="91" d="100"/>
        </p:scale>
        <p:origin x="-13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ung\Documents\&#51068;&#48152;&#47932;&#47532;&#49892;&#54744;\2012-1&#54617;&#44592;\sample_report_0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hung\Documents\&#51068;&#48152;&#47932;&#47532;&#49892;&#54744;\2012-1&#54617;&#44592;\sample_report_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6"/>
          </c:marker>
          <c:trendline>
            <c:trendlineType val="linear"/>
            <c:forward val="5.000000000000001E-2"/>
            <c:backward val="9.0000000000000024E-2"/>
            <c:dispRSqr val="0"/>
            <c:dispEq val="1"/>
            <c:trendlineLbl>
              <c:layout>
                <c:manualLayout>
                  <c:x val="-0.30609224609930424"/>
                  <c:y val="9.4652829641849942E-2"/>
                </c:manualLayout>
              </c:layout>
              <c:numFmt formatCode="General" sourceLinked="0"/>
            </c:trendlineLbl>
          </c:trendline>
          <c:errBars>
            <c:errDir val="x"/>
            <c:errBarType val="both"/>
            <c:errValType val="fixedVal"/>
            <c:noEndCap val="0"/>
            <c:val val="1.0000000000000002E-3"/>
          </c:errBars>
          <c:errBars>
            <c:errDir val="y"/>
            <c:errBarType val="both"/>
            <c:errValType val="cust"/>
            <c:noEndCap val="0"/>
            <c:plus>
              <c:numRef>
                <c:f>Sheet3!$H$14:$H$17</c:f>
                <c:numCache>
                  <c:formatCode>General</c:formatCode>
                  <c:ptCount val="4"/>
                  <c:pt idx="0">
                    <c:v>3.0000000000000001E-3</c:v>
                  </c:pt>
                  <c:pt idx="1">
                    <c:v>6.0000000000000001E-3</c:v>
                  </c:pt>
                  <c:pt idx="2">
                    <c:v>8.9999999999999993E-3</c:v>
                  </c:pt>
                  <c:pt idx="3">
                    <c:v>7.0000000000000001E-3</c:v>
                  </c:pt>
                </c:numCache>
              </c:numRef>
            </c:plus>
            <c:minus>
              <c:numRef>
                <c:f>Sheet3!$H$14:$H$17</c:f>
                <c:numCache>
                  <c:formatCode>General</c:formatCode>
                  <c:ptCount val="4"/>
                  <c:pt idx="0">
                    <c:v>3.0000000000000001E-3</c:v>
                  </c:pt>
                  <c:pt idx="1">
                    <c:v>6.0000000000000001E-3</c:v>
                  </c:pt>
                  <c:pt idx="2">
                    <c:v>8.9999999999999993E-3</c:v>
                  </c:pt>
                  <c:pt idx="3">
                    <c:v>7.0000000000000001E-3</c:v>
                  </c:pt>
                </c:numCache>
              </c:numRef>
            </c:minus>
            <c:spPr>
              <a:ln w="19050"/>
            </c:spPr>
          </c:errBars>
          <c:xVal>
            <c:numRef>
              <c:f>Sheet3!$A$14:$A$17</c:f>
              <c:numCache>
                <c:formatCode>0.000_ 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xVal>
          <c:yVal>
            <c:numRef>
              <c:f>Sheet3!$G$14:$G$17</c:f>
              <c:numCache>
                <c:formatCode>0.000_);[Red]\(0.000\)</c:formatCode>
                <c:ptCount val="4"/>
                <c:pt idx="0">
                  <c:v>0.03</c:v>
                </c:pt>
                <c:pt idx="1">
                  <c:v>0.06</c:v>
                </c:pt>
                <c:pt idx="2">
                  <c:v>8.2000000000000003E-2</c:v>
                </c:pt>
                <c:pt idx="3">
                  <c:v>0.111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584832"/>
        <c:axId val="118586752"/>
      </c:scatterChart>
      <c:valAx>
        <c:axId val="11858483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출발점에서 </a:t>
                </a:r>
                <a:r>
                  <a:rPr lang="ko-KR" dirty="0" err="1"/>
                  <a:t>포토게이트까지의</a:t>
                </a:r>
                <a:r>
                  <a:rPr lang="ko-KR" dirty="0"/>
                  <a:t> 거리 </a:t>
                </a:r>
                <a:r>
                  <a:rPr lang="en-US" dirty="0"/>
                  <a:t>X-X</a:t>
                </a:r>
                <a:r>
                  <a:rPr lang="en-US" baseline="-25000" dirty="0"/>
                  <a:t>0</a:t>
                </a:r>
                <a:r>
                  <a:rPr lang="en-US" dirty="0"/>
                  <a:t> (m)</a:t>
                </a:r>
                <a:endParaRPr lang="ko-KR" dirty="0"/>
              </a:p>
            </c:rich>
          </c:tx>
          <c:layout/>
          <c:overlay val="0"/>
        </c:title>
        <c:numFmt formatCode="0.000_ " sourceLinked="1"/>
        <c:majorTickMark val="out"/>
        <c:minorTickMark val="none"/>
        <c:tickLblPos val="nextTo"/>
        <c:crossAx val="118586752"/>
        <c:crosses val="autoZero"/>
        <c:crossBetween val="midCat"/>
      </c:valAx>
      <c:valAx>
        <c:axId val="1185867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dirty="0" smtClean="0"/>
                  <a:t>활차의 </a:t>
                </a:r>
                <a:r>
                  <a:rPr lang="ko-KR" altLang="en-US" dirty="0" smtClean="0"/>
                  <a:t>최종</a:t>
                </a:r>
                <a:r>
                  <a:rPr lang="ko-KR" dirty="0" smtClean="0"/>
                  <a:t>속도제곱 </a:t>
                </a:r>
                <a:r>
                  <a:rPr lang="en-US" dirty="0"/>
                  <a:t>V</a:t>
                </a:r>
                <a:r>
                  <a:rPr lang="en-US" baseline="30000" dirty="0"/>
                  <a:t>2</a:t>
                </a:r>
                <a:r>
                  <a:rPr lang="en-US" dirty="0"/>
                  <a:t> (m</a:t>
                </a:r>
                <a:r>
                  <a:rPr lang="en-US" baseline="30000" dirty="0"/>
                  <a:t>2</a:t>
                </a:r>
                <a:r>
                  <a:rPr lang="en-US" dirty="0"/>
                  <a:t>/s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  <a:endParaRPr lang="ko-KR" dirty="0"/>
              </a:p>
            </c:rich>
          </c:tx>
          <c:layout/>
          <c:overlay val="0"/>
        </c:title>
        <c:numFmt formatCode="0.000_);[Red]\(0.000\)" sourceLinked="1"/>
        <c:majorTickMark val="out"/>
        <c:minorTickMark val="none"/>
        <c:tickLblPos val="nextTo"/>
        <c:crossAx val="11858483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+mn-ea"/>
          <a:ea typeface="+mn-ea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6"/>
          </c:marker>
          <c:errBars>
            <c:errDir val="y"/>
            <c:errBarType val="both"/>
            <c:errValType val="cust"/>
            <c:noEndCap val="0"/>
            <c:plus>
              <c:numRef>
                <c:f>Sheet3!$F$14:$F$17</c:f>
                <c:numCache>
                  <c:formatCode>General</c:formatCode>
                  <c:ptCount val="4"/>
                  <c:pt idx="0">
                    <c:v>8.9999999999999993E-3</c:v>
                  </c:pt>
                  <c:pt idx="1">
                    <c:v>1.2E-2</c:v>
                  </c:pt>
                  <c:pt idx="2">
                    <c:v>1.6E-2</c:v>
                  </c:pt>
                  <c:pt idx="3">
                    <c:v>1.0999999999999999E-2</c:v>
                  </c:pt>
                </c:numCache>
              </c:numRef>
            </c:plus>
            <c:minus>
              <c:numRef>
                <c:f>Sheet3!$F$14:$F$17</c:f>
                <c:numCache>
                  <c:formatCode>General</c:formatCode>
                  <c:ptCount val="4"/>
                  <c:pt idx="0">
                    <c:v>8.9999999999999993E-3</c:v>
                  </c:pt>
                  <c:pt idx="1">
                    <c:v>1.2E-2</c:v>
                  </c:pt>
                  <c:pt idx="2">
                    <c:v>1.6E-2</c:v>
                  </c:pt>
                  <c:pt idx="3">
                    <c:v>1.0999999999999999E-2</c:v>
                  </c:pt>
                </c:numCache>
              </c:numRef>
            </c:minus>
            <c:spPr>
              <a:ln w="19050"/>
            </c:spPr>
          </c:errBars>
          <c:errBars>
            <c:errDir val="x"/>
            <c:errBarType val="both"/>
            <c:errValType val="fixedVal"/>
            <c:noEndCap val="0"/>
            <c:val val="1.0000000000000002E-3"/>
          </c:errBars>
          <c:xVal>
            <c:numRef>
              <c:f>Sheet3!$A$14:$A$17</c:f>
              <c:numCache>
                <c:formatCode>0.000_ 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</c:numCache>
            </c:numRef>
          </c:xVal>
          <c:yVal>
            <c:numRef>
              <c:f>Sheet3!$E$14:$E$17</c:f>
              <c:numCache>
                <c:formatCode>0.000_);[Red]\(0.000\)</c:formatCode>
                <c:ptCount val="4"/>
                <c:pt idx="0">
                  <c:v>0.17199999999999999</c:v>
                </c:pt>
                <c:pt idx="1">
                  <c:v>0.24399999999999999</c:v>
                </c:pt>
                <c:pt idx="2">
                  <c:v>0.28599999999999998</c:v>
                </c:pt>
                <c:pt idx="3">
                  <c:v>0.33300000000000002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927360"/>
        <c:axId val="118929280"/>
      </c:scatterChart>
      <c:valAx>
        <c:axId val="11892736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출발점에서 </a:t>
                </a:r>
                <a:r>
                  <a:rPr lang="ko-KR" dirty="0" err="1"/>
                  <a:t>포토게이트까지의</a:t>
                </a:r>
                <a:r>
                  <a:rPr lang="ko-KR" dirty="0"/>
                  <a:t> 거리 </a:t>
                </a:r>
                <a:r>
                  <a:rPr lang="en-US" dirty="0"/>
                  <a:t>X-X</a:t>
                </a:r>
                <a:r>
                  <a:rPr lang="en-US" baseline="-25000" dirty="0"/>
                  <a:t>0</a:t>
                </a:r>
                <a:r>
                  <a:rPr lang="en-US" dirty="0"/>
                  <a:t> (m) </a:t>
                </a:r>
              </a:p>
            </c:rich>
          </c:tx>
          <c:layout/>
          <c:overlay val="0"/>
        </c:title>
        <c:numFmt formatCode="0.000_ " sourceLinked="1"/>
        <c:majorTickMark val="out"/>
        <c:minorTickMark val="none"/>
        <c:tickLblPos val="nextTo"/>
        <c:crossAx val="118929280"/>
        <c:crosses val="autoZero"/>
        <c:crossBetween val="midCat"/>
      </c:valAx>
      <c:valAx>
        <c:axId val="118929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X</a:t>
                </a:r>
                <a:r>
                  <a:rPr lang="ko-KR"/>
                  <a:t>에서 활차의 속도 </a:t>
                </a:r>
                <a:r>
                  <a:rPr lang="en-US"/>
                  <a:t>V (m/s)</a:t>
                </a:r>
                <a:endParaRPr lang="ko-KR"/>
              </a:p>
            </c:rich>
          </c:tx>
          <c:layout/>
          <c:overlay val="0"/>
        </c:title>
        <c:numFmt formatCode="0.000_);[Red]\(0.000\)" sourceLinked="1"/>
        <c:majorTickMark val="out"/>
        <c:minorTickMark val="none"/>
        <c:tickLblPos val="nextTo"/>
        <c:crossAx val="11892736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>
          <a:latin typeface="+mn-ea"/>
          <a:ea typeface="+mn-ea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맑은 고딕" pitchFamily="50" charset="-127"/>
                </a:endParaRPr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맑은 고딕" pitchFamily="50" charset="-127"/>
                </a:endParaRPr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맑은 고딕" pitchFamily="50" charset="-127"/>
                </a:endParaRPr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맑은 고딕" pitchFamily="50" charset="-127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맑은 고딕" pitchFamily="50" charset="-127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2013-08-30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맑은 고딕" pitchFamily="50" charset="-127"/>
            </a:endParaRPr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2013-08-30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맑은 고딕" pitchFamily="50" charset="-127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맑은 고딕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부산대학교 일반물리학실험실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kern="100" spc="-100" dirty="0" smtClean="0"/>
              <a:t>일반물리학실험 보고서</a:t>
            </a:r>
            <a:r>
              <a:rPr lang="en-US" altLang="ko-KR" kern="100" spc="-100" dirty="0" smtClean="0"/>
              <a:t> </a:t>
            </a:r>
            <a:r>
              <a:rPr lang="ko-KR" altLang="en-US" kern="100" spc="-100" dirty="0" smtClean="0"/>
              <a:t>작성법</a:t>
            </a:r>
            <a:endParaRPr lang="ko-KR" altLang="en-US" kern="100" spc="-100" dirty="0"/>
          </a:p>
        </p:txBody>
      </p:sp>
    </p:spTree>
    <p:extLst>
      <p:ext uri="{BB962C8B-B14F-4D97-AF65-F5344CB8AC3E}">
        <p14:creationId xmlns:p14="http://schemas.microsoft.com/office/powerpoint/2010/main" val="261719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측정값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878790"/>
                  </p:ext>
                </p:extLst>
              </p:nvPr>
            </p:nvGraphicFramePr>
            <p:xfrm>
              <a:off x="1331640" y="2564904"/>
              <a:ext cx="6096000" cy="33255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120"/>
                    <a:gridCol w="1008112"/>
                    <a:gridCol w="1080120"/>
                    <a:gridCol w="1008112"/>
                    <a:gridCol w="1008112"/>
                    <a:gridCol w="911424"/>
                  </a:tblGrid>
                  <a:tr h="515496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출발점에서 </a:t>
                          </a:r>
                          <a:r>
                            <a:rPr lang="ko-KR" altLang="en-US" sz="1400" dirty="0" err="1" smtClean="0">
                              <a:latin typeface="+mn-ea"/>
                              <a:ea typeface="+mn-ea"/>
                            </a:rPr>
                            <a:t>포토게이트까지의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 거리</a:t>
                          </a:r>
                          <a:endParaRPr lang="en-US" altLang="ko-KR" sz="1400" dirty="0" smtClean="0">
                            <a:latin typeface="+mn-ea"/>
                            <a:ea typeface="+mn-ea"/>
                          </a:endParaRPr>
                        </a:p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x-x0(m)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/>
                                  <a:ea typeface="+mn-ea"/>
                                </a:rPr>
                                <m:t>(±0.001</m:t>
                              </m:r>
                            </m:oMath>
                          </a14:m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)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0.100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0.300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0.400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활차가 </a:t>
                          </a:r>
                          <a:r>
                            <a:rPr lang="ko-KR" altLang="en-US" sz="1400" dirty="0" err="1" smtClean="0">
                              <a:latin typeface="+mn-ea"/>
                              <a:ea typeface="+mn-ea"/>
                            </a:rPr>
                            <a:t>포토게이트를</a:t>
                          </a:r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 지나는 시간 ∆</a:t>
                          </a:r>
                          <a:r>
                            <a:rPr lang="en-US" altLang="ko-KR" sz="1400" dirty="0" smtClean="0">
                              <a:latin typeface="+mn-ea"/>
                              <a:ea typeface="+mn-ea"/>
                            </a:rPr>
                            <a:t>t(s)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/>
                                  <a:ea typeface="+mn-ea"/>
                                </a:rPr>
                                <m:t>±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  <a:ea typeface="+mn-ea"/>
                                </a:rPr>
                                <m:t>0.0001</m:t>
                              </m:r>
                            </m:oMath>
                          </a14:m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0.0676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0.0389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0.0393 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0.0308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0.0530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0.0345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0.0354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0.0323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0.0492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0.0380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0.0375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0.0278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0.0638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0.0459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0.0338 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0.0570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0.0464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0.0266 </a:t>
                          </a:r>
                        </a:p>
                      </a:txBody>
                      <a:tcPr marL="9525" marR="9525" marT="9525" marB="0" anchor="ctr"/>
                    </a:tc>
                  </a:tr>
                  <a:tr h="367248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40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평균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0.058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0.041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0.035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60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표준오차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0.003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0.001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878790"/>
                  </p:ext>
                </p:extLst>
              </p:nvPr>
            </p:nvGraphicFramePr>
            <p:xfrm>
              <a:off x="1331640" y="2564904"/>
              <a:ext cx="6096000" cy="332557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80120"/>
                    <a:gridCol w="1008112"/>
                    <a:gridCol w="1080120"/>
                    <a:gridCol w="1008112"/>
                    <a:gridCol w="1008112"/>
                    <a:gridCol w="911424"/>
                  </a:tblGrid>
                  <a:tr h="731520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33" r="-191837" b="-3591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400" dirty="0">
                            <a:latin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0.100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0.200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0.300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0.400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row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t="-39803" r="-465537" b="-41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0.0676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0.0389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0.0393 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0.0308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0.0530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0.0345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0.0354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0.0323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0.0492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0.0380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0.0375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0.0278 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0.0638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0.0459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0.0303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0.0338 </a:t>
                          </a:r>
                          <a:endParaRPr lang="en-US" altLang="ko-KR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ko-KR" alt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0.0570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0.0464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0.0308 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0.0266 </a:t>
                          </a:r>
                        </a:p>
                      </a:txBody>
                      <a:tcPr marL="9525" marR="9525" marT="9525" marB="0" anchor="ctr"/>
                    </a:tc>
                  </a:tr>
                  <a:tr h="367248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40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평균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0.058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0.041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0.035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0.030 </a:t>
                          </a:r>
                        </a:p>
                      </a:txBody>
                      <a:tcPr marL="9525" marR="9525" marT="9525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606">
                    <a:tc>
                      <a:txBody>
                        <a:bodyPr/>
                        <a:lstStyle/>
                        <a:p>
                          <a:pPr algn="ctr"/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>
                              <a:latin typeface="+mn-ea"/>
                              <a:ea typeface="+mn-ea"/>
                            </a:rPr>
                            <a:t>표준오차</a:t>
                          </a:r>
                          <a:endParaRPr lang="ko-KR" altLang="en-US" sz="1400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0.003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0.002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맑은 고딕"/>
                            </a:rPr>
                            <a:t>0.001 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09857" cy="4525963"/>
              </a:xfrm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pPr>
                  <a:buClr>
                    <a:schemeClr val="accent6">
                      <a:lumMod val="75000"/>
                    </a:schemeClr>
                  </a:buClr>
                </a:pPr>
                <a:r>
                  <a:rPr lang="ko-KR" altLang="en-US" sz="1800" dirty="0" smtClean="0"/>
                  <a:t>활차의 </a:t>
                </a:r>
                <a:r>
                  <a:rPr lang="ko-KR" altLang="en-US" sz="1800" dirty="0"/>
                  <a:t>이동거리에 따른 속도변화 측정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   </a:t>
                </a:r>
                <a:r>
                  <a:rPr lang="en-US" altLang="ko-KR" sz="1400" dirty="0" smtClean="0"/>
                  <a:t>-</a:t>
                </a:r>
                <a:r>
                  <a:rPr lang="ko-KR" altLang="en-US" sz="1400" dirty="0"/>
                  <a:t>측정용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막대의 폭</a:t>
                </a:r>
                <a:r>
                  <a:rPr lang="en-US" altLang="ko-KR" sz="1400" dirty="0"/>
                  <a:t>: 0.010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400" dirty="0"/>
                  <a:t>0.001m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</a:t>
                </a:r>
                <a:r>
                  <a:rPr lang="en-US" altLang="ko-KR" sz="1400" dirty="0" smtClean="0"/>
                  <a:t>-</a:t>
                </a:r>
                <a:r>
                  <a:rPr lang="ko-KR" altLang="en-US" sz="1400" dirty="0"/>
                  <a:t>활차의 질량</a:t>
                </a:r>
                <a:r>
                  <a:rPr lang="en-US" altLang="ko-KR" sz="1400" dirty="0"/>
                  <a:t>: 0.4223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400" dirty="0"/>
                  <a:t>0.0001kg</a:t>
                </a: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5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09857" cy="4525963"/>
              </a:xfrm>
              <a:blipFill rotWithShape="1">
                <a:blip r:embed="rId3"/>
                <a:stretch>
                  <a:fillRect t="-402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08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측정값을 계산하여 결과값을 구한다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너무 자세한 계산과정은 생략하고 중요한 계산과정은 나타낸다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그래프에는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축</a:t>
            </a:r>
            <a:r>
              <a:rPr lang="en-US" altLang="ko-KR" sz="2400" dirty="0" smtClean="0"/>
              <a:t>, y</a:t>
            </a:r>
            <a:r>
              <a:rPr lang="ko-KR" altLang="en-US" sz="2400" dirty="0" smtClean="0"/>
              <a:t>축이 나타내는 </a:t>
            </a:r>
            <a:r>
              <a:rPr lang="ko-KR" altLang="en-US" sz="2400" dirty="0" err="1" smtClean="0"/>
              <a:t>물리량</a:t>
            </a:r>
            <a:r>
              <a:rPr lang="ko-KR" altLang="en-US" sz="2400" dirty="0" smtClean="0"/>
              <a:t> 및 단위를 반드시 표기한다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각각의 그래프에는 그림</a:t>
            </a:r>
            <a:r>
              <a:rPr lang="en-US" altLang="ko-KR" sz="2400" dirty="0" smtClean="0"/>
              <a:t>1, </a:t>
            </a:r>
            <a:r>
              <a:rPr lang="ko-KR" altLang="en-US" sz="2400" dirty="0" smtClean="0"/>
              <a:t>그림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등으로 일련번호를 붙인다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추가된 표가 있으면 표에도 표</a:t>
            </a:r>
            <a:r>
              <a:rPr lang="en-US" altLang="ko-KR" sz="2400" dirty="0" smtClean="0"/>
              <a:t>1, </a:t>
            </a:r>
            <a:r>
              <a:rPr lang="ko-KR" altLang="en-US" sz="2400" dirty="0" smtClean="0"/>
              <a:t>표</a:t>
            </a:r>
            <a:r>
              <a:rPr lang="en-US" altLang="ko-KR" sz="2400" dirty="0" smtClean="0"/>
              <a:t>2 </a:t>
            </a:r>
            <a:r>
              <a:rPr lang="ko-KR" altLang="en-US" sz="2400" dirty="0" smtClean="0"/>
              <a:t>등으로 일련번호를 붙인다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1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33534"/>
              </p:ext>
            </p:extLst>
          </p:nvPr>
        </p:nvGraphicFramePr>
        <p:xfrm>
          <a:off x="1187624" y="2132856"/>
          <a:ext cx="6768755" cy="158417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9045"/>
                <a:gridCol w="929045"/>
                <a:gridCol w="862684"/>
                <a:gridCol w="995405"/>
                <a:gridCol w="995405"/>
                <a:gridCol w="1061765"/>
                <a:gridCol w="995406"/>
              </a:tblGrid>
              <a:tr h="323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x-x0(m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∆t(s)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  <a:latin typeface="+mn-ea"/>
                          <a:ea typeface="+mn-ea"/>
                        </a:rPr>
                        <a:t>σ</a:t>
                      </a:r>
                      <a:r>
                        <a:rPr lang="el-GR" sz="1400" u="none" strike="noStrike" baseline="-25000" dirty="0">
                          <a:effectLst/>
                          <a:latin typeface="+mn-ea"/>
                          <a:ea typeface="+mn-ea"/>
                        </a:rPr>
                        <a:t>∆</a:t>
                      </a:r>
                      <a:r>
                        <a:rPr lang="en-US" sz="1400" u="none" strike="noStrike" baseline="-25000" dirty="0"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(s)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v(m/s)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>
                          <a:effectLst/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sz="1400" u="none" strike="noStrike" baseline="-25000"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(m/s)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400" u="none" strike="noStrike" baseline="300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(m</a:t>
                      </a:r>
                      <a:r>
                        <a:rPr lang="en-US" sz="1400" u="none" strike="noStrike" baseline="300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/s</a:t>
                      </a:r>
                      <a:r>
                        <a:rPr lang="en-US" sz="1400" u="none" strike="noStrike" baseline="3000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400" u="none" strike="noStrike" dirty="0">
                          <a:effectLst/>
                          <a:latin typeface="+mn-ea"/>
                          <a:ea typeface="+mn-ea"/>
                        </a:rPr>
                        <a:t>σ</a:t>
                      </a:r>
                      <a:r>
                        <a:rPr lang="en-US" sz="1400" u="none" strike="noStrike" baseline="-25000" dirty="0">
                          <a:effectLst/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sz="1400" u="none" strike="noStrike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(m</a:t>
                      </a:r>
                      <a:r>
                        <a:rPr lang="en-US" sz="1400" u="none" strike="noStrike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/s</a:t>
                      </a:r>
                      <a:r>
                        <a:rPr lang="en-US" sz="1400" u="none" strike="noStrike" baseline="300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</a:tr>
              <a:tr h="31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0.100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0.003 </a:t>
                      </a:r>
                    </a:p>
                  </a:txBody>
                  <a:tcPr marL="9525" marR="9525" marT="9525" marB="0" anchor="ctr"/>
                </a:tc>
              </a:tr>
              <a:tr h="31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0.200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0.006 </a:t>
                      </a:r>
                    </a:p>
                  </a:txBody>
                  <a:tcPr marL="9525" marR="9525" marT="9525" marB="0" anchor="ctr"/>
                </a:tc>
              </a:tr>
              <a:tr h="31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0.300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0.009 </a:t>
                      </a:r>
                    </a:p>
                  </a:txBody>
                  <a:tcPr marL="9525" marR="9525" marT="9525" marB="0" anchor="ctr"/>
                </a:tc>
              </a:tr>
              <a:tr h="3152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0.400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0.333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0.007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  <a:ln w="28575">
            <a:solidFill>
              <a:schemeClr val="accent6"/>
            </a:solidFill>
          </a:ln>
        </p:spPr>
        <p:txBody>
          <a:bodyPr/>
          <a:lstStyle/>
          <a:p>
            <a:pPr lvl="0"/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속도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/>
              </a:rPr>
              <a:t>v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및 속도제곱 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/>
              </a:rPr>
              <a:t>v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/>
              </a:rPr>
              <a:t>2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의 계산</a:t>
            </a:r>
            <a:endParaRPr lang="en-US" altLang="ko-KR" sz="1600" dirty="0" smtClean="0">
              <a:solidFill>
                <a:prstClr val="black"/>
              </a:solidFill>
              <a:latin typeface="맑은 고딕"/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  <a:latin typeface="맑은 고딕"/>
            </a:endParaRPr>
          </a:p>
          <a:p>
            <a:pPr lvl="0"/>
            <a:endParaRPr lang="en-US" altLang="ko-KR" dirty="0">
              <a:solidFill>
                <a:prstClr val="black"/>
              </a:solidFill>
              <a:latin typeface="맑은 고딕"/>
            </a:endParaRPr>
          </a:p>
          <a:p>
            <a:pPr lvl="0"/>
            <a:endParaRPr lang="en-US" altLang="ko-KR" dirty="0" smtClean="0">
              <a:solidFill>
                <a:prstClr val="black"/>
              </a:solidFill>
              <a:latin typeface="맑은 고딕"/>
            </a:endParaRPr>
          </a:p>
          <a:p>
            <a:pPr lvl="0"/>
            <a:endParaRPr lang="en-US" altLang="ko-KR" sz="1600" dirty="0" smtClean="0">
              <a:solidFill>
                <a:prstClr val="black"/>
              </a:solidFill>
              <a:latin typeface="맑은 고딕"/>
            </a:endParaRPr>
          </a:p>
          <a:p>
            <a:pPr lvl="0"/>
            <a:r>
              <a:rPr lang="en-US" altLang="ko-KR" sz="1600" dirty="0" smtClean="0">
                <a:solidFill>
                  <a:prstClr val="black"/>
                </a:solidFill>
                <a:latin typeface="맑은 고딕"/>
              </a:rPr>
              <a:t>x-x0=0.1m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일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</a:rPr>
              <a:t>때 속도 및 속도제곱의 표준오차 계산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예</a:t>
            </a:r>
            <a:r>
              <a:rPr lang="en-US" altLang="ko-KR" sz="1600" baseline="30000" dirty="0" smtClean="0">
                <a:solidFill>
                  <a:prstClr val="black"/>
                </a:solidFill>
                <a:latin typeface="맑은 고딕"/>
              </a:rPr>
              <a:t>1)</a:t>
            </a:r>
            <a:endParaRPr lang="en-US" altLang="ko-KR" sz="1600" baseline="30000" dirty="0">
              <a:solidFill>
                <a:prstClr val="black"/>
              </a:solidFill>
              <a:latin typeface="맑은 고딕"/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5"/>
              <p:cNvSpPr txBox="1"/>
              <p:nvPr/>
            </p:nvSpPr>
            <p:spPr>
              <a:xfrm>
                <a:off x="1403648" y="4581128"/>
                <a:ext cx="3384376" cy="138268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400" i="0">
                              <a:latin typeface="+mn-ea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/>
                            </a:rPr>
                            <m:t>𝑉</m:t>
                          </m:r>
                        </m:sub>
                      </m:sSub>
                      <m:r>
                        <a:rPr lang="en-US" altLang="ko-KR" sz="1400" b="0" i="1">
                          <a:latin typeface="Cambria Math"/>
                        </a:rPr>
                        <m:t>=</m:t>
                      </m:r>
                      <m:r>
                        <a:rPr lang="en-US" altLang="ko-KR" sz="1400" b="0" i="1">
                          <a:latin typeface="Cambria Math"/>
                        </a:rPr>
                        <m:t>𝑉</m:t>
                      </m:r>
                      <m:rad>
                        <m:radPr>
                          <m:degHide m:val="on"/>
                          <m:ctrlPr>
                            <a:rPr lang="en-US" altLang="ko-KR" sz="1400" b="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b="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en-US" altLang="ko-KR" sz="1400" b="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b="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b="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>
                                          <a:latin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altLang="ko-KR" sz="1400" b="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∆</m:t>
                                  </m:r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>
                          <a:latin typeface="Cambria Math"/>
                        </a:rPr>
                        <m:t>=0.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172</m:t>
                      </m:r>
                      <m:rad>
                        <m:radPr>
                          <m:degHide m:val="on"/>
                          <m:ctrlPr>
                            <a:rPr lang="en-US" altLang="ko-KR" sz="1400" b="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400" b="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0.001</m:t>
                                  </m:r>
                                </m:num>
                                <m:den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.100</m:t>
                                  </m:r>
                                </m:den>
                              </m:f>
                              <m:r>
                                <a:rPr lang="en-US" altLang="ko-KR" sz="1400" b="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b="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0.0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03</m:t>
                                  </m:r>
                                </m:num>
                                <m:den>
                                  <m:r>
                                    <a:rPr lang="en-US" altLang="ko-KR" sz="1400" b="0" i="1">
                                      <a:latin typeface="Cambria Math"/>
                                    </a:rPr>
                                    <m:t>0.0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58</m:t>
                                  </m:r>
                                </m:den>
                              </m:f>
                              <m:r>
                                <a:rPr lang="en-US" altLang="ko-KR" sz="1400" b="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US" altLang="ko-KR" sz="1400" b="0" i="1">
                          <a:latin typeface="Cambria Math"/>
                        </a:rPr>
                        <m:t>=0.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009</m:t>
                      </m:r>
                    </m:oMath>
                  </m:oMathPara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581128"/>
                <a:ext cx="3384376" cy="13826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6"/>
              <p:cNvSpPr txBox="1"/>
              <p:nvPr/>
            </p:nvSpPr>
            <p:spPr>
              <a:xfrm>
                <a:off x="4788024" y="4581128"/>
                <a:ext cx="2592288" cy="89069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altLang="ko-KR" sz="14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400" b="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400" b="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>
                          <a:latin typeface="Cambria Math"/>
                        </a:rPr>
                        <m:t>2</m:t>
                      </m:r>
                      <m:f>
                        <m:fPr>
                          <m:ctrlPr>
                            <a:rPr lang="en-US" altLang="ko-KR" sz="1400" b="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400" b="0" i="1">
                                  <a:latin typeface="Cambria Math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400" b="0" i="1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altLang="ko-KR" sz="1400" b="0" i="1">
                          <a:latin typeface="Cambria Math"/>
                        </a:rPr>
                        <m:t>=2</m:t>
                      </m:r>
                      <m:r>
                        <a:rPr lang="en-US" altLang="ko-KR" sz="1400" b="0" i="1">
                          <a:latin typeface="Cambria Math"/>
                        </a:rPr>
                        <m:t>𝑉</m:t>
                      </m:r>
                      <m:sSub>
                        <m:sSubPr>
                          <m:ctrlPr>
                            <a:rPr lang="en-US" altLang="ko-KR" sz="1400" b="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ko-KR" altLang="en-US" sz="1400" b="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400" b="0" i="1">
                              <a:latin typeface="Cambria Math"/>
                            </a:rPr>
                            <m:t>𝑉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ko-KR" sz="1400" b="0" i="1">
                          <a:latin typeface="Cambria Math"/>
                        </a:rPr>
                        <m:t>=2×0.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172</m:t>
                      </m:r>
                      <m:r>
                        <a:rPr lang="en-US" altLang="ko-KR" sz="1400" b="0" i="1">
                          <a:latin typeface="Cambria Math"/>
                        </a:rPr>
                        <m:t>×0.0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09</m:t>
                      </m:r>
                    </m:oMath>
                    <m:oMath xmlns:m="http://schemas.openxmlformats.org/officeDocument/2006/math">
                      <m:r>
                        <a:rPr lang="en-US" altLang="ko-KR" sz="1400" b="0" i="1">
                          <a:latin typeface="Cambria Math"/>
                        </a:rPr>
                        <m:t>=0.0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03</m:t>
                      </m:r>
                    </m:oMath>
                  </m:oMathPara>
                </a14:m>
                <a:endParaRPr lang="ko-KR" altLang="en-US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581128"/>
                <a:ext cx="2592288" cy="8906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3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240860"/>
              </p:ext>
            </p:extLst>
          </p:nvPr>
        </p:nvGraphicFramePr>
        <p:xfrm>
          <a:off x="4283968" y="1512084"/>
          <a:ext cx="4464496" cy="357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5069386"/>
            <a:ext cx="3960440" cy="504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활차의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이동거리와 최종속도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  <p:sp>
        <p:nvSpPr>
          <p:cNvPr id="11" name="내용 개체 틀 1"/>
          <p:cNvSpPr txBox="1">
            <a:spLocks/>
          </p:cNvSpPr>
          <p:nvPr/>
        </p:nvSpPr>
        <p:spPr bwMode="gray">
          <a:xfrm>
            <a:off x="4607289" y="5114766"/>
            <a:ext cx="3997159" cy="76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>
                <a:latin typeface="+mn-ea"/>
              </a:rPr>
              <a:t>그림 </a:t>
            </a:r>
            <a:r>
              <a:rPr lang="en-US" altLang="ko-KR" sz="1400" dirty="0" smtClean="0">
                <a:latin typeface="+mn-ea"/>
              </a:rPr>
              <a:t>2 </a:t>
            </a:r>
            <a:r>
              <a:rPr lang="ko-KR" altLang="en-US" sz="1400" dirty="0">
                <a:latin typeface="+mn-ea"/>
              </a:rPr>
              <a:t>활차의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이동거리와 </a:t>
            </a:r>
            <a:r>
              <a:rPr lang="ko-KR" altLang="en-US" sz="1400" dirty="0" smtClean="0">
                <a:latin typeface="+mn-ea"/>
              </a:rPr>
              <a:t>최종속도 제곱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err="1" smtClean="0">
                <a:latin typeface="+mn-ea"/>
              </a:rPr>
              <a:t>최소제곱법으로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구한 직선</a:t>
            </a:r>
            <a:r>
              <a:rPr lang="en-US" altLang="ko-KR" sz="1400" dirty="0" smtClean="0">
                <a:latin typeface="+mn-ea"/>
              </a:rPr>
              <a:t>(C)</a:t>
            </a:r>
            <a:r>
              <a:rPr lang="ko-KR" altLang="en-US" sz="1400" dirty="0" smtClean="0">
                <a:latin typeface="+mn-ea"/>
              </a:rPr>
              <a:t>과 </a:t>
            </a:r>
            <a:r>
              <a:rPr lang="ko-KR" altLang="en-US" sz="1400" dirty="0" err="1" smtClean="0">
                <a:latin typeface="+mn-ea"/>
              </a:rPr>
              <a:t>불확도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범위내에서</a:t>
            </a:r>
            <a:r>
              <a:rPr lang="ko-KR" altLang="en-US" sz="1400" dirty="0" smtClean="0">
                <a:latin typeface="+mn-ea"/>
              </a:rPr>
              <a:t> 가능한 직선들</a:t>
            </a:r>
            <a:r>
              <a:rPr lang="en-US" altLang="ko-KR" sz="1400" dirty="0" smtClean="0">
                <a:latin typeface="+mn-ea"/>
              </a:rPr>
              <a:t>(A,B)</a:t>
            </a:r>
            <a:r>
              <a:rPr lang="ko-KR" altLang="en-US" sz="1400" dirty="0" smtClean="0">
                <a:latin typeface="+mn-ea"/>
              </a:rPr>
              <a:t>을 함께 나타냈다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491535" y="1915451"/>
            <a:ext cx="2505151" cy="223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5491535" y="2132856"/>
            <a:ext cx="2608857" cy="1874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/>
          <p:cNvSpPr txBox="1"/>
          <p:nvPr/>
        </p:nvSpPr>
        <p:spPr>
          <a:xfrm>
            <a:off x="7884368" y="1628800"/>
            <a:ext cx="270524" cy="26049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A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" name="TextBox 37"/>
          <p:cNvSpPr txBox="1"/>
          <p:nvPr/>
        </p:nvSpPr>
        <p:spPr>
          <a:xfrm>
            <a:off x="8028384" y="2104704"/>
            <a:ext cx="259591" cy="26049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B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8100392" y="1772816"/>
            <a:ext cx="267400" cy="26049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>
                <a:latin typeface="+mn-ea"/>
              </a:rPr>
              <a:t>C</a:t>
            </a:r>
            <a:endParaRPr lang="ko-KR" altLang="en-US" sz="1100" dirty="0">
              <a:latin typeface="+mn-ea"/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010148"/>
              </p:ext>
            </p:extLst>
          </p:nvPr>
        </p:nvGraphicFramePr>
        <p:xfrm>
          <a:off x="107504" y="1487609"/>
          <a:ext cx="4248471" cy="362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내용 개체 틀 1"/>
          <p:cNvSpPr txBox="1">
            <a:spLocks/>
          </p:cNvSpPr>
          <p:nvPr/>
        </p:nvSpPr>
        <p:spPr bwMode="gray">
          <a:xfrm>
            <a:off x="179512" y="1412776"/>
            <a:ext cx="8424936" cy="4713387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sz="1600" dirty="0" smtClean="0">
              <a:solidFill>
                <a:prstClr val="black"/>
              </a:solidFill>
              <a:latin typeface="맑은 고딕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실험결과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2"/>
              <p:cNvSpPr txBox="1"/>
              <p:nvPr/>
            </p:nvSpPr>
            <p:spPr>
              <a:xfrm>
                <a:off x="899592" y="4221088"/>
                <a:ext cx="7103034" cy="181722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latin typeface="+mn-ea"/>
                  </a:rPr>
                  <a:t>그래프로부터 구한 직선 </a:t>
                </a:r>
                <a:r>
                  <a:rPr lang="en-US" altLang="ko-KR" sz="1800" dirty="0" smtClean="0">
                    <a:latin typeface="+mn-ea"/>
                  </a:rPr>
                  <a:t>A</a:t>
                </a:r>
                <a:r>
                  <a:rPr lang="ko-KR" altLang="en-US" sz="1800" dirty="0" smtClean="0">
                    <a:latin typeface="+mn-ea"/>
                  </a:rPr>
                  <a:t>의</a:t>
                </a:r>
                <a:r>
                  <a:rPr lang="en-US" altLang="ko-KR" sz="1800" dirty="0" smtClean="0">
                    <a:latin typeface="+mn-ea"/>
                  </a:rPr>
                  <a:t> </a:t>
                </a:r>
                <a:r>
                  <a:rPr lang="ko-KR" altLang="en-US" sz="1800" dirty="0" smtClean="0">
                    <a:latin typeface="+mn-ea"/>
                  </a:rPr>
                  <a:t>기울기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0.118−0.024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0.400−0.100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=0.313</m:t>
                    </m:r>
                  </m:oMath>
                </a14:m>
                <a:endParaRPr lang="en-US" altLang="ko-KR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latin typeface="+mn-ea"/>
                  </a:rPr>
                  <a:t>그래프로부터 구한 직선 </a:t>
                </a:r>
                <a:r>
                  <a:rPr lang="en-US" altLang="ko-KR" sz="1800" dirty="0" smtClean="0">
                    <a:latin typeface="+mn-ea"/>
                  </a:rPr>
                  <a:t>B</a:t>
                </a:r>
                <a:r>
                  <a:rPr lang="ko-KR" altLang="en-US" sz="1800" dirty="0">
                    <a:latin typeface="+mn-ea"/>
                  </a:rPr>
                  <a:t>의 기울기    </a:t>
                </a:r>
                <a:r>
                  <a:rPr lang="ko-KR" altLang="en-US" sz="1800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0.105−0.032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0.400−0.100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=0.</m:t>
                    </m:r>
                    <m:r>
                      <a:rPr lang="en-US" altLang="ko-KR" sz="1800" b="0" i="1" smtClean="0">
                        <a:latin typeface="Cambria Math"/>
                      </a:rPr>
                      <m:t>243</m:t>
                    </m:r>
                  </m:oMath>
                </a14:m>
                <a:endParaRPr lang="en-US" altLang="ko-KR" sz="18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800" dirty="0" smtClean="0">
                    <a:latin typeface="+mn-ea"/>
                  </a:rPr>
                  <a:t>직선 </a:t>
                </a:r>
                <a:r>
                  <a:rPr lang="en-US" altLang="ko-KR" sz="1800" dirty="0" smtClean="0">
                    <a:latin typeface="+mn-ea"/>
                  </a:rPr>
                  <a:t>A</a:t>
                </a:r>
                <a:r>
                  <a:rPr lang="ko-KR" altLang="en-US" sz="1800" dirty="0" smtClean="0">
                    <a:latin typeface="+mn-ea"/>
                  </a:rPr>
                  <a:t>와 </a:t>
                </a:r>
                <a:r>
                  <a:rPr lang="en-US" altLang="ko-KR" sz="1800" dirty="0" smtClean="0">
                    <a:latin typeface="+mn-ea"/>
                  </a:rPr>
                  <a:t>B</a:t>
                </a:r>
                <a:r>
                  <a:rPr lang="ko-KR" altLang="en-US" sz="1800" dirty="0">
                    <a:latin typeface="+mn-ea"/>
                  </a:rPr>
                  <a:t>의 기울기 </a:t>
                </a:r>
                <a:r>
                  <a:rPr lang="ko-KR" altLang="en-US" sz="1800" dirty="0" smtClean="0">
                    <a:latin typeface="+mn-ea"/>
                  </a:rPr>
                  <a:t>평균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/>
                          </a:rPr>
                          <m:t>0.313+0.243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</a:rPr>
                      <m:t>0.278</m:t>
                    </m:r>
                  </m:oMath>
                </a14:m>
                <a:endParaRPr lang="ko-KR" altLang="en-US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21088"/>
                <a:ext cx="7103034" cy="1817229"/>
              </a:xfrm>
              <a:prstGeom prst="rect">
                <a:avLst/>
              </a:prstGeom>
              <a:blipFill rotWithShape="1">
                <a:blip r:embed="rId2"/>
                <a:stretch>
                  <a:fillRect l="-773" b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467544" y="1628800"/>
            <a:ext cx="8109857" cy="4525963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맑은 고딕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/>
              <a:t>그림</a:t>
            </a:r>
            <a:r>
              <a:rPr lang="en-US" altLang="ko-KR" sz="1800" dirty="0"/>
              <a:t> 1</a:t>
            </a:r>
            <a:r>
              <a:rPr lang="ko-KR" altLang="en-US" sz="1800" dirty="0"/>
              <a:t>에서</a:t>
            </a:r>
            <a:r>
              <a:rPr lang="en-US" altLang="ko-KR" sz="1800" dirty="0"/>
              <a:t> </a:t>
            </a:r>
            <a:r>
              <a:rPr lang="ko-KR" altLang="en-US" sz="1800" dirty="0"/>
              <a:t>활차의</a:t>
            </a:r>
            <a:r>
              <a:rPr lang="en-US" altLang="ko-KR" sz="1800" dirty="0"/>
              <a:t> </a:t>
            </a:r>
            <a:r>
              <a:rPr lang="ko-KR" altLang="en-US" sz="1800" dirty="0"/>
              <a:t>이동거리는 출발점으로부터 </a:t>
            </a:r>
            <a:r>
              <a:rPr lang="ko-KR" altLang="en-US" sz="1800" dirty="0" err="1"/>
              <a:t>포토게이트까지의</a:t>
            </a:r>
            <a:r>
              <a:rPr lang="ko-KR" altLang="en-US" sz="1800" dirty="0"/>
              <a:t> 거리를 나타내며 최종속도는 </a:t>
            </a:r>
            <a:r>
              <a:rPr lang="ko-KR" altLang="en-US" sz="1800" dirty="0" err="1"/>
              <a:t>포토게이트를</a:t>
            </a:r>
            <a:r>
              <a:rPr lang="ko-KR" altLang="en-US" sz="1800" dirty="0"/>
              <a:t> 지나는 활차의 속도를 나타낸다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 오차막대는 표준오차를 나타낸 것이다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그림 </a:t>
            </a:r>
            <a:r>
              <a:rPr lang="en-US" altLang="ko-KR" sz="1800" dirty="0"/>
              <a:t>2</a:t>
            </a:r>
            <a:r>
              <a:rPr lang="ko-KR" altLang="en-US" sz="1800" dirty="0"/>
              <a:t>는 활차의 최종속도의 제곱을 활차의 이동거리로 나타낸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직선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</a:t>
            </a:r>
            <a:r>
              <a:rPr lang="ko-KR" altLang="en-US" sz="1800" dirty="0"/>
              <a:t>는 계산된 </a:t>
            </a:r>
            <a:r>
              <a:rPr lang="ko-KR" altLang="en-US" sz="1800" dirty="0" err="1"/>
              <a:t>불확도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범위내에서</a:t>
            </a:r>
            <a:r>
              <a:rPr lang="en-US" altLang="ko-KR" sz="1800" dirty="0"/>
              <a:t> </a:t>
            </a:r>
            <a:r>
              <a:rPr lang="ko-KR" altLang="en-US" sz="1800" dirty="0"/>
              <a:t>가정할 수 있는 직선 중 기울기가 가장 큰 직선</a:t>
            </a:r>
            <a:r>
              <a:rPr lang="en-US" altLang="ko-KR" sz="1800" dirty="0"/>
              <a:t>(A)</a:t>
            </a:r>
            <a:r>
              <a:rPr lang="ko-KR" altLang="en-US" sz="1800" dirty="0"/>
              <a:t>과 가장 작은 직선</a:t>
            </a:r>
            <a:r>
              <a:rPr lang="en-US" altLang="ko-KR" sz="1800" dirty="0"/>
              <a:t>(B)</a:t>
            </a:r>
            <a:r>
              <a:rPr lang="ko-KR" altLang="en-US" sz="1800" dirty="0"/>
              <a:t>을 나타낸</a:t>
            </a:r>
            <a:r>
              <a:rPr lang="en-US" altLang="ko-KR" sz="1800" dirty="0"/>
              <a:t> </a:t>
            </a:r>
            <a:r>
              <a:rPr lang="ko-KR" altLang="en-US" sz="1800" dirty="0"/>
              <a:t>것이며</a:t>
            </a:r>
            <a:r>
              <a:rPr lang="en-US" altLang="ko-KR" sz="1800" dirty="0"/>
              <a:t> </a:t>
            </a:r>
            <a:r>
              <a:rPr lang="ko-KR" altLang="en-US" sz="1800" dirty="0"/>
              <a:t>직선 </a:t>
            </a:r>
            <a:r>
              <a:rPr lang="en-US" altLang="ko-KR" sz="1800" dirty="0"/>
              <a:t>C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최소제곱법으로</a:t>
            </a:r>
            <a:r>
              <a:rPr lang="ko-KR" altLang="en-US" sz="1800" dirty="0"/>
              <a:t> 구한 직선을 나타낸 것이다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최소제곱법으로</a:t>
            </a:r>
            <a:r>
              <a:rPr lang="ko-KR" altLang="en-US" sz="1800" dirty="0"/>
              <a:t> 구한 직선의 기울기와 </a:t>
            </a:r>
            <a:r>
              <a:rPr lang="en-US" altLang="ko-KR" sz="1800" dirty="0"/>
              <a:t>y</a:t>
            </a:r>
            <a:r>
              <a:rPr lang="ko-KR" altLang="en-US" sz="1800" dirty="0"/>
              <a:t>절편을 그래프에 함께 나타내었다</a:t>
            </a:r>
            <a:r>
              <a:rPr lang="en-US" altLang="ko-KR" sz="1800" dirty="0"/>
              <a:t>. </a:t>
            </a:r>
            <a:r>
              <a:rPr lang="ko-KR" altLang="en-US" sz="1800" dirty="0"/>
              <a:t>직선 </a:t>
            </a:r>
            <a:r>
              <a:rPr lang="en-US" altLang="ko-KR" sz="1800" dirty="0"/>
              <a:t>A</a:t>
            </a:r>
            <a:r>
              <a:rPr lang="ko-KR" altLang="en-US" sz="1800" dirty="0"/>
              <a:t>와 직선 </a:t>
            </a:r>
            <a:r>
              <a:rPr lang="en-US" altLang="ko-KR" sz="1800" dirty="0"/>
              <a:t>B</a:t>
            </a:r>
            <a:r>
              <a:rPr lang="ko-KR" altLang="en-US" sz="1800" dirty="0"/>
              <a:t>의 기울기는 </a:t>
            </a:r>
            <a:r>
              <a:rPr lang="en-US" altLang="ko-KR" sz="1800" dirty="0"/>
              <a:t>x</a:t>
            </a:r>
            <a:r>
              <a:rPr lang="ko-KR" altLang="en-US" sz="1800" dirty="0"/>
              <a:t> 좌표가 </a:t>
            </a:r>
            <a:r>
              <a:rPr lang="en-US" altLang="ko-KR" sz="1800" dirty="0"/>
              <a:t>0.1m</a:t>
            </a:r>
            <a:r>
              <a:rPr lang="ko-KR" altLang="en-US" sz="1800" dirty="0"/>
              <a:t>와 </a:t>
            </a:r>
            <a:r>
              <a:rPr lang="en-US" altLang="ko-KR" sz="1800" dirty="0"/>
              <a:t>0.4m</a:t>
            </a:r>
            <a:r>
              <a:rPr lang="ko-KR" altLang="en-US" sz="1800" dirty="0"/>
              <a:t>일 때의 </a:t>
            </a:r>
            <a:r>
              <a:rPr lang="en-US" altLang="ko-KR" sz="1800" dirty="0"/>
              <a:t>y</a:t>
            </a:r>
            <a:r>
              <a:rPr lang="ko-KR" altLang="en-US" sz="1800" dirty="0"/>
              <a:t>좌표를 그래프로부터</a:t>
            </a:r>
            <a:r>
              <a:rPr lang="en-US" altLang="ko-KR" sz="1800" dirty="0"/>
              <a:t> </a:t>
            </a:r>
            <a:r>
              <a:rPr lang="ko-KR" altLang="en-US" sz="1800" dirty="0"/>
              <a:t>읽어서 결정을 하였다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</a:p>
          <a:p>
            <a:endParaRPr lang="en-US" altLang="ko-KR" sz="2000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sz="2000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sz="2000" dirty="0" smtClean="0">
              <a:solidFill>
                <a:prstClr val="black"/>
              </a:solidFill>
              <a:latin typeface="맑은 고딕"/>
            </a:endParaRPr>
          </a:p>
          <a:p>
            <a:endParaRPr lang="en-US" altLang="ko-KR" sz="2000" dirty="0" smtClean="0">
              <a:solidFill>
                <a:prstClr val="black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403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이론과 비교</a:t>
            </a:r>
            <a:endParaRPr lang="en-US" altLang="ko-KR" dirty="0" smtClean="0"/>
          </a:p>
          <a:p>
            <a:r>
              <a:rPr lang="ko-KR" altLang="en-US" dirty="0" smtClean="0"/>
              <a:t>오차분</a:t>
            </a:r>
            <a:r>
              <a:rPr lang="ko-KR" altLang="en-US" dirty="0"/>
              <a:t>석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1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ln w="28575">
                <a:solidFill>
                  <a:schemeClr val="accent6"/>
                </a:solidFill>
              </a:ln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ko-KR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ko-KR" altLang="en-US" sz="1800" dirty="0" smtClean="0">
                    <a:solidFill>
                      <a:srgbClr val="FF0000"/>
                    </a:solidFill>
                  </a:rPr>
                  <a:t>이론과 비교 예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그림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의 그래프는 </a:t>
                </a:r>
                <a:r>
                  <a:rPr lang="ko-KR" altLang="en-US" sz="1800" dirty="0"/>
                  <a:t>원점을 지나지 않는 직선처럼 보이나 </a:t>
                </a:r>
                <a:r>
                  <a:rPr lang="ko-KR" altLang="en-US" sz="1800" dirty="0" err="1"/>
                  <a:t>불확도를</a:t>
                </a:r>
                <a:r>
                  <a:rPr lang="ko-KR" altLang="en-US" sz="1800" dirty="0"/>
                  <a:t> 고려하더라도 약간의 곡선의 형태를 가지고 있음을 알 수 있다</a:t>
                </a:r>
                <a:r>
                  <a:rPr lang="en-US" altLang="ko-KR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 smtClean="0"/>
                  <a:t>등가속도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운동에 대한 이론과 비교를 하기 위해 활차의 이동거리와 </a:t>
                </a:r>
                <a:r>
                  <a:rPr lang="ko-KR" altLang="en-US" sz="1800" dirty="0" err="1" smtClean="0"/>
                  <a:t>포토게이트를</a:t>
                </a:r>
                <a:r>
                  <a:rPr lang="ko-KR" altLang="en-US" sz="1800" dirty="0" smtClean="0"/>
                  <a:t> 지날 때의 속도제곱과의 관계그래프를 그림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에 나타내었다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그래프를 보면 평균값은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정확한 직선을 그린다고 볼 수 없으나 </a:t>
                </a:r>
                <a:r>
                  <a:rPr lang="ko-KR" altLang="en-US" sz="1800" dirty="0" err="1" smtClean="0"/>
                  <a:t>불확도</a:t>
                </a:r>
                <a:r>
                  <a:rPr lang="ko-KR" altLang="en-US" sz="1800" dirty="0" smtClean="0"/>
                  <a:t> 범위 내에서는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직선의 관계식을 만족한다고 볼 수 있다</a:t>
                </a:r>
                <a:r>
                  <a:rPr lang="en-US" altLang="ko-KR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ko-KR" altLang="en-US" sz="1800" dirty="0" smtClean="0"/>
                  <a:t>그림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가 직선을 나타낸다는 것은 활차가 일정한 가속도로 운동을 한다는 것을 뜻한다</a:t>
                </a:r>
                <a:r>
                  <a:rPr lang="en-US" altLang="ko-KR" sz="1800" dirty="0" smtClean="0"/>
                  <a:t>.</a:t>
                </a:r>
                <a:r>
                  <a:rPr lang="en-US" altLang="ko-KR" sz="1800" baseline="30000" dirty="0" smtClean="0"/>
                  <a:t>2)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이로부터 활차는 일정한 힘을 받으면 일정한 가속도로 운동한다는 것을 보여주</a:t>
                </a:r>
                <a:r>
                  <a:rPr lang="ko-KR" altLang="en-US" sz="1800" dirty="0"/>
                  <a:t>고</a:t>
                </a:r>
                <a:r>
                  <a:rPr lang="ko-KR" altLang="en-US" sz="1800" dirty="0" smtClean="0"/>
                  <a:t> 있어 </a:t>
                </a:r>
                <a:r>
                  <a:rPr lang="ko-KR" altLang="en-US" sz="1800" dirty="0" err="1" smtClean="0"/>
                  <a:t>뉴튼</a:t>
                </a:r>
                <a:r>
                  <a:rPr lang="ko-KR" altLang="en-US" sz="1800" dirty="0" smtClean="0"/>
                  <a:t> 제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법칙을 만족함을 알 수 있다</a:t>
                </a:r>
                <a:r>
                  <a:rPr lang="en-US" altLang="ko-KR" sz="1800" dirty="0" smtClean="0"/>
                  <a:t>.</a:t>
                </a:r>
                <a:r>
                  <a:rPr lang="ko-KR" altLang="en-US" sz="1800" dirty="0" smtClean="0"/>
                  <a:t> 직선의 관계를 만족한다고 볼 때 </a:t>
                </a:r>
                <a:r>
                  <a:rPr lang="ko-KR" altLang="en-US" sz="1800" dirty="0" err="1" smtClean="0"/>
                  <a:t>최소제곱법을</a:t>
                </a:r>
                <a:r>
                  <a:rPr lang="ko-KR" altLang="en-US" sz="1800" dirty="0" smtClean="0"/>
                  <a:t> 사용하여 구한 </a:t>
                </a:r>
                <a:r>
                  <a:rPr lang="ko-KR" altLang="en-US" sz="1800" dirty="0" err="1" smtClean="0"/>
                  <a:t>직선식의</a:t>
                </a:r>
                <a:r>
                  <a:rPr lang="ko-KR" altLang="en-US" sz="1800" dirty="0" smtClean="0"/>
                  <a:t> 기울기와 표준오차는 각각 </a:t>
                </a:r>
                <a:r>
                  <a:rPr lang="en-US" altLang="ko-KR" sz="1800" dirty="0" smtClean="0"/>
                  <a:t>0.265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0.009</a:t>
                </a:r>
                <a:r>
                  <a:rPr lang="ko-KR" altLang="en-US" sz="1800" dirty="0" smtClean="0"/>
                  <a:t>였다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그림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의 직선의 기울기는 가속도의 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배를 나타내므로 </a:t>
                </a:r>
                <a:r>
                  <a:rPr lang="ko-KR" altLang="en-US" sz="1800" dirty="0" err="1" smtClean="0"/>
                  <a:t>최소제곱법으로</a:t>
                </a:r>
                <a:r>
                  <a:rPr lang="ko-KR" altLang="en-US" sz="1800" dirty="0" smtClean="0"/>
                  <a:t> 구한 활차의 가속도는 </a:t>
                </a:r>
                <a:r>
                  <a:rPr lang="en-US" altLang="ko-KR" sz="1800" dirty="0" smtClean="0"/>
                  <a:t>0.133±0.005m/s</a:t>
                </a:r>
                <a:r>
                  <a:rPr lang="en-US" altLang="ko-KR" sz="1800" baseline="30000" dirty="0" smtClean="0"/>
                  <a:t>2</a:t>
                </a:r>
                <a:r>
                  <a:rPr lang="ko-KR" altLang="en-US" sz="1800" dirty="0" smtClean="0"/>
                  <a:t>가 된다</a:t>
                </a:r>
                <a:r>
                  <a:rPr lang="en-US" altLang="ko-KR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ko-KR" altLang="en-US" sz="1800" dirty="0" err="1" smtClean="0"/>
                  <a:t>불확도</a:t>
                </a:r>
                <a:r>
                  <a:rPr lang="ko-KR" altLang="en-US" sz="1800" dirty="0" smtClean="0"/>
                  <a:t> 범위 내에서 가능한 직선들 중 최대와 최소 기울기는 각각 </a:t>
                </a:r>
                <a:r>
                  <a:rPr lang="en-US" altLang="ko-KR" sz="1800" dirty="0" smtClean="0"/>
                  <a:t>0.313 </a:t>
                </a:r>
                <a:r>
                  <a:rPr lang="ko-KR" altLang="en-US" sz="1800" dirty="0" smtClean="0"/>
                  <a:t>및 </a:t>
                </a:r>
                <a:r>
                  <a:rPr lang="en-US" altLang="ko-KR" sz="1800" dirty="0" smtClean="0"/>
                  <a:t>0.243</a:t>
                </a:r>
                <a:r>
                  <a:rPr lang="ko-KR" altLang="en-US" sz="1800" dirty="0" smtClean="0"/>
                  <a:t>이므로 기울기의 범위는 </a:t>
                </a:r>
                <a:r>
                  <a:rPr lang="en-US" altLang="ko-KR" sz="1800" dirty="0" smtClean="0"/>
                  <a:t>0.28±0.04</a:t>
                </a:r>
                <a:r>
                  <a:rPr lang="ko-KR" altLang="en-US" sz="1800" dirty="0" smtClean="0"/>
                  <a:t>가 된다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이를 가속도로 나타내면 </a:t>
                </a:r>
                <a:r>
                  <a:rPr lang="en-US" altLang="ko-KR" sz="1800" dirty="0" smtClean="0"/>
                  <a:t>0.14±0.02</a:t>
                </a:r>
                <a:r>
                  <a:rPr lang="en-US" altLang="ko-KR" sz="1800" dirty="0"/>
                  <a:t>m/s</a:t>
                </a:r>
                <a:r>
                  <a:rPr lang="en-US" altLang="ko-KR" sz="1800" baseline="30000" dirty="0"/>
                  <a:t>2</a:t>
                </a:r>
                <a:r>
                  <a:rPr lang="ko-KR" altLang="en-US" sz="1800" dirty="0" smtClean="0"/>
                  <a:t>가 된다</a:t>
                </a:r>
                <a:r>
                  <a:rPr lang="en-US" altLang="ko-KR" sz="1800" dirty="0" smtClean="0"/>
                  <a:t>. </a:t>
                </a:r>
                <a:r>
                  <a:rPr lang="ko-KR" altLang="en-US" sz="1800" dirty="0" smtClean="0"/>
                  <a:t>활차의 질량이 </a:t>
                </a:r>
                <a:r>
                  <a:rPr lang="en-US" altLang="ko-KR" sz="1800" dirty="0"/>
                  <a:t>0.4223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800" dirty="0"/>
                  <a:t>0.0001kg</a:t>
                </a:r>
                <a:r>
                  <a:rPr lang="ko-KR" altLang="en-US" sz="1800" dirty="0" smtClean="0"/>
                  <a:t>이므로 마찰이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없다는 가정을 하면 활차가 받는 힘은 </a:t>
                </a:r>
                <a:r>
                  <a:rPr lang="ko-KR" altLang="en-US" sz="1800" dirty="0" err="1" smtClean="0"/>
                  <a:t>뉴튼의</a:t>
                </a:r>
                <a:r>
                  <a:rPr lang="ko-KR" altLang="en-US" sz="1800" dirty="0" smtClean="0"/>
                  <a:t> 법칙과 오차의 전파에 의해 </a:t>
                </a:r>
                <a:r>
                  <a:rPr lang="en-US" altLang="ko-KR" sz="1800" dirty="0" smtClean="0"/>
                  <a:t>0.059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800" dirty="0"/>
                  <a:t>0.00</a:t>
                </a:r>
                <a:r>
                  <a:rPr lang="en-US" altLang="ko-KR" sz="1800" dirty="0" smtClean="0"/>
                  <a:t>8N</a:t>
                </a:r>
                <a:r>
                  <a:rPr lang="ko-KR" altLang="en-US" sz="1800" dirty="0" smtClean="0"/>
                  <a:t>이 된다</a:t>
                </a:r>
                <a:r>
                  <a:rPr lang="en-US" altLang="ko-KR" sz="1800" dirty="0" smtClean="0"/>
                  <a:t>.</a:t>
                </a:r>
                <a:endParaRPr lang="en-US" altLang="ko-KR" sz="1800" dirty="0"/>
              </a:p>
              <a:p>
                <a:endParaRPr lang="en-US" altLang="ko-KR" sz="1800" dirty="0" smtClean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9" t="-1071" r="-375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1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</a:rPr>
              <a:t>오차분석 예</a:t>
            </a:r>
            <a:r>
              <a:rPr lang="en-US" altLang="ko-KR" sz="1800" dirty="0" smtClean="0">
                <a:solidFill>
                  <a:srgbClr val="FF0000"/>
                </a:solidFill>
              </a:rPr>
              <a:t>)</a:t>
            </a:r>
            <a:r>
              <a:rPr lang="ko-KR" altLang="en-US" sz="1800" dirty="0" smtClean="0"/>
              <a:t>활차가 </a:t>
            </a:r>
            <a:r>
              <a:rPr lang="ko-KR" altLang="en-US" sz="1800" dirty="0"/>
              <a:t>운동을 할 때 측정용 막대가 진동하는 것을 볼 수 </a:t>
            </a:r>
            <a:r>
              <a:rPr lang="ko-KR" altLang="en-US" sz="1800" dirty="0" smtClean="0"/>
              <a:t>있었다</a:t>
            </a:r>
            <a:r>
              <a:rPr lang="en-US" altLang="ko-KR" sz="1800" dirty="0"/>
              <a:t>. </a:t>
            </a:r>
            <a:r>
              <a:rPr lang="ko-KR" altLang="en-US" sz="1800" dirty="0"/>
              <a:t>측정용 막대의 진동이 측정값에 미치는 영향을 보기 위하여 측정용 막대의 </a:t>
            </a:r>
            <a:r>
              <a:rPr lang="ko-KR" altLang="en-US" sz="1800" dirty="0" smtClean="0"/>
              <a:t>부착길이를 바꾸어 측정을 </a:t>
            </a:r>
            <a:r>
              <a:rPr lang="ko-KR" altLang="en-US" sz="1800" dirty="0"/>
              <a:t>해 보았다</a:t>
            </a:r>
            <a:r>
              <a:rPr lang="en-US" altLang="ko-KR" sz="1800" dirty="0"/>
              <a:t>.  </a:t>
            </a:r>
            <a:r>
              <a:rPr lang="ko-KR" altLang="en-US" sz="1800" dirty="0"/>
              <a:t>출발점으로부터 </a:t>
            </a:r>
            <a:r>
              <a:rPr lang="en-US" altLang="ko-KR" sz="1800" dirty="0"/>
              <a:t>0.4m</a:t>
            </a:r>
            <a:r>
              <a:rPr lang="ko-KR" altLang="en-US" sz="1800" dirty="0"/>
              <a:t>의 경우 </a:t>
            </a:r>
            <a:r>
              <a:rPr lang="ko-KR" altLang="en-US" sz="1800" dirty="0" smtClean="0"/>
              <a:t>측정용 </a:t>
            </a:r>
            <a:r>
              <a:rPr lang="ko-KR" altLang="en-US" sz="1800" dirty="0"/>
              <a:t>막대의 끝부분 </a:t>
            </a:r>
            <a:r>
              <a:rPr lang="en-US" altLang="ko-KR" sz="1800" dirty="0"/>
              <a:t>10mm </a:t>
            </a:r>
            <a:r>
              <a:rPr lang="ko-KR" altLang="en-US" sz="1800" dirty="0"/>
              <a:t>길이만 </a:t>
            </a:r>
            <a:r>
              <a:rPr lang="ko-KR" altLang="en-US" sz="1800" dirty="0" smtClean="0"/>
              <a:t>테이프로 부착하여 큰 진동이 생기도록 했을 때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표준오차가 </a:t>
            </a:r>
            <a:r>
              <a:rPr lang="en-US" altLang="ko-KR" sz="1800" dirty="0" smtClean="0"/>
              <a:t>0.03s</a:t>
            </a:r>
            <a:r>
              <a:rPr lang="ko-KR" altLang="en-US" sz="1800" dirty="0" smtClean="0"/>
              <a:t>로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끝부분 </a:t>
            </a:r>
            <a:r>
              <a:rPr lang="en-US" altLang="ko-KR" sz="1800" dirty="0" smtClean="0"/>
              <a:t>20mm </a:t>
            </a:r>
            <a:r>
              <a:rPr lang="ko-KR" altLang="en-US" sz="1800" dirty="0"/>
              <a:t>길이만 부착했을 때</a:t>
            </a:r>
            <a:r>
              <a:rPr lang="en-US" altLang="ko-KR" sz="1800" dirty="0"/>
              <a:t> </a:t>
            </a:r>
            <a:r>
              <a:rPr lang="ko-KR" altLang="en-US" sz="1800" dirty="0"/>
              <a:t>표준오차가 </a:t>
            </a:r>
            <a:r>
              <a:rPr lang="en-US" altLang="ko-KR" sz="1800" dirty="0" smtClean="0"/>
              <a:t>0.02s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나타나 </a:t>
            </a:r>
            <a:r>
              <a:rPr lang="ko-KR" altLang="en-US" sz="1800" dirty="0"/>
              <a:t>앞서 측정한 경우</a:t>
            </a:r>
            <a:r>
              <a:rPr lang="en-US" altLang="ko-KR" sz="1800" dirty="0"/>
              <a:t>(</a:t>
            </a:r>
            <a:r>
              <a:rPr lang="en-US" altLang="ko-KR" sz="1800" dirty="0" smtClean="0"/>
              <a:t>0.01s)</a:t>
            </a:r>
            <a:r>
              <a:rPr lang="ko-KR" altLang="en-US" sz="1800" dirty="0" smtClean="0"/>
              <a:t>와 비교할 때 측정용 막대의 부착길이가 짧으면 진동이 커지고 이에 따라 표준오차가 </a:t>
            </a:r>
            <a:r>
              <a:rPr lang="ko-KR" altLang="en-US" sz="1800" dirty="0"/>
              <a:t>증가한 것을 볼 수 </a:t>
            </a:r>
            <a:r>
              <a:rPr lang="ko-KR" altLang="en-US" sz="1800" dirty="0" smtClean="0"/>
              <a:t>있었다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따라서 측정용 막대의 재질을 바꾸어 진동이 작도록 한다면 표준오차를 더 많이 줄일 수 있을 것으로 본다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.(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결과에 확실히 영향을 미치는 요인을 숫자를 사용하여 설명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. </a:t>
            </a:r>
            <a:r>
              <a:rPr lang="ko-KR" altLang="en-US" sz="1800" u="sng" dirty="0" smtClean="0">
                <a:solidFill>
                  <a:srgbClr val="FF0000"/>
                </a:solidFill>
              </a:rPr>
              <a:t>막연한 추측을 적지 말 것</a:t>
            </a:r>
            <a:r>
              <a:rPr lang="en-US" altLang="ko-KR" sz="1800" u="sng" dirty="0" smtClean="0">
                <a:solidFill>
                  <a:srgbClr val="FF0000"/>
                </a:solidFill>
              </a:rPr>
              <a:t>)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7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ln w="28575">
                <a:solidFill>
                  <a:schemeClr val="accent6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1800" dirty="0" smtClean="0"/>
                  <a:t>팬의 힘으로 운동하는 활차의 속도를 </a:t>
                </a:r>
                <a:r>
                  <a:rPr lang="ko-KR" altLang="en-US" sz="1800" dirty="0" err="1" smtClean="0"/>
                  <a:t>포토게이트를</a:t>
                </a:r>
                <a:r>
                  <a:rPr lang="ko-KR" altLang="en-US" sz="1800" dirty="0" smtClean="0"/>
                  <a:t> 사용하여 측정하였으며 활차의 이동거리와 최종속도와의 관계로부터 가속도를 계산하였다</a:t>
                </a:r>
                <a:r>
                  <a:rPr lang="en-US" altLang="ko-KR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ko-KR" altLang="en-US" sz="1800" dirty="0" smtClean="0"/>
                  <a:t>이동거리를 변화시키며 활차의 속도를 측정한 결과</a:t>
                </a:r>
                <a:r>
                  <a:rPr lang="en-US" altLang="ko-KR" sz="1800" dirty="0" smtClean="0"/>
                  <a:t>,</a:t>
                </a:r>
                <a:r>
                  <a:rPr lang="ko-KR" altLang="en-US" sz="1800" dirty="0" smtClean="0"/>
                  <a:t> </a:t>
                </a:r>
                <a:r>
                  <a:rPr lang="ko-KR" altLang="en-US" sz="1800" dirty="0" err="1" smtClean="0"/>
                  <a:t>불확도의</a:t>
                </a:r>
                <a:r>
                  <a:rPr lang="ko-KR" altLang="en-US" sz="1800" dirty="0" smtClean="0"/>
                  <a:t> 범위 내에서 활차는 이동거리에 관계없이 일정한 가속도로 운동함을 알 수 있었고 이 결과로부터 </a:t>
                </a:r>
                <a:r>
                  <a:rPr lang="ko-KR" altLang="en-US" sz="1800" dirty="0" err="1" smtClean="0"/>
                  <a:t>뉴튼</a:t>
                </a:r>
                <a:r>
                  <a:rPr lang="ko-KR" altLang="en-US" sz="1800" dirty="0" smtClean="0"/>
                  <a:t> 제</a:t>
                </a:r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법칙을 확인할 수 있었다</a:t>
                </a:r>
                <a:r>
                  <a:rPr lang="en-US" altLang="ko-KR" sz="1800" dirty="0" smtClean="0"/>
                  <a:t>.</a:t>
                </a:r>
                <a:r>
                  <a:rPr lang="ko-KR" altLang="en-US" sz="1800" dirty="0" smtClean="0"/>
                  <a:t> </a:t>
                </a: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ko-KR" altLang="en-US" sz="1800" dirty="0" smtClean="0"/>
                  <a:t>질량이 </a:t>
                </a:r>
                <a:r>
                  <a:rPr lang="en-US" altLang="ko-KR" sz="1800" dirty="0"/>
                  <a:t>0.4223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800" dirty="0"/>
                  <a:t>0.0001kg</a:t>
                </a:r>
                <a:r>
                  <a:rPr lang="ko-KR" altLang="en-US" sz="1800" dirty="0" smtClean="0"/>
                  <a:t>인 활차의 가속도는 </a:t>
                </a:r>
                <a:r>
                  <a:rPr lang="en-US" altLang="ko-KR" sz="1800" dirty="0"/>
                  <a:t>0.14±0.02m/s</a:t>
                </a:r>
                <a:r>
                  <a:rPr lang="en-US" altLang="ko-KR" sz="1800" baseline="30000" dirty="0"/>
                  <a:t>2 </a:t>
                </a:r>
                <a:r>
                  <a:rPr lang="ko-KR" altLang="en-US" sz="1800" dirty="0" smtClean="0"/>
                  <a:t>였으며 팬이 활차를 밀어주는 힘 즉 활차가 받는 힘은 마찰이 없음을 가정하였을 때 </a:t>
                </a:r>
                <a:r>
                  <a:rPr lang="en-US" altLang="ko-KR" sz="1800" dirty="0"/>
                  <a:t>0.059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ko-KR" sz="1800" dirty="0"/>
                  <a:t>0.008N</a:t>
                </a:r>
                <a:r>
                  <a:rPr lang="ko-KR" altLang="en-US" sz="1800" dirty="0" smtClean="0"/>
                  <a:t>로 나타났다</a:t>
                </a:r>
                <a:r>
                  <a:rPr lang="en-US" altLang="ko-KR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ko-KR" altLang="en-US" sz="1800" dirty="0" smtClean="0"/>
                  <a:t>이 </a:t>
                </a:r>
                <a:r>
                  <a:rPr lang="ko-KR" altLang="en-US" sz="1800" dirty="0"/>
                  <a:t>실험에서 측정용 막대의 </a:t>
                </a:r>
                <a:r>
                  <a:rPr lang="ko-KR" altLang="en-US" sz="1800" dirty="0" smtClean="0"/>
                  <a:t>진동이 </a:t>
                </a:r>
                <a:r>
                  <a:rPr lang="ko-KR" altLang="en-US" sz="1800" dirty="0"/>
                  <a:t>표준오차를 </a:t>
                </a:r>
                <a:r>
                  <a:rPr lang="ko-KR" altLang="en-US" sz="1800" dirty="0" smtClean="0"/>
                  <a:t>크게 만드는 요인임을 알 수 있었다</a:t>
                </a:r>
                <a:r>
                  <a:rPr lang="en-US" altLang="ko-KR" sz="1800" dirty="0" smtClean="0"/>
                  <a:t>.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9" t="-402" r="-375"/>
                </a:stretch>
              </a:blipFill>
              <a:ln w="2857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8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웹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사이트 이름</a:t>
            </a:r>
            <a:r>
              <a:rPr lang="en-US" altLang="ko-KR" sz="2400" dirty="0" smtClean="0"/>
              <a:t>, URL</a:t>
            </a:r>
            <a:r>
              <a:rPr lang="en-US" altLang="ko-KR" sz="2400" dirty="0"/>
              <a:t>: (</a:t>
            </a:r>
            <a:r>
              <a:rPr lang="ko-KR" altLang="en-US" sz="2400" u="sng" dirty="0">
                <a:solidFill>
                  <a:srgbClr val="FF0000"/>
                </a:solidFill>
              </a:rPr>
              <a:t>인터넷 문답 </a:t>
            </a:r>
            <a:r>
              <a:rPr lang="ko-KR" altLang="en-US" sz="2400" u="sng" dirty="0" smtClean="0">
                <a:solidFill>
                  <a:srgbClr val="FF0000"/>
                </a:solidFill>
              </a:rPr>
              <a:t>사이트는 참고하지 </a:t>
            </a:r>
            <a:r>
              <a:rPr lang="ko-KR" altLang="en-US" sz="2400" u="sng" dirty="0">
                <a:solidFill>
                  <a:srgbClr val="FF0000"/>
                </a:solidFill>
              </a:rPr>
              <a:t>말 </a:t>
            </a:r>
            <a:r>
              <a:rPr lang="ko-KR" altLang="en-US" sz="2400" u="sng" dirty="0" smtClean="0">
                <a:solidFill>
                  <a:srgbClr val="FF0000"/>
                </a:solidFill>
              </a:rPr>
              <a:t>것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서적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제목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판수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저자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출판연도</a:t>
            </a:r>
            <a:endParaRPr lang="en-US" altLang="ko-KR" sz="2400" dirty="0" smtClean="0"/>
          </a:p>
          <a:p>
            <a:r>
              <a:rPr lang="ko-KR" altLang="en-US" sz="2400" dirty="0" smtClean="0"/>
              <a:t>논문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논문제목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게재논문명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페이지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연도 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 및 출처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19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실험결과를 보고서로 나타낸다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남이 알아볼 수 있도록 작성해야 한다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알아보기 어려운 글씨체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흐린 그림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흐린 인쇄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알기 어려운 어휘 등</a:t>
            </a:r>
            <a:r>
              <a:rPr lang="en-US" altLang="ko-KR" sz="2400" dirty="0" smtClean="0"/>
              <a:t>)</a:t>
            </a:r>
          </a:p>
          <a:p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실험보고서의 중요성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4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1) </a:t>
            </a:r>
            <a:r>
              <a:rPr lang="ko-KR" altLang="en-US" sz="2400" dirty="0" smtClean="0"/>
              <a:t>부산대학교 일반물리학실험실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http:// </a:t>
            </a:r>
            <a:r>
              <a:rPr lang="en-US" altLang="ko-KR" sz="2400" dirty="0" err="1" smtClean="0"/>
              <a:t>gplab.phys.pusan</a:t>
            </a:r>
            <a:r>
              <a:rPr lang="en-US" altLang="ko-KR" sz="2400" dirty="0" smtClean="0"/>
              <a:t>. ac.kr/</a:t>
            </a:r>
            <a:r>
              <a:rPr lang="en-US" altLang="ko-KR" sz="2400" dirty="0" err="1" smtClean="0"/>
              <a:t>xe</a:t>
            </a:r>
            <a:r>
              <a:rPr lang="en-US" altLang="ko-KR" sz="2400" dirty="0" smtClean="0"/>
              <a:t>/error_02</a:t>
            </a:r>
          </a:p>
          <a:p>
            <a:pPr marL="0" indent="0">
              <a:buNone/>
            </a:pPr>
            <a:r>
              <a:rPr lang="en-US" altLang="ko-KR" sz="2400" dirty="0" smtClean="0"/>
              <a:t>2) </a:t>
            </a:r>
            <a:r>
              <a:rPr lang="ko-KR" altLang="en-US" sz="2400" dirty="0" smtClean="0"/>
              <a:t>일반물리학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개정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판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Halliday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Resnick</a:t>
            </a:r>
            <a:r>
              <a:rPr lang="en-US" altLang="ko-KR" sz="2400" dirty="0" smtClean="0"/>
              <a:t> and </a:t>
            </a:r>
            <a:r>
              <a:rPr lang="en-US" altLang="ko-KR" sz="2400" dirty="0" err="1" smtClean="0"/>
              <a:t>Jearl</a:t>
            </a:r>
            <a:r>
              <a:rPr lang="en-US" altLang="ko-KR" sz="2400" dirty="0" smtClean="0"/>
              <a:t> Walker, </a:t>
            </a:r>
            <a:r>
              <a:rPr lang="ko-KR" altLang="en-US" sz="2400" dirty="0" err="1" smtClean="0"/>
              <a:t>범한서적주식회사</a:t>
            </a:r>
            <a:r>
              <a:rPr lang="en-US" altLang="ko-KR" sz="2400" dirty="0" smtClean="0"/>
              <a:t>, 2011</a:t>
            </a:r>
            <a:r>
              <a:rPr lang="ko-KR" altLang="en-US" sz="2400" dirty="0" smtClean="0"/>
              <a:t>년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참고문헌 및 출처</a:t>
            </a:r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7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 smtClean="0"/>
              <a:t>감정 또는 개인적인 느낌을 나타내는 말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재미있었다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아쉬웠다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유익한 실험이었다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다음부터는 잘 해야겠다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b="1" dirty="0" smtClean="0"/>
              <a:t>되풀이되거나 당연한 내용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이 실험은 </a:t>
            </a:r>
            <a:r>
              <a:rPr lang="ko-KR" altLang="en-US" sz="2000" dirty="0" err="1" smtClean="0"/>
              <a:t>뉴튼의</a:t>
            </a:r>
            <a:r>
              <a:rPr lang="ko-KR" altLang="en-US" sz="2000" dirty="0" smtClean="0"/>
              <a:t> 제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법칙 즉 가속도가 힘에 비례하고 질량에 반비례 한다는 것을 알아보는 실험이었다</a:t>
            </a:r>
            <a:r>
              <a:rPr lang="en-US" altLang="ko-KR" sz="2000" dirty="0" smtClean="0"/>
              <a:t>.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실험목적 또는 원리에 있는 내용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-</a:t>
            </a:r>
            <a:r>
              <a:rPr lang="ko-KR" altLang="en-US" sz="2000" dirty="0" err="1" smtClean="0"/>
              <a:t>포토게이트를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0.1m, 0.2m, 0.3m, 0.4m</a:t>
            </a:r>
            <a:r>
              <a:rPr lang="ko-KR" altLang="en-US" sz="2000" dirty="0" smtClean="0"/>
              <a:t>의 위치에 두고 속도를 측정하였다</a:t>
            </a:r>
            <a:r>
              <a:rPr lang="en-US" altLang="ko-KR" sz="2000" dirty="0" smtClean="0"/>
              <a:t>. 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실험방법 또는 실험결과에 있는 내용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2000" b="1" dirty="0" smtClean="0"/>
              <a:t>추측 또는 근거 없는 막연한 내용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마찰 때문에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큰 오차가 나온 것 같다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더 좋은 장치로 실험을 하면 오차가 줄어들 것이다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-</a:t>
            </a:r>
            <a:r>
              <a:rPr lang="ko-KR" altLang="en-US" sz="2000" dirty="0" smtClean="0"/>
              <a:t>낡은 장치로 실험을 해서 오차가 더 큰 것 같다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논의 또는 결론에 적지 말아야 될 말들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공동실험자와는</a:t>
            </a:r>
            <a:r>
              <a:rPr lang="ko-KR" altLang="en-US" sz="2000" dirty="0" smtClean="0"/>
              <a:t> 측정값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만 공유한다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공동실험자와</a:t>
            </a:r>
            <a:r>
              <a:rPr lang="ko-KR" altLang="en-US" sz="2000" dirty="0" smtClean="0"/>
              <a:t> 논의는 가능하다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그러나 보고서 작성은 전적으로 개별적이어야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따라서 </a:t>
            </a:r>
            <a:r>
              <a:rPr lang="ko-KR" altLang="en-US" sz="2000" u="sng" dirty="0" err="1" smtClean="0">
                <a:solidFill>
                  <a:srgbClr val="FF0000"/>
                </a:solidFill>
              </a:rPr>
              <a:t>공동실험자와의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“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측정값 공유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”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이외는 보고서의 어떤 부분도 복사 해서는 안 된다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000" u="sng" dirty="0" smtClean="0"/>
              <a:t>복사한 것으로 취급되는 예</a:t>
            </a:r>
            <a:endParaRPr lang="en-US" altLang="ko-KR" sz="2000" u="sng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공동실험자의 실험결과 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계산과정의 전부 또는 일부를 복사한 경우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실험결과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논의 또는 결론에서 계산방식 또는 문장은 복사를 하고 숫자만 바꾼 경우</a:t>
            </a:r>
            <a:endParaRPr lang="en-US" altLang="ko-KR" sz="2000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2000" dirty="0" smtClean="0"/>
              <a:t>실험원리 항목이 교재 또는 다른 자료와 똑같은 경우</a:t>
            </a:r>
            <a:endParaRPr lang="en-US" altLang="ko-KR" sz="2000" dirty="0" smtClean="0"/>
          </a:p>
          <a:p>
            <a:r>
              <a:rPr lang="ko-KR" altLang="en-US" sz="2000" u="sng" dirty="0" smtClean="0">
                <a:solidFill>
                  <a:srgbClr val="FF0000"/>
                </a:solidFill>
              </a:rPr>
              <a:t>사진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, 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그림 또는 그래프를 복사하여 오려 붙이지 말 것 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2000" u="sng" dirty="0" smtClean="0">
                <a:solidFill>
                  <a:srgbClr val="FF0000"/>
                </a:solidFill>
              </a:rPr>
              <a:t>직접 손으로 또는 컴퓨터를 사용하여 그릴 것</a:t>
            </a:r>
            <a:r>
              <a:rPr lang="en-US" altLang="ko-KR" sz="2000" u="sng" dirty="0" smtClean="0">
                <a:solidFill>
                  <a:srgbClr val="FF0000"/>
                </a:solidFill>
              </a:rPr>
              <a:t>)</a:t>
            </a:r>
            <a:endParaRPr lang="ko-KR" altLang="en-US" sz="2000" u="sng" dirty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유의사항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지키지 않으면 감점 또는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점 처리됨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808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표지</a:t>
            </a:r>
            <a:endParaRPr lang="en-US" altLang="ko-KR" dirty="0" smtClean="0"/>
          </a:p>
          <a:p>
            <a:r>
              <a:rPr lang="en-US" altLang="ko-KR" dirty="0"/>
              <a:t>2. </a:t>
            </a:r>
            <a:r>
              <a:rPr lang="ko-KR" altLang="en-US" dirty="0"/>
              <a:t>실험목적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실험원리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실험기구 및 </a:t>
            </a:r>
            <a:r>
              <a:rPr lang="ko-KR" altLang="en-US" dirty="0" smtClean="0"/>
              <a:t>재료</a:t>
            </a:r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실험방법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측정값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7. </a:t>
            </a:r>
            <a:r>
              <a:rPr lang="ko-KR" altLang="en-US" dirty="0" smtClean="0">
                <a:solidFill>
                  <a:srgbClr val="FF0000"/>
                </a:solidFill>
              </a:rPr>
              <a:t>실험결과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8. </a:t>
            </a:r>
            <a:r>
              <a:rPr lang="ko-KR" altLang="en-US" dirty="0" smtClean="0">
                <a:solidFill>
                  <a:srgbClr val="FF0000"/>
                </a:solidFill>
              </a:rPr>
              <a:t>결과에 대한 논의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9. </a:t>
            </a:r>
            <a:r>
              <a:rPr lang="ko-KR" altLang="en-US" dirty="0" smtClean="0">
                <a:solidFill>
                  <a:srgbClr val="FF0000"/>
                </a:solidFill>
              </a:rPr>
              <a:t>결론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10. </a:t>
            </a:r>
            <a:r>
              <a:rPr lang="ko-KR" altLang="en-US" dirty="0" smtClean="0"/>
              <a:t>참고문헌 및 출처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95736" y="1412776"/>
            <a:ext cx="4608512" cy="5184576"/>
          </a:xfrm>
          <a:ln w="28575">
            <a:solidFill>
              <a:schemeClr val="accent6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400" dirty="0" smtClean="0">
                <a:latin typeface="+mj-ea"/>
                <a:ea typeface="+mj-ea"/>
              </a:rPr>
              <a:t>일반물리학실험 보고서</a:t>
            </a:r>
            <a:endParaRPr lang="en-US" altLang="ko-KR" sz="1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ko-KR" altLang="en-US" dirty="0" smtClean="0">
                <a:latin typeface="+mj-ea"/>
                <a:ea typeface="+mj-ea"/>
              </a:rPr>
              <a:t>힘과 가속도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보고서</a:t>
            </a:r>
            <a:r>
              <a:rPr lang="en-US" altLang="ko-KR" dirty="0" smtClean="0"/>
              <a:t>-</a:t>
            </a:r>
            <a:r>
              <a:rPr lang="ko-KR" altLang="en-US" dirty="0" smtClean="0"/>
              <a:t>표지</a:t>
            </a:r>
            <a:r>
              <a:rPr lang="en-US" altLang="ko-KR" dirty="0" smtClean="0">
                <a:solidFill>
                  <a:schemeClr val="accent6"/>
                </a:solidFill>
              </a:rPr>
              <a:t>(</a:t>
            </a:r>
            <a:r>
              <a:rPr lang="ko-KR" altLang="en-US" dirty="0" smtClean="0">
                <a:solidFill>
                  <a:schemeClr val="accent6"/>
                </a:solidFill>
              </a:rPr>
              <a:t>예</a:t>
            </a:r>
            <a:r>
              <a:rPr lang="en-US" altLang="ko-KR" dirty="0" smtClean="0">
                <a:solidFill>
                  <a:schemeClr val="accent6"/>
                </a:solidFill>
              </a:rPr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11293"/>
              </p:ext>
            </p:extLst>
          </p:nvPr>
        </p:nvGraphicFramePr>
        <p:xfrm>
          <a:off x="4283968" y="4437112"/>
          <a:ext cx="2592288" cy="208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</a:tblGrid>
              <a:tr h="208823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학과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재료공학부</a:t>
                      </a:r>
                      <a:endParaRPr lang="en-US" altLang="ko-KR" sz="14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학번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201123456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 민 호</a:t>
                      </a:r>
                      <a:endParaRPr lang="en-US" altLang="ko-KR" sz="14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공동실험자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강민아</a:t>
                      </a:r>
                      <a:endParaRPr lang="en-US" altLang="ko-KR" sz="14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이승호</a:t>
                      </a:r>
                      <a:endParaRPr lang="en-US" altLang="ko-KR" sz="14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담당조교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양정태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실험날짜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2012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en-US" altLang="ko-KR" sz="1400" spc="-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제출날짜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2012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400" spc="-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</a:t>
                      </a:r>
                      <a:endParaRPr lang="ko-KR" altLang="en-US" sz="1400" spc="-100" baseline="0" dirty="0"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1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실험목적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매뉴얼을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참고</a:t>
            </a:r>
            <a:endParaRPr lang="en-US" altLang="ko-KR" sz="2400" dirty="0" smtClean="0"/>
          </a:p>
          <a:p>
            <a:r>
              <a:rPr lang="ko-KR" altLang="en-US" sz="2400" dirty="0" smtClean="0"/>
              <a:t>실험원리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매뉴얼을 참고로 하되 그대로 적지 말고 </a:t>
            </a:r>
            <a:r>
              <a:rPr lang="ko-KR" altLang="en-US" sz="2400" dirty="0" smtClean="0">
                <a:solidFill>
                  <a:srgbClr val="FF0000"/>
                </a:solidFill>
              </a:rPr>
              <a:t>자신의 문장으로 </a:t>
            </a:r>
            <a:r>
              <a:rPr lang="ko-KR" altLang="en-US" sz="2400" dirty="0" smtClean="0"/>
              <a:t>적는다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실험기구 및 재료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-</a:t>
            </a:r>
            <a:r>
              <a:rPr lang="ko-KR" altLang="en-US" sz="2400" dirty="0" smtClean="0"/>
              <a:t>매뉴얼을 참고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실험목적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실험원리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실험기구 및 재료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매뉴얼에 너무 의존하지 말고 실제로 </a:t>
            </a:r>
            <a:r>
              <a:rPr lang="ko-KR" altLang="en-US" sz="2400" dirty="0" smtClean="0"/>
              <a:t>행한 실험순서 및 방법을 다시 정리하여 기록을 한다</a:t>
            </a:r>
            <a:r>
              <a:rPr lang="en-US" altLang="ko-KR" sz="2400" dirty="0" smtClean="0"/>
              <a:t>. </a:t>
            </a:r>
          </a:p>
          <a:p>
            <a:r>
              <a:rPr lang="ko-KR" altLang="en-US" sz="2400" dirty="0" smtClean="0"/>
              <a:t>매뉴얼과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다르게 진행하였거나 추가로 실험한 부분을 상세히 기록한다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9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ln w="28575">
            <a:solidFill>
              <a:schemeClr val="accent6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>
                <a:latin typeface="+mn-ea"/>
              </a:rPr>
              <a:t>(1) </a:t>
            </a:r>
            <a:r>
              <a:rPr lang="ko-KR" altLang="en-US" sz="1600" dirty="0" smtClean="0">
                <a:latin typeface="+mn-ea"/>
              </a:rPr>
              <a:t>장치를 </a:t>
            </a:r>
            <a:r>
              <a:rPr lang="ko-KR" altLang="en-US" sz="1600" dirty="0">
                <a:latin typeface="+mn-ea"/>
              </a:rPr>
              <a:t>구성하고 </a:t>
            </a:r>
            <a:r>
              <a:rPr lang="ko-KR" altLang="en-US" sz="1600" dirty="0" err="1">
                <a:latin typeface="+mn-ea"/>
              </a:rPr>
              <a:t>수평계를</a:t>
            </a:r>
            <a:r>
              <a:rPr lang="ko-KR" altLang="en-US" sz="1600" dirty="0">
                <a:latin typeface="+mn-ea"/>
              </a:rPr>
              <a:t> 사용하여 트랙의 </a:t>
            </a:r>
            <a:r>
              <a:rPr lang="ko-KR" altLang="en-US" sz="1600" dirty="0" err="1">
                <a:latin typeface="+mn-ea"/>
              </a:rPr>
              <a:t>수평정도를</a:t>
            </a:r>
            <a:r>
              <a:rPr lang="ko-KR" altLang="en-US" sz="1600" dirty="0">
                <a:latin typeface="+mn-ea"/>
              </a:rPr>
              <a:t> 확인하고 조절나사를 돌려 수평을 맞춘다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 smtClean="0">
                <a:latin typeface="+mn-ea"/>
              </a:rPr>
              <a:t>(2) </a:t>
            </a:r>
            <a:r>
              <a:rPr lang="ko-KR" altLang="en-US" sz="1600" dirty="0">
                <a:latin typeface="+mn-ea"/>
              </a:rPr>
              <a:t>팬이 달린 </a:t>
            </a:r>
            <a:r>
              <a:rPr lang="ko-KR" altLang="en-US" sz="1600" dirty="0" smtClean="0">
                <a:latin typeface="+mn-ea"/>
              </a:rPr>
              <a:t>활차의 </a:t>
            </a:r>
            <a:r>
              <a:rPr lang="ko-KR" altLang="en-US" sz="1600" dirty="0">
                <a:latin typeface="+mn-ea"/>
              </a:rPr>
              <a:t>질량을 측정한다</a:t>
            </a:r>
            <a:r>
              <a:rPr lang="en-US" altLang="ko-KR" sz="1600" dirty="0" smtClean="0">
                <a:latin typeface="+mn-ea"/>
              </a:rPr>
              <a:t>.</a:t>
            </a:r>
            <a:r>
              <a:rPr lang="en-US" altLang="ko-KR" sz="1600" dirty="0">
                <a:latin typeface="+mn-ea"/>
              </a:rPr>
              <a:t> 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>
                <a:latin typeface="+mn-ea"/>
              </a:rPr>
              <a:t>3) </a:t>
            </a:r>
            <a:r>
              <a:rPr lang="ko-KR" altLang="en-US" sz="1600" dirty="0" err="1">
                <a:latin typeface="+mn-ea"/>
              </a:rPr>
              <a:t>포토게이트</a:t>
            </a:r>
            <a:r>
              <a:rPr lang="ko-KR" altLang="en-US" sz="1600" dirty="0">
                <a:latin typeface="+mn-ea"/>
              </a:rPr>
              <a:t> 계시기 </a:t>
            </a:r>
            <a:r>
              <a:rPr lang="en-US" altLang="ko-KR" sz="1600" dirty="0">
                <a:latin typeface="+mn-ea"/>
              </a:rPr>
              <a:t>mode</a:t>
            </a:r>
            <a:r>
              <a:rPr lang="ko-KR" altLang="en-US" sz="1600" dirty="0">
                <a:latin typeface="+mn-ea"/>
              </a:rPr>
              <a:t>를 </a:t>
            </a:r>
            <a:r>
              <a:rPr lang="en-US" altLang="ko-KR" sz="1600" dirty="0">
                <a:latin typeface="+mn-ea"/>
              </a:rPr>
              <a:t>gate mode</a:t>
            </a:r>
            <a:r>
              <a:rPr lang="ko-KR" altLang="en-US" sz="1600" dirty="0">
                <a:latin typeface="+mn-ea"/>
              </a:rPr>
              <a:t>로 선택한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활차의 </a:t>
            </a:r>
            <a:r>
              <a:rPr lang="ko-KR" altLang="en-US" sz="1600" dirty="0" smtClean="0">
                <a:latin typeface="+mn-ea"/>
              </a:rPr>
              <a:t>출발점을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정하고 이로부터 </a:t>
            </a:r>
            <a:r>
              <a:rPr lang="en-US" altLang="ko-KR" sz="1600" dirty="0" smtClean="0">
                <a:latin typeface="+mn-ea"/>
              </a:rPr>
              <a:t>10cm </a:t>
            </a:r>
            <a:r>
              <a:rPr lang="ko-KR" altLang="en-US" sz="1600" dirty="0" smtClean="0">
                <a:latin typeface="+mn-ea"/>
              </a:rPr>
              <a:t>떨어진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위치에 </a:t>
            </a:r>
            <a:r>
              <a:rPr lang="ko-KR" altLang="en-US" sz="1600" dirty="0" err="1" smtClean="0">
                <a:latin typeface="+mn-ea"/>
              </a:rPr>
              <a:t>포토게이트가</a:t>
            </a:r>
            <a:r>
              <a:rPr lang="ko-KR" altLang="en-US" sz="1600" dirty="0" smtClean="0">
                <a:latin typeface="+mn-ea"/>
              </a:rPr>
              <a:t> 위치하도록 </a:t>
            </a:r>
            <a:r>
              <a:rPr lang="ko-KR" altLang="en-US" sz="1600" dirty="0">
                <a:latin typeface="+mn-ea"/>
              </a:rPr>
              <a:t>설정한다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u="sng" dirty="0">
                <a:latin typeface="+mn-ea"/>
              </a:rPr>
              <a:t>(4) </a:t>
            </a:r>
            <a:r>
              <a:rPr lang="ko-KR" altLang="en-US" sz="1600" u="sng" dirty="0" smtClean="0">
                <a:latin typeface="+mn-ea"/>
              </a:rPr>
              <a:t>활차의 스위치를 </a:t>
            </a:r>
            <a:r>
              <a:rPr lang="en-US" altLang="ko-KR" sz="1600" u="sng" dirty="0" smtClean="0">
                <a:latin typeface="+mn-ea"/>
              </a:rPr>
              <a:t>high</a:t>
            </a:r>
            <a:r>
              <a:rPr lang="ko-KR" altLang="en-US" sz="1600" u="sng" dirty="0" smtClean="0">
                <a:latin typeface="+mn-ea"/>
              </a:rPr>
              <a:t>로 전환한 후 출발점에서 활차를 출발시키고 활차가 </a:t>
            </a:r>
            <a:r>
              <a:rPr lang="ko-KR" altLang="en-US" sz="1600" u="sng" dirty="0" err="1" smtClean="0">
                <a:latin typeface="+mn-ea"/>
              </a:rPr>
              <a:t>포토게이트를</a:t>
            </a:r>
            <a:r>
              <a:rPr lang="ko-KR" altLang="en-US" sz="1600" u="sng" dirty="0" smtClean="0">
                <a:latin typeface="+mn-ea"/>
              </a:rPr>
              <a:t> 지나면 활차를 정지시켜 스위치를 </a:t>
            </a:r>
            <a:r>
              <a:rPr lang="en-US" altLang="ko-KR" sz="1600" u="sng" dirty="0" smtClean="0">
                <a:latin typeface="+mn-ea"/>
              </a:rPr>
              <a:t>off</a:t>
            </a:r>
            <a:r>
              <a:rPr lang="ko-KR" altLang="en-US" sz="1600" u="sng" dirty="0" smtClean="0">
                <a:latin typeface="+mn-ea"/>
              </a:rPr>
              <a:t>로 전환한다</a:t>
            </a:r>
            <a:r>
              <a:rPr lang="en-US" altLang="ko-KR" sz="1600" u="sng" dirty="0" smtClean="0">
                <a:latin typeface="+mn-ea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 smtClean="0">
                <a:latin typeface="+mn-ea"/>
              </a:rPr>
              <a:t>(5) </a:t>
            </a:r>
            <a:r>
              <a:rPr lang="ko-KR" altLang="en-US" sz="1600" dirty="0" smtClean="0">
                <a:latin typeface="+mn-ea"/>
              </a:rPr>
              <a:t>활차에 </a:t>
            </a:r>
            <a:r>
              <a:rPr lang="ko-KR" altLang="en-US" sz="1600" dirty="0">
                <a:latin typeface="+mn-ea"/>
              </a:rPr>
              <a:t>부착된 측정용 막대가 </a:t>
            </a:r>
            <a:r>
              <a:rPr lang="ko-KR" altLang="en-US" sz="1600" dirty="0" err="1" smtClean="0">
                <a:latin typeface="+mn-ea"/>
              </a:rPr>
              <a:t>포토게이트를</a:t>
            </a:r>
            <a:r>
              <a:rPr lang="ko-KR" altLang="en-US" sz="1600" dirty="0" smtClean="0">
                <a:latin typeface="+mn-ea"/>
              </a:rPr>
              <a:t> 지날 </a:t>
            </a:r>
            <a:r>
              <a:rPr lang="ko-KR" altLang="en-US" sz="1600" dirty="0">
                <a:latin typeface="+mn-ea"/>
              </a:rPr>
              <a:t>때 </a:t>
            </a:r>
            <a:r>
              <a:rPr lang="ko-KR" altLang="en-US" sz="1600" dirty="0" err="1">
                <a:latin typeface="+mn-ea"/>
              </a:rPr>
              <a:t>포토게이트</a:t>
            </a:r>
            <a:r>
              <a:rPr lang="ko-KR" altLang="en-US" sz="1600" dirty="0">
                <a:latin typeface="+mn-ea"/>
              </a:rPr>
              <a:t> 계시기에 측정된 시간간격 </a:t>
            </a:r>
            <a:r>
              <a:rPr lang="ko-KR" altLang="en-US" sz="1600" dirty="0" smtClean="0">
                <a:latin typeface="+mn-ea"/>
              </a:rPr>
              <a:t>∆</a:t>
            </a:r>
            <a:r>
              <a:rPr lang="en-US" altLang="ko-KR" sz="1600" dirty="0" smtClean="0">
                <a:latin typeface="+mn-ea"/>
              </a:rPr>
              <a:t>t</a:t>
            </a:r>
            <a:r>
              <a:rPr lang="ko-KR" altLang="en-US" sz="1600" dirty="0" smtClean="0">
                <a:latin typeface="+mn-ea"/>
              </a:rPr>
              <a:t>를 </a:t>
            </a:r>
            <a:r>
              <a:rPr lang="ko-KR" altLang="en-US" sz="1600" dirty="0">
                <a:latin typeface="+mn-ea"/>
              </a:rPr>
              <a:t>기록한다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 smtClean="0">
                <a:latin typeface="+mn-ea"/>
              </a:rPr>
              <a:t>(6) (4)(5)</a:t>
            </a:r>
            <a:r>
              <a:rPr lang="ko-KR" altLang="en-US" sz="1600" dirty="0" smtClean="0">
                <a:latin typeface="+mn-ea"/>
              </a:rPr>
              <a:t>의 </a:t>
            </a:r>
            <a:r>
              <a:rPr lang="ko-KR" altLang="en-US" sz="1600" dirty="0">
                <a:latin typeface="+mn-ea"/>
              </a:rPr>
              <a:t>과정을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회 반복한다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 smtClean="0">
                <a:latin typeface="+mn-ea"/>
              </a:rPr>
              <a:t>(7) </a:t>
            </a:r>
            <a:r>
              <a:rPr lang="ko-KR" altLang="en-US" sz="1600" dirty="0" err="1" smtClean="0">
                <a:latin typeface="+mn-ea"/>
              </a:rPr>
              <a:t>포토게이트의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위치를 </a:t>
            </a:r>
            <a:r>
              <a:rPr lang="en-US" altLang="ko-KR" sz="1600" u="sng" dirty="0" smtClean="0">
                <a:latin typeface="+mn-ea"/>
              </a:rPr>
              <a:t>40cm</a:t>
            </a:r>
            <a:r>
              <a:rPr lang="ko-KR" altLang="en-US" sz="1600" u="sng" dirty="0" smtClean="0">
                <a:latin typeface="+mn-ea"/>
              </a:rPr>
              <a:t>까지 </a:t>
            </a:r>
            <a:r>
              <a:rPr lang="en-US" altLang="ko-KR" sz="1600" dirty="0" smtClean="0">
                <a:latin typeface="+mn-ea"/>
              </a:rPr>
              <a:t>10cm</a:t>
            </a:r>
            <a:r>
              <a:rPr lang="ko-KR" altLang="en-US" sz="1600" dirty="0" smtClean="0">
                <a:latin typeface="+mn-ea"/>
              </a:rPr>
              <a:t>씩 </a:t>
            </a:r>
            <a:r>
              <a:rPr lang="ko-KR" altLang="en-US" sz="1600" dirty="0">
                <a:latin typeface="+mn-ea"/>
              </a:rPr>
              <a:t>증가시키면서 </a:t>
            </a:r>
            <a:r>
              <a:rPr lang="ko-KR" altLang="en-US" sz="1600" dirty="0" smtClean="0">
                <a:latin typeface="+mn-ea"/>
              </a:rPr>
              <a:t>과정 </a:t>
            </a:r>
            <a:r>
              <a:rPr lang="en-US" altLang="ko-KR" sz="1600" dirty="0" smtClean="0">
                <a:latin typeface="+mn-ea"/>
              </a:rPr>
              <a:t>(4)-(6)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반복한다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실험방법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ko-KR" altLang="en-US" dirty="0">
                <a:solidFill>
                  <a:schemeClr val="accent6"/>
                </a:solidFill>
              </a:rPr>
              <a:t>예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12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제출한 조별측정값과 같아야 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오차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불확도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와 단위를 기록한다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측정값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TC010237560[[fn=메모 테마]]</Template>
  <TotalTime>7656</TotalTime>
  <Words>1467</Words>
  <Application>Microsoft Office PowerPoint</Application>
  <PresentationFormat>화면 슬라이드 쇼(4:3)</PresentationFormat>
  <Paragraphs>209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New_Education03</vt:lpstr>
      <vt:lpstr>일반물리학실험 보고서 작성법</vt:lpstr>
      <vt:lpstr>실험보고서의 중요성</vt:lpstr>
      <vt:lpstr>유의사항(지키지 않으면 감점 또는 0점 처리됨)</vt:lpstr>
      <vt:lpstr>보고서</vt:lpstr>
      <vt:lpstr>보고서-표지(예)</vt:lpstr>
      <vt:lpstr>실험목적, 실험원리, 실험기구 및 재료</vt:lpstr>
      <vt:lpstr>실험방법</vt:lpstr>
      <vt:lpstr>실험방법(예)</vt:lpstr>
      <vt:lpstr>측정값</vt:lpstr>
      <vt:lpstr>측정값(예)</vt:lpstr>
      <vt:lpstr>실험결과</vt:lpstr>
      <vt:lpstr>실험결과(예)</vt:lpstr>
      <vt:lpstr>실험결과(예)</vt:lpstr>
      <vt:lpstr>실험결과(예)</vt:lpstr>
      <vt:lpstr>논의</vt:lpstr>
      <vt:lpstr>논의(예)</vt:lpstr>
      <vt:lpstr>논의(예)</vt:lpstr>
      <vt:lpstr>결론(예)</vt:lpstr>
      <vt:lpstr>참고문헌 및 출처</vt:lpstr>
      <vt:lpstr>참고문헌 및 출처(예)</vt:lpstr>
      <vt:lpstr>논의 또는 결론에 적지 말아야 될 말들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Chung</cp:lastModifiedBy>
  <cp:revision>177</cp:revision>
  <dcterms:created xsi:type="dcterms:W3CDTF">2006-10-05T04:04:58Z</dcterms:created>
  <dcterms:modified xsi:type="dcterms:W3CDTF">2013-08-30T13:19:41Z</dcterms:modified>
</cp:coreProperties>
</file>