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4"/>
  </p:notesMasterIdLst>
  <p:sldIdLst>
    <p:sldId id="256" r:id="rId5"/>
    <p:sldId id="292" r:id="rId6"/>
    <p:sldId id="257" r:id="rId7"/>
    <p:sldId id="260" r:id="rId8"/>
    <p:sldId id="259" r:id="rId9"/>
    <p:sldId id="263" r:id="rId10"/>
    <p:sldId id="261" r:id="rId11"/>
    <p:sldId id="301" r:id="rId12"/>
    <p:sldId id="262" r:id="rId13"/>
    <p:sldId id="265" r:id="rId14"/>
    <p:sldId id="266" r:id="rId15"/>
    <p:sldId id="297" r:id="rId16"/>
    <p:sldId id="298" r:id="rId17"/>
    <p:sldId id="299" r:id="rId18"/>
    <p:sldId id="300" r:id="rId19"/>
    <p:sldId id="294" r:id="rId20"/>
    <p:sldId id="296" r:id="rId21"/>
    <p:sldId id="295" r:id="rId22"/>
    <p:sldId id="293" r:id="rId23"/>
    <p:sldId id="291" r:id="rId24"/>
    <p:sldId id="288" r:id="rId25"/>
    <p:sldId id="271" r:id="rId26"/>
    <p:sldId id="289" r:id="rId27"/>
    <p:sldId id="290" r:id="rId28"/>
    <p:sldId id="258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90" autoAdjust="0"/>
  </p:normalViewPr>
  <p:slideViewPr>
    <p:cSldViewPr>
      <p:cViewPr varScale="1">
        <p:scale>
          <a:sx n="91" d="100"/>
          <a:sy n="91" d="100"/>
        </p:scale>
        <p:origin x="-13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661A2B5-394F-4846-8165-C122EE6A1626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F2E15C3-F123-4262-99DB-CA696882C9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F3864EF-6B4F-4806-807C-D7D94E30CCD7}" type="slidenum">
              <a:rPr lang="ko-KR" altLang="en-US" smtClean="0"/>
              <a:pPr eaLnBrk="1" hangingPunct="1"/>
              <a:t>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E15C3-F123-4262-99DB-CA696882C90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Y동녘M" pitchFamily="18" charset="-127"/>
                <a:ea typeface="HY동녘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269C9-E666-438F-8794-A8B7931D0D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2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BEA35-AE09-41A1-BA7E-642E2B0BE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58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9E1C5-9DC4-471D-8B2D-6DF263F373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71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857A14-37F1-49ED-91DF-E9007C85BEFF}" type="datetimeFigureOut">
              <a:rPr lang="en-US"/>
              <a:pPr>
                <a:defRPr/>
              </a:pPr>
              <a:t>2/20/2014</a:t>
            </a:fld>
            <a:endParaRPr lang="en-US" dirty="0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95207A-816F-4AF9-998E-7F5A62A123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78474-8AE4-4618-99F5-FEA92984A4B3}" type="datetimeFigureOut">
              <a:rPr lang="en-US"/>
              <a:pPr>
                <a:defRPr/>
              </a:pPr>
              <a:t>2/20/2014</a:t>
            </a:fld>
            <a:endParaRPr lang="en-US" dirty="0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F17B-77A0-463F-A836-8DB5444F6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9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14DB2-1C46-4F10-AD3B-B40FE97A4C3A}" type="datetimeFigureOut">
              <a:rPr lang="en-US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3786F-6B12-4A07-A7D3-86F4CBA867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38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4E318A-DBEB-4118-AF9E-06BFB3FBA6D8}" type="datetimeFigureOut">
              <a:rPr lang="en-US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9992748-B90E-47A4-A423-E84059BC2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2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0BC9B06-9B10-42BF-919F-58C67D22EFCA}" type="datetimeFigureOut">
              <a:rPr lang="en-US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8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E140D40-85FF-43BC-8AC5-F25EB5E89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9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B6E34-BC2D-44CA-845F-408C9BCB8FCA}" type="datetimeFigureOut">
              <a:rPr lang="en-US"/>
              <a:pPr>
                <a:defRPr/>
              </a:pPr>
              <a:t>2/20/2014</a:t>
            </a:fld>
            <a:endParaRPr lang="en-US" dirty="0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73149-C365-4013-81D7-C2B093128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32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E937C-7E6C-4545-9D01-C965CC1D3485}" type="datetimeFigureOut">
              <a:rPr lang="en-US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B934ADB-3CDD-49D4-B499-4BBFC5521E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62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6F131-D638-499F-A836-8CA625BB9DDA}" type="datetimeFigureOut">
              <a:rPr lang="en-US"/>
              <a:pPr>
                <a:defRPr/>
              </a:pPr>
              <a:t>2/20/2014</a:t>
            </a:fld>
            <a:endParaRPr lang="en-US" dirty="0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40F38-326A-47C0-9C75-9B27093CBA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80DCE-14E2-4A23-A432-1569116AFC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39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FBEF835-22FE-407C-BA92-CA84EE11726A}" type="datetimeFigureOut">
              <a:rPr lang="en-US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10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4471AD2-66B1-42AE-AE22-249B5819CA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5F4F-21C2-4FD1-8611-F48C99897FB5}" type="datetimeFigureOut">
              <a:rPr lang="en-US"/>
              <a:pPr>
                <a:defRPr/>
              </a:pPr>
              <a:t>2/20/2014</a:t>
            </a:fld>
            <a:endParaRPr lang="en-US" dirty="0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9138-B972-41BB-8377-7A90F0B1E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60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96E78-7728-4844-B693-794DDAAE3C2F}" type="datetimeFigureOut">
              <a:rPr lang="en-US"/>
              <a:pPr>
                <a:defRPr/>
              </a:pPr>
              <a:t>2/20/2014</a:t>
            </a:fld>
            <a:endParaRPr 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DF4A-70A0-4149-8AF5-744C7AD389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7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27131-B338-40B2-BD4E-65A8EF9D73CF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48777-58B5-4F65-8F70-7C8A98E9B6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93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0C94-064C-4DE0-9483-4D0BF1016AED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72EED-76CB-4AD2-844B-DBB7ECBDBF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6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9DE28-1FF2-4697-BEAB-B4B43B3FD175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DBCA8-F82A-4D0C-82C7-A2E0DC88C7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21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4858E-DBA4-42F5-BE4F-1B166856BFC2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BEDE7-76B5-4349-9A66-4BD2A4BC59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5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94A80-A906-4EDD-9F08-8D143F29E770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BC53E-8D3E-4F32-9FCF-D4D9FBF880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170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7A47F-4C85-4E26-9ADD-7D861F543968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C811-DF0C-4E24-8CC2-2038309C54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321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4EAD9-27D9-4841-8805-2491CC41079B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00F88-6CF0-47A2-8DFB-7FA1A7DB1D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2C22B-9262-4833-9F5C-D488466E08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8492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B9874-6D3B-4ECF-8A26-74BC2305DE9F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4B402-4AB1-4DD5-A94B-9CD0405789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513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9B48-8A76-4D1F-9450-8CBD055CD7A3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4A4C2-4652-453A-B10B-233FEA9781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372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BCB64-F7E8-4C35-8143-51699FB03EAA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BED9-4494-49D8-B25F-3B755CC3BF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73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6B55B-91E3-4D35-BF69-126C0F63C0AF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E3813-2AAE-425F-B374-3C5ABD19E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996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17"/>
          <p:cNvCxnSpPr/>
          <p:nvPr/>
        </p:nvCxnSpPr>
        <p:spPr>
          <a:xfrm>
            <a:off x="0" y="2925763"/>
            <a:ext cx="9144000" cy="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/>
          <p:nvPr/>
        </p:nvSpPr>
        <p:spPr>
          <a:xfrm>
            <a:off x="2514600" y="2362200"/>
            <a:ext cx="4114800" cy="112712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pPr algn="ctr" latinLnBrk="0">
              <a:spcBef>
                <a:spcPts val="400"/>
              </a:spcBef>
              <a:defRPr/>
            </a:pPr>
            <a:endParaRPr lang="en-US" b="1" cap="all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/>
            </a:lvl1pPr>
          </a:lstStyle>
          <a:p>
            <a:pPr>
              <a:defRPr/>
            </a:pPr>
            <a:fld id="{25AE17C7-B787-4E50-994D-5E804113A1E9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5308-7F19-49CF-9F1A-993553E1A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35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7800-479D-41B0-B3F2-2DCE95BA1381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4A4B-222D-46AE-B1C1-C60AB5200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694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3922713"/>
            <a:ext cx="9144000" cy="293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10"/>
          <p:cNvCxnSpPr/>
          <p:nvPr/>
        </p:nvCxnSpPr>
        <p:spPr>
          <a:xfrm>
            <a:off x="0" y="3921125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/>
          <p:nvPr/>
        </p:nvSpPr>
        <p:spPr>
          <a:xfrm>
            <a:off x="2514600" y="3368675"/>
            <a:ext cx="4114800" cy="112712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pPr algn="ctr" latinLnBrk="0">
              <a:spcBef>
                <a:spcPts val="400"/>
              </a:spcBef>
              <a:defRPr/>
            </a:pPr>
            <a:endParaRPr lang="en-US" b="1" cap="all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bIns="0" anchor="b"/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/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0FCF-2EA5-4FF5-AF14-1CA9C8854AAB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CC49D-5F98-46A1-BF14-6A8CB03AD3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7800-479D-41B0-B3F2-2DCE95BA1381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36CE5-FF75-4582-B28D-ECAD4DB64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23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7800-479D-41B0-B3F2-2DCE95BA1381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EDC70-23BD-4F53-A9A6-BF3479E1F0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484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7800-479D-41B0-B3F2-2DCE95BA1381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00EF3-9F63-4D89-A90D-A35589A1D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19D94-EAA8-42A6-BA42-925874EC8C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33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951C0-B478-4858-ABC7-96406A1C0480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9EFA-D6B3-4CF5-B898-C571CB452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44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tIns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7800-479D-41B0-B3F2-2DCE95BA1381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723B6-29AB-45F6-AF00-6C556351F0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44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tIns="0" bIns="0" anchor="ctr" anchorCtr="0"/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7800-479D-41B0-B3F2-2DCE95BA1381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533B1-9454-4313-8E07-A4E20E4F3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697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7800-479D-41B0-B3F2-2DCE95BA1381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5C330-26B8-420B-8A35-455245942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261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/>
        </p:nvCxnSpPr>
        <p:spPr>
          <a:xfrm rot="5400000">
            <a:off x="4267201" y="3429000"/>
            <a:ext cx="6858000" cy="317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/>
          <p:nvPr/>
        </p:nvSpPr>
        <p:spPr bwMode="hidden">
          <a:xfrm>
            <a:off x="0" y="0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2A6C0-E6A5-45F5-8BBC-A7DF55493BE9}" type="datetimeFigureOut">
              <a:rPr lang="en-US"/>
              <a:pPr>
                <a:defRPr/>
              </a:pPr>
              <a:t>2/20/2014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505FD-21B6-413C-BF48-86E5D8364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DABA-D6B1-4430-938D-B6422028DD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958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AF10-3499-4EC2-922C-21FACF6B2F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51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BBDF3-4457-49FE-ABDC-A451423518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84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C5D58-07B8-47FC-8D0A-131915F38F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143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A501B-FE01-44CE-8116-FCE13458DE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819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104775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786539-6EEA-4833-8242-EF5334D56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5715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HY동녘M" pitchFamily="18" charset="-127"/>
          <a:ea typeface="HY동녘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동녘M" pitchFamily="18" charset="-127"/>
          <a:ea typeface="HY동녘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동녘M" pitchFamily="18" charset="-127"/>
          <a:ea typeface="HY동녘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동녘M" pitchFamily="18" charset="-127"/>
          <a:ea typeface="HY동녘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동녘M" pitchFamily="18" charset="-127"/>
          <a:ea typeface="HY동녘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Y동녘M" pitchFamily="18" charset="-127"/>
          <a:ea typeface="HY동녘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Y동녘M" pitchFamily="18" charset="-127"/>
          <a:ea typeface="HY동녘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Y동녘M" pitchFamily="18" charset="-127"/>
          <a:ea typeface="HY동녘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Y동녘M" pitchFamily="18" charset="-127"/>
          <a:ea typeface="HY동녘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2051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F9F2CC7-6C0E-4142-B8B8-DA7673B8F64D}" type="datetimeFigureOut">
              <a:rPr lang="en-US"/>
              <a:pPr>
                <a:defRPr/>
              </a:pPr>
              <a:t>2/20/2014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3BCFB1-8EB2-48BA-89D9-A92A7A21EB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60" r:id="rId2"/>
    <p:sldLayoutId id="2147484083" r:id="rId3"/>
    <p:sldLayoutId id="2147484084" r:id="rId4"/>
    <p:sldLayoutId id="2147484085" r:id="rId5"/>
    <p:sldLayoutId id="2147484061" r:id="rId6"/>
    <p:sldLayoutId id="2147484086" r:id="rId7"/>
    <p:sldLayoutId id="2147484062" r:id="rId8"/>
    <p:sldLayoutId id="2147484087" r:id="rId9"/>
    <p:sldLayoutId id="2147484063" r:id="rId10"/>
    <p:sldLayoutId id="2147484088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HY얕은샘물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HY얕은샘물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HY얕은샘물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HY얕은샘물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HY얕은샘물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HY얕은샘물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HY얕은샘물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HY얕은샘물M" pitchFamily="18" charset="-127"/>
        </a:defRPr>
      </a:lvl9pPr>
    </p:titleStyle>
    <p:bodyStyle>
      <a:lvl1pPr marL="319088" indent="-319088" algn="l" rtl="0" eaLnBrk="0" fontAlgn="base" latinLnBrk="1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latinLnBrk="1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099AC6-4F2F-4CD6-8C63-53D969C2F497}" type="datetimeFigureOut">
              <a:rPr lang="ko-KR" altLang="en-US"/>
              <a:pPr>
                <a:defRPr/>
              </a:pPr>
              <a:t>2014-02-20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E4F19D-D3EE-4060-B309-4F0C21EECC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6675"/>
            <a:ext cx="9144000" cy="552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8229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05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367800-479D-41B0-B3F2-2DCE95BA1381}" type="datetime4">
              <a:rPr lang="en-US"/>
              <a:pPr>
                <a:defRPr/>
              </a:pPr>
              <a:t>February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1123208-D1FE-4432-B339-1C3A5E61B7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913"/>
            <a:ext cx="9144000" cy="158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4725"/>
            <a:ext cx="4114800" cy="70167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9" r:id="rId1"/>
    <p:sldLayoutId id="2147484075" r:id="rId2"/>
    <p:sldLayoutId id="2147484090" r:id="rId3"/>
    <p:sldLayoutId id="2147484076" r:id="rId4"/>
    <p:sldLayoutId id="2147484077" r:id="rId5"/>
    <p:sldLayoutId id="2147484078" r:id="rId6"/>
    <p:sldLayoutId id="2147484091" r:id="rId7"/>
    <p:sldLayoutId id="2147484079" r:id="rId8"/>
    <p:sldLayoutId id="2147484080" r:id="rId9"/>
    <p:sldLayoutId id="2147484081" r:id="rId10"/>
    <p:sldLayoutId id="2147484092" r:id="rId11"/>
  </p:sldLayoutIdLst>
  <p:hf sldNum="0" hdr="0" ftr="0" dt="0"/>
  <p:txStyles>
    <p:titleStyle>
      <a:lvl1pPr algn="ctr" rtl="0" eaLnBrk="0" fontAlgn="base" latinLnBrk="1" hangingPunct="0">
        <a:spcBef>
          <a:spcPts val="400"/>
        </a:spcBef>
        <a:spcAft>
          <a:spcPct val="0"/>
        </a:spcAft>
        <a:defRPr b="1" kern="1200" cap="all">
          <a:solidFill>
            <a:srgbClr val="404040"/>
          </a:solidFill>
          <a:latin typeface="+mj-lt"/>
          <a:ea typeface="+mj-ea"/>
          <a:cs typeface="Tunga" pitchFamily="2"/>
        </a:defRPr>
      </a:lvl1pPr>
      <a:lvl2pPr algn="ctr" rtl="0" eaLnBrk="0" fontAlgn="base" latinLnBrk="1" hangingPunct="0">
        <a:spcBef>
          <a:spcPts val="400"/>
        </a:spcBef>
        <a:spcAft>
          <a:spcPct val="0"/>
        </a:spcAft>
        <a:defRPr b="1">
          <a:solidFill>
            <a:srgbClr val="404040"/>
          </a:solidFill>
          <a:latin typeface="Garamond" pitchFamily="18" charset="0"/>
          <a:ea typeface="궁서" pitchFamily="18" charset="-127"/>
          <a:cs typeface="Tunga" pitchFamily="34" charset="0"/>
        </a:defRPr>
      </a:lvl2pPr>
      <a:lvl3pPr algn="ctr" rtl="0" eaLnBrk="0" fontAlgn="base" latinLnBrk="1" hangingPunct="0">
        <a:spcBef>
          <a:spcPts val="400"/>
        </a:spcBef>
        <a:spcAft>
          <a:spcPct val="0"/>
        </a:spcAft>
        <a:defRPr b="1">
          <a:solidFill>
            <a:srgbClr val="404040"/>
          </a:solidFill>
          <a:latin typeface="Garamond" pitchFamily="18" charset="0"/>
          <a:ea typeface="궁서" pitchFamily="18" charset="-127"/>
          <a:cs typeface="Tunga" pitchFamily="34" charset="0"/>
        </a:defRPr>
      </a:lvl3pPr>
      <a:lvl4pPr algn="ctr" rtl="0" eaLnBrk="0" fontAlgn="base" latinLnBrk="1" hangingPunct="0">
        <a:spcBef>
          <a:spcPts val="400"/>
        </a:spcBef>
        <a:spcAft>
          <a:spcPct val="0"/>
        </a:spcAft>
        <a:defRPr b="1">
          <a:solidFill>
            <a:srgbClr val="404040"/>
          </a:solidFill>
          <a:latin typeface="Garamond" pitchFamily="18" charset="0"/>
          <a:ea typeface="궁서" pitchFamily="18" charset="-127"/>
          <a:cs typeface="Tunga" pitchFamily="34" charset="0"/>
        </a:defRPr>
      </a:lvl4pPr>
      <a:lvl5pPr algn="ctr" rtl="0" eaLnBrk="0" fontAlgn="base" latinLnBrk="1" hangingPunct="0">
        <a:spcBef>
          <a:spcPts val="400"/>
        </a:spcBef>
        <a:spcAft>
          <a:spcPct val="0"/>
        </a:spcAft>
        <a:defRPr b="1">
          <a:solidFill>
            <a:srgbClr val="404040"/>
          </a:solidFill>
          <a:latin typeface="Garamond" pitchFamily="18" charset="0"/>
          <a:ea typeface="궁서" pitchFamily="18" charset="-127"/>
          <a:cs typeface="Tunga" pitchFamily="34" charset="0"/>
        </a:defRPr>
      </a:lvl5pPr>
      <a:lvl6pPr marL="457200" algn="ctr" rtl="0" fontAlgn="base" latinLnBrk="1">
        <a:spcBef>
          <a:spcPts val="400"/>
        </a:spcBef>
        <a:spcAft>
          <a:spcPct val="0"/>
        </a:spcAft>
        <a:defRPr b="1">
          <a:solidFill>
            <a:srgbClr val="404040"/>
          </a:solidFill>
          <a:latin typeface="Garamond" pitchFamily="18" charset="0"/>
          <a:ea typeface="궁서" pitchFamily="18" charset="-127"/>
          <a:cs typeface="Tunga" pitchFamily="34" charset="0"/>
        </a:defRPr>
      </a:lvl6pPr>
      <a:lvl7pPr marL="914400" algn="ctr" rtl="0" fontAlgn="base" latinLnBrk="1">
        <a:spcBef>
          <a:spcPts val="400"/>
        </a:spcBef>
        <a:spcAft>
          <a:spcPct val="0"/>
        </a:spcAft>
        <a:defRPr b="1">
          <a:solidFill>
            <a:srgbClr val="404040"/>
          </a:solidFill>
          <a:latin typeface="Garamond" pitchFamily="18" charset="0"/>
          <a:ea typeface="궁서" pitchFamily="18" charset="-127"/>
          <a:cs typeface="Tunga" pitchFamily="34" charset="0"/>
        </a:defRPr>
      </a:lvl7pPr>
      <a:lvl8pPr marL="1371600" algn="ctr" rtl="0" fontAlgn="base" latinLnBrk="1">
        <a:spcBef>
          <a:spcPts val="400"/>
        </a:spcBef>
        <a:spcAft>
          <a:spcPct val="0"/>
        </a:spcAft>
        <a:defRPr b="1">
          <a:solidFill>
            <a:srgbClr val="404040"/>
          </a:solidFill>
          <a:latin typeface="Garamond" pitchFamily="18" charset="0"/>
          <a:ea typeface="궁서" pitchFamily="18" charset="-127"/>
          <a:cs typeface="Tunga" pitchFamily="34" charset="0"/>
        </a:defRPr>
      </a:lvl8pPr>
      <a:lvl9pPr marL="1828800" algn="ctr" rtl="0" fontAlgn="base" latinLnBrk="1">
        <a:spcBef>
          <a:spcPts val="400"/>
        </a:spcBef>
        <a:spcAft>
          <a:spcPct val="0"/>
        </a:spcAft>
        <a:defRPr b="1">
          <a:solidFill>
            <a:srgbClr val="404040"/>
          </a:solidFill>
          <a:latin typeface="Garamond" pitchFamily="18" charset="0"/>
          <a:ea typeface="궁서" pitchFamily="18" charset="-127"/>
          <a:cs typeface="Tunga" pitchFamily="34" charset="0"/>
        </a:defRPr>
      </a:lvl9pPr>
    </p:titleStyle>
    <p:bodyStyle>
      <a:lvl1pPr marL="342900" indent="-342900" algn="ctr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defRPr sz="2000" kern="1200" spc="3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ctr" rtl="0" eaLnBrk="0" fontAlgn="base" latinLnBrk="1" hangingPunct="0">
        <a:spcBef>
          <a:spcPts val="1200"/>
        </a:spcBef>
        <a:spcAft>
          <a:spcPct val="0"/>
        </a:spcAft>
        <a:buClr>
          <a:schemeClr val="accent1"/>
        </a:buClr>
        <a:defRPr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1143000" indent="-228600" algn="ctr" rtl="0" eaLnBrk="0" fontAlgn="base" latinLnBrk="1" hangingPunct="0">
        <a:spcBef>
          <a:spcPts val="1200"/>
        </a:spcBef>
        <a:spcAft>
          <a:spcPct val="0"/>
        </a:spcAft>
        <a:buClr>
          <a:schemeClr val="accent1"/>
        </a:buClr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1600200" indent="-228600" algn="ctr" rtl="0" eaLnBrk="0" fontAlgn="base" latinLnBrk="1" hangingPunct="0">
        <a:spcBef>
          <a:spcPts val="1200"/>
        </a:spcBef>
        <a:spcAft>
          <a:spcPct val="0"/>
        </a:spcAft>
        <a:buClr>
          <a:schemeClr val="accent1"/>
        </a:buClr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2057400" indent="-228600" algn="ctr" rtl="0" eaLnBrk="0" fontAlgn="base" latinLnBrk="1" hangingPunct="0">
        <a:spcBef>
          <a:spcPts val="1200"/>
        </a:spcBef>
        <a:spcAft>
          <a:spcPct val="0"/>
        </a:spcAft>
        <a:buClr>
          <a:schemeClr val="accent1"/>
        </a:buClr>
        <a:defRPr sz="14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772400" cy="1755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solidFill>
                  <a:schemeClr val="tx2"/>
                </a:solidFill>
              </a:rPr>
              <a:t>일반물리학실험을 위한 오차론</a:t>
            </a:r>
            <a:r>
              <a:rPr lang="ko-KR" altLang="en-US" dirty="0" smtClean="0">
                <a:solidFill>
                  <a:schemeClr val="accent1"/>
                </a:solidFill>
              </a:rPr>
              <a:t/>
            </a:r>
            <a:br>
              <a:rPr lang="ko-KR" altLang="en-US" dirty="0" smtClean="0">
                <a:solidFill>
                  <a:schemeClr val="accent1"/>
                </a:solidFill>
              </a:rPr>
            </a:br>
            <a:r>
              <a:rPr lang="en-US" altLang="ko-KR" dirty="0" smtClean="0"/>
              <a:t>(Error Analysis for General Physics Lab)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21163"/>
            <a:ext cx="6400800" cy="14176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 smtClean="0"/>
              <a:t>김  청  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발생할 수 있는 오차 원인들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불완전한 정의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계통 또는 우연</a:t>
            </a:r>
            <a:r>
              <a:rPr lang="en-US" altLang="ko-KR" sz="2800" dirty="0" smtClean="0"/>
              <a:t>)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끈의 길이 측정</a:t>
            </a:r>
            <a:endParaRPr lang="en-US" altLang="ko-KR" sz="2800" dirty="0" smtClean="0"/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고려하지 않은 요소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주로 계통</a:t>
            </a:r>
            <a:r>
              <a:rPr lang="en-US" altLang="ko-KR" sz="2800" dirty="0" smtClean="0"/>
              <a:t>)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공기저항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지구자기 효과 </a:t>
            </a:r>
            <a:endParaRPr lang="en-US" altLang="ko-KR" sz="2800" dirty="0" smtClean="0"/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환경적 원인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계통 또는 우연</a:t>
            </a:r>
            <a:r>
              <a:rPr lang="en-US" altLang="ko-KR" sz="2800" dirty="0" smtClean="0"/>
              <a:t>)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진동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외풍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온도변화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전기적 </a:t>
            </a:r>
            <a:r>
              <a:rPr lang="ko-KR" altLang="en-US" sz="2800" dirty="0" err="1" smtClean="0"/>
              <a:t>잡신호</a:t>
            </a:r>
            <a:r>
              <a:rPr lang="ko-KR" altLang="en-US" sz="2800" dirty="0" smtClean="0"/>
              <a:t> 등</a:t>
            </a:r>
            <a:endParaRPr lang="en-US" altLang="ko-KR" sz="2800" dirty="0" smtClean="0"/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개인오차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계통 또는 우연</a:t>
            </a:r>
            <a:r>
              <a:rPr lang="en-US" altLang="ko-KR" sz="2800" dirty="0" smtClean="0"/>
              <a:t>): </a:t>
            </a:r>
            <a:r>
              <a:rPr lang="ko-KR" altLang="en-US" sz="2800" dirty="0" smtClean="0"/>
              <a:t>실험자의 부주의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미숙함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개인적인 습관 등에 의해 발생하는 오차</a:t>
            </a:r>
            <a:r>
              <a:rPr lang="en-US" altLang="ko-KR" sz="2800" dirty="0" smtClean="0"/>
              <a:t>. </a:t>
            </a:r>
            <a:r>
              <a:rPr lang="ko-KR" altLang="en-US" sz="2800" dirty="0" smtClean="0">
                <a:solidFill>
                  <a:srgbClr val="FF0000"/>
                </a:solidFill>
              </a:rPr>
              <a:t>실험보고서에는 언급하지 않는 것이 좋다</a:t>
            </a:r>
            <a:r>
              <a:rPr lang="en-US" altLang="ko-KR" sz="2800" dirty="0" smtClean="0">
                <a:solidFill>
                  <a:srgbClr val="FF0000"/>
                </a:solidFill>
              </a:rPr>
              <a:t>.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단일측정에서의 </a:t>
            </a:r>
            <a:r>
              <a:rPr lang="ko-KR" altLang="en-US" dirty="0" err="1" smtClean="0"/>
              <a:t>불확도</a:t>
            </a:r>
            <a:r>
              <a:rPr lang="ko-KR" altLang="en-US" dirty="0" smtClean="0"/>
              <a:t> 표현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err="1" smtClean="0">
                <a:solidFill>
                  <a:schemeClr val="tx2"/>
                </a:solidFill>
              </a:rPr>
              <a:t>측정자는</a:t>
            </a:r>
            <a:r>
              <a:rPr lang="ko-KR" altLang="en-US" sz="2800" dirty="0" smtClean="0">
                <a:solidFill>
                  <a:schemeClr val="tx2"/>
                </a:solidFill>
              </a:rPr>
              <a:t> </a:t>
            </a:r>
            <a:r>
              <a:rPr lang="ko-KR" altLang="en-US" sz="2800" dirty="0" err="1" smtClean="0">
                <a:solidFill>
                  <a:schemeClr val="tx2"/>
                </a:solidFill>
              </a:rPr>
              <a:t>불확도를</a:t>
            </a:r>
            <a:r>
              <a:rPr lang="ko-KR" altLang="en-US" sz="2800" dirty="0" smtClean="0">
                <a:solidFill>
                  <a:schemeClr val="tx2"/>
                </a:solidFill>
              </a:rPr>
              <a:t> 가능한 한 정확하게 표현해야 할 의무가 있다</a:t>
            </a:r>
            <a:r>
              <a:rPr lang="en-US" altLang="ko-KR" sz="28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최소눈금 </a:t>
            </a:r>
            <a:r>
              <a:rPr lang="en-US" altLang="ko-KR" sz="2800" dirty="0" smtClean="0"/>
              <a:t>1 mm</a:t>
            </a:r>
            <a:r>
              <a:rPr lang="ko-KR" altLang="en-US" sz="2800" dirty="0" smtClean="0"/>
              <a:t>인 자로 길이 측정</a:t>
            </a:r>
            <a:endParaRPr lang="en-US" altLang="ko-KR" sz="2800" dirty="0" smtClean="0"/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100</a:t>
            </a:r>
            <a:r>
              <a:rPr lang="ko-KR" altLang="en-US" sz="2800" dirty="0" smtClean="0"/>
              <a:t>원 동전 지름</a:t>
            </a:r>
            <a:r>
              <a:rPr lang="en-US" altLang="ko-KR" sz="2800" dirty="0" smtClean="0"/>
              <a:t>=24.0±0.2 mm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탁구공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지름</a:t>
            </a:r>
            <a:r>
              <a:rPr lang="en-US" altLang="ko-KR" sz="2800" dirty="0" smtClean="0"/>
              <a:t>=37±2 mm</a:t>
            </a:r>
          </a:p>
          <a:p>
            <a:pPr marL="0" indent="0">
              <a:buFont typeface="Arial" charset="0"/>
              <a:buNone/>
            </a:pPr>
            <a:endParaRPr lang="ko-KR" altLang="en-US" sz="2800" dirty="0" smtClean="0"/>
          </a:p>
          <a:p>
            <a:pPr marL="0" indent="0">
              <a:buFont typeface="Arial" charset="0"/>
              <a:buNone/>
            </a:pPr>
            <a:endParaRPr lang="ko-KR" altLang="en-US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2929508" cy="198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반복측정에서의 </a:t>
            </a:r>
            <a:r>
              <a:rPr lang="ko-KR" altLang="en-US" dirty="0" err="1"/>
              <a:t>불확도</a:t>
            </a:r>
            <a:r>
              <a:rPr lang="ko-KR" altLang="en-US" dirty="0"/>
              <a:t>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측정값</a:t>
                </a:r>
                <a:r>
                  <a:rPr lang="en-US" altLang="ko-KR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:r>
                  <a:rPr lang="ko-KR" altLang="en-US" sz="2800" dirty="0" smtClean="0">
                    <a:solidFill>
                      <a:schemeClr val="tx2"/>
                    </a:solidFill>
                  </a:rPr>
                  <a:t>평균</a:t>
                </a:r>
                <a:r>
                  <a:rPr lang="en-US" altLang="ko-KR" sz="2800" dirty="0" smtClean="0"/>
                  <a:t>(average, mean): </a:t>
                </a:r>
                <a:r>
                  <a:rPr lang="ko-KR" altLang="en-US" sz="2800" dirty="0" smtClean="0"/>
                  <a:t>참값의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err="1" smtClean="0"/>
                  <a:t>최적추정값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800" b="0" i="1" dirty="0" smtClean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ko-KR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altLang="ko-KR" sz="28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ko-KR" altLang="en-US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3517430" cy="240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3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>
                    <a:solidFill>
                      <a:schemeClr val="tx2"/>
                    </a:solidFill>
                  </a:rPr>
                  <a:t>편차</a:t>
                </a:r>
                <a:r>
                  <a:rPr lang="ko-KR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/>
                      </a:rPr>
                      <m:t>𝛿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2800" dirty="0" smtClean="0"/>
              </a:p>
              <a:p>
                <a:r>
                  <a:rPr lang="ko-KR" altLang="en-US" sz="2800" dirty="0" smtClean="0">
                    <a:solidFill>
                      <a:schemeClr val="tx2"/>
                    </a:solidFill>
                  </a:rPr>
                  <a:t>표준편차</a:t>
                </a:r>
                <a:r>
                  <a:rPr lang="en-US" altLang="ko-KR" sz="2800" dirty="0" smtClean="0"/>
                  <a:t>(standard</a:t>
                </a:r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deviation): </a:t>
                </a:r>
                <a:r>
                  <a:rPr lang="ko-KR" altLang="en-US" sz="2800" dirty="0" smtClean="0"/>
                  <a:t>측정값들이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평균값을 중심으로 </a:t>
                </a:r>
                <a:r>
                  <a:rPr lang="ko-KR" altLang="en-US" sz="2800" dirty="0"/>
                  <a:t>흩어진 정도를 </a:t>
                </a:r>
                <a:r>
                  <a:rPr lang="ko-KR" altLang="en-US" sz="2800" dirty="0" smtClean="0"/>
                  <a:t>나타냄</a:t>
                </a:r>
                <a:r>
                  <a:rPr lang="en-US" altLang="ko-KR" sz="2800" dirty="0" smtClean="0"/>
                  <a:t>. </a:t>
                </a:r>
                <a:r>
                  <a:rPr lang="ko-KR" altLang="en-US" sz="2800" dirty="0" smtClean="0"/>
                  <a:t>측정횟수가 증가해도 변하지 않음</a:t>
                </a:r>
                <a:r>
                  <a:rPr lang="en-US" altLang="ko-KR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8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𝑠</m:t>
                    </m:r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800" i="1">
                                                <a:latin typeface="Cambria Math"/>
                                              </a:rPr>
                                              <m:t>𝛿</m:t>
                                            </m:r>
                                            <m:r>
                                              <a:rPr lang="en-US" altLang="ko-KR" sz="2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8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8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ko-KR" sz="2800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2800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>
                    <a:solidFill>
                      <a:schemeClr val="tx2"/>
                    </a:solidFill>
                  </a:rPr>
                  <a:t>표준오차</a:t>
                </a:r>
                <a:r>
                  <a:rPr lang="en-US" altLang="ko-KR" sz="2800" dirty="0" smtClean="0"/>
                  <a:t>(standard</a:t>
                </a:r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error): </a:t>
                </a:r>
                <a:r>
                  <a:rPr lang="ko-KR" altLang="en-US" sz="2800" dirty="0" smtClean="0"/>
                  <a:t>평균값들의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표준편차</a:t>
                </a:r>
                <a:r>
                  <a:rPr lang="en-US" altLang="ko-KR" sz="2800" dirty="0" smtClean="0"/>
                  <a:t>. </a:t>
                </a:r>
                <a:r>
                  <a:rPr lang="ko-KR" altLang="en-US" sz="2800" dirty="0" smtClean="0"/>
                  <a:t>평균값에 대한 </a:t>
                </a:r>
                <a:r>
                  <a:rPr lang="ko-KR" altLang="en-US" sz="2800" dirty="0" err="1" smtClean="0"/>
                  <a:t>불확도를</a:t>
                </a:r>
                <a:r>
                  <a:rPr lang="ko-KR" altLang="en-US" sz="2800" dirty="0" smtClean="0"/>
                  <a:t> 나타낸다</a:t>
                </a:r>
                <a:r>
                  <a:rPr lang="en-US" altLang="ko-KR" sz="2800" dirty="0" smtClean="0"/>
                  <a:t>. </a:t>
                </a:r>
                <a:r>
                  <a:rPr lang="ko-KR" altLang="en-US" sz="2800" dirty="0" smtClean="0"/>
                  <a:t>측정횟수가 증가할수록 감소한다</a:t>
                </a:r>
                <a:r>
                  <a:rPr lang="en-US" altLang="ko-KR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8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800" dirty="0" smtClean="0"/>
                  <a:t> </a:t>
                </a:r>
                <a:endParaRPr lang="en-US" altLang="ko-KR" sz="2800" dirty="0" smtClean="0"/>
              </a:p>
              <a:p>
                <a:r>
                  <a:rPr lang="ko-KR" altLang="en-US" sz="2800" dirty="0" smtClean="0"/>
                  <a:t>보고서에는 측정의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결과를 다음과 같이 보고 한다</a:t>
                </a:r>
                <a:r>
                  <a:rPr lang="en-US" altLang="ko-KR" sz="2800" dirty="0" smtClean="0"/>
                  <a:t>.</a:t>
                </a:r>
              </a:p>
              <a:p>
                <a:endParaRPr lang="en-US" altLang="ko-KR" sz="2800" dirty="0" smtClean="0"/>
              </a:p>
              <a:p>
                <a:r>
                  <a:rPr lang="ko-KR" altLang="en-US" sz="2800" dirty="0"/>
                  <a:t>예</a:t>
                </a:r>
                <a:r>
                  <a:rPr lang="en-US" altLang="ko-KR" sz="2800" dirty="0"/>
                  <a:t>: </a:t>
                </a:r>
                <a:r>
                  <a:rPr lang="ko-KR" altLang="en-US" sz="2800" dirty="0"/>
                  <a:t>중력가속도</a:t>
                </a:r>
                <a:r>
                  <a:rPr lang="ko-KR" altLang="en-US" sz="28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2800" dirty="0">
                    <a:solidFill>
                      <a:schemeClr val="tx2"/>
                    </a:solidFill>
                  </a:rPr>
                  <a:t>g=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9.5</a:t>
                </a:r>
                <a:r>
                  <a:rPr lang="en-US" altLang="ko-KR" sz="2800" dirty="0">
                    <a:solidFill>
                      <a:schemeClr val="tx2"/>
                    </a:solidFill>
                  </a:rPr>
                  <a:t>±0.4 m/s</a:t>
                </a:r>
                <a:r>
                  <a:rPr lang="en-US" altLang="ko-KR" sz="2800" baseline="30000" dirty="0">
                    <a:solidFill>
                      <a:schemeClr val="tx2"/>
                    </a:solidFill>
                  </a:rPr>
                  <a:t>2</a:t>
                </a:r>
                <a:endParaRPr lang="en-US" altLang="ko-KR" sz="28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800" b="0" dirty="0" smtClean="0"/>
                  <a:t> 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348" r="-889" b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51796" y="4797152"/>
                <a:ext cx="2880320" cy="5232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en-US" altLang="ko-KR" sz="28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rgbClr val="002060"/>
                    </a:solidFill>
                    <a:latin typeface="HY동녘M" pitchFamily="18" charset="-127"/>
                    <a:ea typeface="HY동녘M" pitchFamily="18" charset="-127"/>
                  </a:rPr>
                  <a:t>(</a:t>
                </a:r>
                <a:r>
                  <a:rPr lang="ko-KR" altLang="en-US" sz="2800" dirty="0">
                    <a:solidFill>
                      <a:srgbClr val="002060"/>
                    </a:solidFill>
                    <a:latin typeface="HY동녘M" pitchFamily="18" charset="-127"/>
                    <a:ea typeface="HY동녘M" pitchFamily="18" charset="-127"/>
                  </a:rPr>
                  <a:t>단위</a:t>
                </a:r>
                <a:r>
                  <a:rPr lang="en-US" altLang="ko-KR" sz="2800" dirty="0">
                    <a:solidFill>
                      <a:srgbClr val="002060"/>
                    </a:solidFill>
                    <a:latin typeface="HY동녘M" pitchFamily="18" charset="-127"/>
                    <a:ea typeface="HY동녘M" pitchFamily="18" charset="-127"/>
                  </a:rPr>
                  <a:t>)</a:t>
                </a:r>
                <a:endParaRPr lang="ko-KR" altLang="en-US" sz="2800" dirty="0">
                  <a:solidFill>
                    <a:srgbClr val="00206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96" y="4797152"/>
                <a:ext cx="288032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2360" b="-25843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2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초시계</a:t>
                </a:r>
                <a:r>
                  <a:rPr lang="en-US" altLang="ko-KR" sz="2800" dirty="0" smtClean="0"/>
                  <a:t>(</a:t>
                </a:r>
                <a:r>
                  <a:rPr lang="ko-KR" altLang="en-US" sz="2800" dirty="0" smtClean="0"/>
                  <a:t>최소단위 </a:t>
                </a:r>
                <a:r>
                  <a:rPr lang="en-US" altLang="ko-KR" sz="2800" dirty="0" smtClean="0"/>
                  <a:t>0.01</a:t>
                </a:r>
                <a:r>
                  <a:rPr lang="ko-KR" altLang="en-US" sz="2800" dirty="0" smtClean="0"/>
                  <a:t>초</a:t>
                </a:r>
                <a:r>
                  <a:rPr lang="en-US" altLang="ko-KR" sz="2800" dirty="0" smtClean="0"/>
                  <a:t>)</a:t>
                </a:r>
                <a:r>
                  <a:rPr lang="ko-KR" altLang="en-US" sz="2800" dirty="0" smtClean="0"/>
                  <a:t>를 사용하여 </a:t>
                </a:r>
                <a:r>
                  <a:rPr lang="ko-KR" altLang="en-US" sz="2800" dirty="0" err="1" smtClean="0"/>
                  <a:t>진자의</a:t>
                </a:r>
                <a:r>
                  <a:rPr lang="ko-KR" altLang="en-US" sz="2800" dirty="0" smtClean="0"/>
                  <a:t> 주기를 측정</a:t>
                </a:r>
                <a:endParaRPr lang="en-US" altLang="ko-KR" sz="2800" dirty="0" smtClean="0"/>
              </a:p>
              <a:p>
                <a:r>
                  <a:rPr lang="ko-KR" altLang="en-US" sz="2800" dirty="0" smtClean="0"/>
                  <a:t>측정값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/>
                      </a:rPr>
                      <m:t>=2.45 </m:t>
                    </m:r>
                  </m:oMath>
                </a14:m>
                <a:r>
                  <a:rPr lang="en-US" altLang="ko-KR" sz="2800" dirty="0" smtClean="0"/>
                  <a:t>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</a:rPr>
                      <m:t>=2.</m:t>
                    </m:r>
                    <m:r>
                      <a:rPr lang="en-US" altLang="ko-KR" sz="2800" b="0" i="1" smtClean="0">
                        <a:latin typeface="Cambria Math"/>
                      </a:rPr>
                      <m:t>56</m:t>
                    </m:r>
                  </m:oMath>
                </a14:m>
                <a:r>
                  <a:rPr lang="en-US" altLang="ko-KR" sz="2800" dirty="0" smtClean="0"/>
                  <a:t> </a:t>
                </a:r>
                <a:r>
                  <a:rPr lang="en-US" altLang="ko-KR" sz="2800" dirty="0"/>
                  <a:t>s</a:t>
                </a:r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</a:rPr>
                      <m:t>=2.</m:t>
                    </m:r>
                    <m:r>
                      <a:rPr lang="en-US" altLang="ko-KR" sz="2800" b="0" i="1" smtClean="0">
                        <a:latin typeface="Cambria Math"/>
                      </a:rPr>
                      <m:t>33</m:t>
                    </m:r>
                  </m:oMath>
                </a14:m>
                <a:r>
                  <a:rPr lang="en-US" altLang="ko-KR" sz="2800" dirty="0" smtClean="0"/>
                  <a:t> </a:t>
                </a:r>
                <a:r>
                  <a:rPr lang="en-US" altLang="ko-KR" sz="2800" dirty="0"/>
                  <a:t>s</a:t>
                </a:r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</a:rPr>
                      <m:t>=2.4</m:t>
                    </m:r>
                    <m:r>
                      <a:rPr lang="en-US" altLang="ko-KR" sz="2800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en-US" altLang="ko-KR" sz="2800" dirty="0" smtClean="0"/>
                  <a:t> </a:t>
                </a:r>
                <a:r>
                  <a:rPr lang="en-US" altLang="ko-KR" sz="2800" dirty="0"/>
                  <a:t>s</a:t>
                </a:r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</a:rPr>
                      <m:t>=2.</m:t>
                    </m:r>
                    <m:r>
                      <a:rPr lang="en-US" altLang="ko-KR" sz="2800" b="0" i="1" smtClean="0">
                        <a:latin typeface="Cambria Math"/>
                      </a:rPr>
                      <m:t>51</m:t>
                    </m:r>
                  </m:oMath>
                </a14:m>
                <a:r>
                  <a:rPr lang="en-US" altLang="ko-KR" sz="2800" dirty="0" smtClean="0"/>
                  <a:t> </a:t>
                </a:r>
                <a:r>
                  <a:rPr lang="en-US" altLang="ko-KR" sz="2800" dirty="0"/>
                  <a:t>s</a:t>
                </a:r>
                <a:endParaRPr lang="en-US" altLang="ko-KR" sz="2800" dirty="0" smtClean="0"/>
              </a:p>
              <a:p>
                <a:r>
                  <a:rPr lang="ko-KR" altLang="en-US" sz="2800" dirty="0" smtClean="0"/>
                  <a:t>평균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ko-KR" altLang="en-US" sz="2800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/>
                          </a:rPr>
                          <m:t>2.45+2.56+2.33+2.48+2.51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/>
                          </a:rPr>
                          <m:t>12.33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ko-KR" sz="2800" b="0" i="1" smtClean="0">
                        <a:latin typeface="Cambria Math"/>
                      </a:rPr>
                      <m:t>=2.466 </m:t>
                    </m:r>
                  </m:oMath>
                </a14:m>
                <a:r>
                  <a:rPr lang="en-US" altLang="ko-KR" sz="2800" dirty="0" smtClean="0"/>
                  <a:t>s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3037"/>
            <a:ext cx="1592177" cy="122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표준편차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𝑠</m:t>
                    </m:r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0.016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8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0.094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…+</m:t>
                            </m:r>
                            <m:sSup>
                              <m:sSup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0.044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8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  =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0.0297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ko-KR" sz="2800" b="0" i="1" smtClean="0">
                        <a:latin typeface="Cambria Math"/>
                      </a:rPr>
                      <m:t>=0.086</m:t>
                    </m:r>
                  </m:oMath>
                </a14:m>
                <a:r>
                  <a:rPr lang="en-US" altLang="ko-KR" sz="2800" dirty="0" smtClean="0"/>
                  <a:t> s</a:t>
                </a:r>
              </a:p>
              <a:p>
                <a:r>
                  <a:rPr lang="ko-KR" altLang="en-US" sz="2800" dirty="0" smtClean="0"/>
                  <a:t>표준오차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/>
                          </a:rPr>
                          <m:t>0.086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ko-KR" sz="2800" b="0" i="1" smtClean="0">
                        <a:latin typeface="Cambria Math"/>
                      </a:rPr>
                      <m:t>=0.039</m:t>
                    </m:r>
                  </m:oMath>
                </a14:m>
                <a:r>
                  <a:rPr lang="en-US" altLang="ko-KR" sz="2800" dirty="0" smtClean="0"/>
                  <a:t> s</a:t>
                </a:r>
              </a:p>
              <a:p>
                <a:r>
                  <a:rPr lang="ko-KR" altLang="en-US" sz="2800" dirty="0" err="1" smtClean="0"/>
                  <a:t>진자의</a:t>
                </a:r>
                <a:r>
                  <a:rPr lang="ko-KR" altLang="en-US" sz="2800" dirty="0" smtClean="0"/>
                  <a:t> 주기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𝑥</m:t>
                    </m:r>
                    <m:r>
                      <a:rPr lang="en-US" altLang="ko-KR" sz="2800" b="0" i="1" smtClean="0">
                        <a:latin typeface="Cambria Math"/>
                      </a:rPr>
                      <m:t>=2.47±0.04 </m:t>
                    </m:r>
                  </m:oMath>
                </a14:m>
                <a:r>
                  <a:rPr lang="en-US" altLang="ko-KR" sz="2800" dirty="0" smtClean="0"/>
                  <a:t>s</a:t>
                </a:r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 b="-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0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오차의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전파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직사각형의 가로</a:t>
                </a:r>
                <a:r>
                  <a:rPr lang="en-US" altLang="ko-KR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sz="2800" dirty="0" smtClean="0"/>
                  <a:t>)</a:t>
                </a:r>
                <a:r>
                  <a:rPr lang="ko-KR" altLang="en-US" sz="2800" dirty="0" smtClean="0"/>
                  <a:t>와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세로</a:t>
                </a:r>
                <a:r>
                  <a:rPr lang="en-US" altLang="ko-KR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ko-KR" sz="2800" dirty="0" smtClean="0"/>
                  <a:t>)</a:t>
                </a:r>
                <a:r>
                  <a:rPr lang="ko-KR" altLang="en-US" sz="2800" dirty="0" smtClean="0"/>
                  <a:t>의 길이를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측정하여 면적</a:t>
                </a:r>
                <a:r>
                  <a:rPr lang="en-US" altLang="ko-KR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ko-KR" sz="2800" dirty="0" smtClean="0"/>
                  <a:t>)</a:t>
                </a:r>
                <a:r>
                  <a:rPr lang="ko-KR" altLang="en-US" sz="2800" dirty="0" smtClean="0"/>
                  <a:t>을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구하는 경우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</a:rPr>
                      <m:t>𝑧</m:t>
                    </m:r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>
                      <a:rPr lang="en-US" altLang="ko-KR" sz="2800" b="0" i="1" smtClean="0">
                        <a:latin typeface="Cambria Math"/>
                      </a:rPr>
                      <m:t>𝑥𝑦</m:t>
                    </m:r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:r>
                  <a:rPr lang="ko-KR" altLang="en-US" sz="2800" dirty="0" smtClean="0"/>
                  <a:t>가로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측정값의 평균과 표준오차</a:t>
                </a:r>
                <a:r>
                  <a:rPr lang="en-US" altLang="ko-KR" sz="280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14:m>
                  <m:oMath xmlns:m="http://schemas.openxmlformats.org/officeDocument/2006/math">
                    <m:r>
                      <a:rPr lang="ko-KR" altLang="en-US" sz="2800" b="0" i="1" smtClean="0">
                        <a:latin typeface="Cambria Math"/>
                      </a:rPr>
                      <m:t>세</m:t>
                    </m:r>
                    <m:r>
                      <a:rPr lang="ko-KR" altLang="en-US" sz="2800" i="1">
                        <a:latin typeface="Cambria Math"/>
                      </a:rPr>
                      <m:t>로</m:t>
                    </m:r>
                    <m:r>
                      <a:rPr lang="en-US" altLang="ko-KR" sz="2800" i="1">
                        <a:latin typeface="Cambria Math"/>
                      </a:rPr>
                      <m:t> </m:t>
                    </m:r>
                    <m:r>
                      <a:rPr lang="ko-KR" altLang="en-US" sz="2800" i="1">
                        <a:latin typeface="Cambria Math"/>
                      </a:rPr>
                      <m:t>측정값의</m:t>
                    </m:r>
                    <m:r>
                      <a:rPr lang="en-US" altLang="ko-KR" sz="2800" i="1">
                        <a:latin typeface="Cambria Math"/>
                      </a:rPr>
                      <m:t> </m:t>
                    </m:r>
                    <m:r>
                      <a:rPr lang="ko-KR" altLang="en-US" sz="2800" i="1">
                        <a:latin typeface="Cambria Math"/>
                      </a:rPr>
                      <m:t>평균과</m:t>
                    </m:r>
                    <m:r>
                      <a:rPr lang="en-US" altLang="ko-KR" sz="2800" i="1">
                        <a:latin typeface="Cambria Math"/>
                      </a:rPr>
                      <m:t> </m:t>
                    </m:r>
                    <m:r>
                      <a:rPr lang="ko-KR" altLang="en-US" sz="2800" i="1">
                        <a:latin typeface="Cambria Math"/>
                      </a:rPr>
                      <m:t>표준오차</m:t>
                    </m:r>
                  </m:oMath>
                </a14:m>
                <a:r>
                  <a:rPr lang="en-US" altLang="ko-KR" sz="280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:r>
                  <a:rPr lang="ko-KR" altLang="en-US" sz="2800" dirty="0" smtClean="0"/>
                  <a:t>직사각형 면적의 평균</a:t>
                </a:r>
                <a:r>
                  <a:rPr lang="en-US" altLang="ko-KR" sz="280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altLang="ko-KR" sz="2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2800" dirty="0" smtClean="0"/>
              </a:p>
              <a:p>
                <a:r>
                  <a:rPr lang="ko-KR" altLang="en-US" sz="2800" dirty="0" smtClean="0"/>
                  <a:t>직사각형 면적의 표준오차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800" dirty="0" smtClean="0"/>
                  <a:t>는</a:t>
                </a:r>
                <a:r>
                  <a:rPr lang="en-US" altLang="ko-KR" sz="2800" dirty="0" smtClean="0"/>
                  <a:t>?</a:t>
                </a:r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𝑧</m:t>
                    </m:r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>
                      <a:rPr lang="en-US" altLang="ko-KR" sz="2800" b="0" i="1" smtClean="0">
                        <a:latin typeface="Cambria Math"/>
                      </a:rPr>
                      <m:t>𝑓</m:t>
                    </m:r>
                    <m:r>
                      <a:rPr lang="en-US" altLang="ko-KR" sz="2800" b="0" i="1" smtClean="0">
                        <a:latin typeface="Cambria Math"/>
                      </a:rPr>
                      <m:t>(</m:t>
                    </m:r>
                    <m:r>
                      <a:rPr lang="en-US" altLang="ko-KR" sz="2800" b="0" i="1" smtClean="0">
                        <a:latin typeface="Cambria Math"/>
                      </a:rPr>
                      <m:t>𝑥</m:t>
                    </m:r>
                    <m:r>
                      <a:rPr lang="en-US" altLang="ko-KR" sz="2800" b="0" i="1" smtClean="0">
                        <a:latin typeface="Cambria Math"/>
                      </a:rPr>
                      <m:t>,</m:t>
                    </m:r>
                    <m:r>
                      <a:rPr lang="en-US" altLang="ko-KR" sz="2800" b="0" i="1" smtClean="0">
                        <a:latin typeface="Cambria Math"/>
                      </a:rPr>
                      <m:t>𝑦</m:t>
                    </m:r>
                    <m:r>
                      <a:rPr lang="en-US" altLang="ko-KR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800" dirty="0" smtClean="0"/>
              </a:p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/>
                      </a:rPr>
                      <m:t>𝛿</m:t>
                    </m:r>
                    <m:r>
                      <a:rPr lang="en-US" altLang="ko-KR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ko-KR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2800" dirty="0" smtClean="0"/>
                  <a:t>의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편차</a:t>
                </a:r>
                <a:r>
                  <a:rPr lang="en-US" altLang="ko-KR" sz="2800" dirty="0" smtClean="0"/>
                  <a:t>)</a:t>
                </a:r>
                <a:r>
                  <a:rPr lang="ko-KR" altLang="en-US" sz="2800" dirty="0" smtClean="0"/>
                  <a:t>를 </a:t>
                </a:r>
                <a:r>
                  <a:rPr lang="en-US" altLang="ko-KR" sz="2800" dirty="0" smtClean="0"/>
                  <a:t>Taylor </a:t>
                </a:r>
                <a:r>
                  <a:rPr lang="ko-KR" altLang="en-US" sz="2800" dirty="0" smtClean="0"/>
                  <a:t>전개</a:t>
                </a:r>
                <a:r>
                  <a:rPr lang="en-US" altLang="ko-KR" sz="2800" dirty="0" smtClean="0"/>
                  <a:t>(1</a:t>
                </a:r>
                <a:r>
                  <a:rPr lang="ko-KR" altLang="en-US" sz="2800" dirty="0" smtClean="0"/>
                  <a:t>차 근사</a:t>
                </a:r>
                <a:r>
                  <a:rPr lang="en-US" altLang="ko-KR" sz="2800" dirty="0" smtClean="0"/>
                  <a:t>)</a:t>
                </a:r>
              </a:p>
              <a:p>
                <a:pPr marL="0" indent="0">
                  <a:buNone/>
                </a:pPr>
                <a:r>
                  <a:rPr lang="ko-KR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/>
                      </a:rPr>
                      <m:t>𝛿</m:t>
                    </m:r>
                    <m:r>
                      <a:rPr lang="en-US" altLang="ko-KR" sz="2800" b="0" i="1" smtClean="0">
                        <a:latin typeface="Cambria Math"/>
                      </a:rPr>
                      <m:t>𝑧</m:t>
                    </m:r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ko-KR" altLang="en-US" sz="2800" b="0" i="1" smtClean="0">
                        <a:latin typeface="Cambria Math"/>
                      </a:rPr>
                      <m:t>𝛿</m:t>
                    </m:r>
                    <m:r>
                      <a:rPr lang="en-US" altLang="ko-KR" sz="2800" b="0" i="1" smtClean="0">
                        <a:latin typeface="Cambria Math"/>
                      </a:rPr>
                      <m:t>𝑥</m:t>
                    </m:r>
                    <m:r>
                      <a:rPr lang="en-US" altLang="ko-KR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ko-KR" altLang="en-US" sz="2800" b="0" i="1" smtClean="0">
                        <a:latin typeface="Cambria Math"/>
                      </a:rPr>
                      <m:t>𝛿</m:t>
                    </m:r>
                    <m:r>
                      <a:rPr lang="en-US" altLang="ko-KR" sz="28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sz="2800" i="1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sz="2800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2800" b="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sz="2800" b="0" i="1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sz="2800" i="1">
                                <a:latin typeface="Cambria Math"/>
                              </a:rPr>
                              <m:t>𝛿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/>
                      </a:rPr>
                      <m:t>+2</m:t>
                    </m:r>
                    <m:d>
                      <m:dPr>
                        <m:ctrlPr>
                          <a:rPr lang="en-US" altLang="ko-KR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2800" i="1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28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ko-KR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2800" i="1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2800" i="1"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ko-KR" altLang="en-US" sz="2800" i="1">
                        <a:latin typeface="Cambria Math"/>
                      </a:rPr>
                      <m:t>𝛿</m:t>
                    </m:r>
                    <m:r>
                      <a:rPr lang="en-US" altLang="ko-KR" sz="2800" i="1">
                        <a:latin typeface="Cambria Math"/>
                      </a:rPr>
                      <m:t>𝑥</m:t>
                    </m:r>
                    <m:r>
                      <a:rPr lang="ko-KR" altLang="en-US" sz="2800" i="1">
                        <a:latin typeface="Cambria Math"/>
                      </a:rPr>
                      <m:t>𝛿</m:t>
                    </m:r>
                    <m:r>
                      <a:rPr lang="en-US" altLang="ko-KR" sz="2800" i="1">
                        <a:latin typeface="Cambria Math"/>
                      </a:rPr>
                      <m:t>𝑦</m:t>
                    </m:r>
                  </m:oMath>
                </a14:m>
                <a:r>
                  <a:rPr lang="ko-KR" altLang="en-US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9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</p:spPr>
            <p:txBody>
              <a:bodyPr/>
              <a:lstStyle/>
              <a:p>
                <a:r>
                  <a:rPr lang="ko-KR" altLang="en-US" sz="2800" dirty="0" smtClean="0"/>
                  <a:t>측정값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𝑦</m:t>
                    </m:r>
                    <m:r>
                      <a:rPr lang="ko-KR" altLang="en-US" sz="2800" b="0" i="1" smtClean="0">
                        <a:latin typeface="Cambria Math"/>
                      </a:rPr>
                      <m:t>는</m:t>
                    </m:r>
                    <m:r>
                      <a:rPr lang="en-US" altLang="ko-KR" sz="2800" b="0" i="1" smtClean="0">
                        <a:latin typeface="Cambria Math"/>
                      </a:rPr>
                      <m:t> </m:t>
                    </m:r>
                    <m:r>
                      <a:rPr lang="ko-KR" altLang="en-US" sz="2800" b="0" i="1" smtClean="0">
                        <a:latin typeface="Cambria Math"/>
                      </a:rPr>
                      <m:t>서로</m:t>
                    </m:r>
                    <m:r>
                      <a:rPr lang="en-US" altLang="ko-KR" sz="2800" b="0" i="1" smtClean="0">
                        <a:latin typeface="Cambria Math"/>
                      </a:rPr>
                      <m:t> </m:t>
                    </m:r>
                    <m:r>
                      <a:rPr lang="ko-KR" altLang="en-US" sz="2800" b="0" i="1" smtClean="0">
                        <a:latin typeface="Cambria Math"/>
                      </a:rPr>
                      <m:t>독립이고</m:t>
                    </m:r>
                    <m:r>
                      <a:rPr lang="en-US" altLang="ko-KR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800" dirty="0" smtClean="0"/>
                  <a:t>정규분포를 가지고 있다고 가정하면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ko-KR" altLang="en-US" sz="28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ko-KR" altLang="en-US" sz="2800" i="1" smtClean="0">
                            <a:latin typeface="Cambria Math"/>
                          </a:rPr>
                          <m:t>𝛿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  <m:r>
                          <a:rPr lang="ko-KR" altLang="en-US" sz="2800" b="0" i="1" smtClean="0">
                            <a:latin typeface="Cambria Math"/>
                          </a:rPr>
                          <m:t>𝛿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8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28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2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8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2800" dirty="0" smtClean="0">
                    <a:solidFill>
                      <a:schemeClr val="tx2"/>
                    </a:solidFill>
                  </a:rPr>
                  <a:t> </a:t>
                </a:r>
                <a:endParaRPr lang="ko-KR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  <a:blipFill rotWithShape="1">
                <a:blip r:embed="rId2"/>
                <a:stretch>
                  <a:fillRect l="-1333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7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Y동녘M" pitchFamily="18" charset="-127"/>
                <a:ea typeface="HY동녘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Y동녘M" pitchFamily="18" charset="-127"/>
                <a:ea typeface="HY동녘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Y동녘M" pitchFamily="18" charset="-127"/>
                <a:ea typeface="HY동녘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Y동녘M" pitchFamily="18" charset="-127"/>
                <a:ea typeface="HY동녘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Y동녘M" pitchFamily="18" charset="-127"/>
                <a:ea typeface="HY동녘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측정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장치를 사용하여 </a:t>
            </a:r>
            <a:r>
              <a:rPr lang="ko-KR" altLang="en-US" sz="2800" dirty="0" err="1" smtClean="0"/>
              <a:t>물리량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길이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질량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온도 등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</a:t>
            </a:r>
            <a:r>
              <a:rPr lang="ko-KR" altLang="en-US" sz="2800" dirty="0" smtClean="0">
                <a:solidFill>
                  <a:schemeClr val="tx2"/>
                </a:solidFill>
              </a:rPr>
              <a:t>수치</a:t>
            </a:r>
            <a:r>
              <a:rPr lang="ko-KR" altLang="en-US" sz="2800" dirty="0" smtClean="0"/>
              <a:t>로 나타내는 일</a:t>
            </a:r>
            <a:r>
              <a:rPr lang="en-US" altLang="ko-KR" sz="2800" dirty="0" smtClean="0"/>
              <a:t>.</a:t>
            </a:r>
            <a:endParaRPr lang="ko-KR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측정과</a:t>
            </a:r>
            <a:r>
              <a:rPr lang="en-US" altLang="ko-KR" dirty="0"/>
              <a:t> </a:t>
            </a:r>
            <a:r>
              <a:rPr lang="ko-KR" altLang="en-US" dirty="0"/>
              <a:t>오차</a:t>
            </a:r>
          </a:p>
        </p:txBody>
      </p:sp>
      <p:pic>
        <p:nvPicPr>
          <p:cNvPr id="1026" name="Picture 2" descr="C:\Users\Chung\Pictures\2.길이와 곡률반경 측정\2-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1" y="3305625"/>
            <a:ext cx="203200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hung\Pictures\23-6%20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8" y="3305625"/>
            <a:ext cx="2253661" cy="14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77" y="3284984"/>
            <a:ext cx="1772607" cy="136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973" y="3324732"/>
            <a:ext cx="1891928" cy="126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9632" y="5157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길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8514" y="51695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시간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516957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전압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전류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저항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8344" y="5157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질량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8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3317"/>
                <a:ext cx="8229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𝑧</m:t>
                    </m:r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>
                      <a:rPr lang="en-US" altLang="ko-KR" sz="2800" b="0" i="1" smtClean="0">
                        <a:latin typeface="Cambria Math"/>
                      </a:rPr>
                      <m:t>𝑥</m:t>
                    </m:r>
                    <m:r>
                      <a:rPr lang="en-US" altLang="ko-KR" sz="2800" b="0" i="1" smtClean="0">
                        <a:latin typeface="Cambria Math"/>
                      </a:rPr>
                      <m:t>+</m:t>
                    </m:r>
                    <m:r>
                      <a:rPr lang="en-US" altLang="ko-KR" sz="2800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altLang="ko-KR" sz="2800" b="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altLang="ko-KR" sz="280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sz="280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ko-KR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altLang="ko-KR" sz="2800" i="1">
                            <a:latin typeface="Cambria Math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altLang="ko-KR" sz="2800" i="1">
                        <a:latin typeface="Cambria Math"/>
                      </a:rPr>
                      <m:t>=1</m:t>
                    </m:r>
                  </m:oMath>
                </a14:m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</a:rPr>
                      <m:t>𝑧</m:t>
                    </m:r>
                    <m:r>
                      <a:rPr lang="en-US" altLang="ko-KR" sz="2800" i="1">
                        <a:latin typeface="Cambria Math"/>
                      </a:rPr>
                      <m:t>=</m:t>
                    </m:r>
                    <m:r>
                      <a:rPr lang="en-US" altLang="ko-KR" sz="2800" i="1">
                        <a:latin typeface="Cambria Math"/>
                      </a:rPr>
                      <m:t>𝑥𝑦</m:t>
                    </m:r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altLang="ko-KR" sz="2800" i="1">
                            <a:latin typeface="Cambria Math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ko-KR" sz="2800" i="1">
                        <a:latin typeface="Cambria Math"/>
                      </a:rPr>
                      <m:t>=</m:t>
                    </m:r>
                    <m:r>
                      <a:rPr lang="en-US" altLang="ko-KR" sz="28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altLang="ko-KR" sz="2800" i="1">
                            <a:latin typeface="Cambria Math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altLang="ko-KR" sz="2800" i="1">
                        <a:latin typeface="Cambria Math"/>
                      </a:rPr>
                      <m:t>=</m:t>
                    </m:r>
                    <m:r>
                      <a:rPr lang="en-US" altLang="ko-KR" sz="28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ko-KR" altLang="ko-KR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ko-KR" altLang="ko-KR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ko-KR" altLang="ko-KR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ko-KR" altLang="ko-KR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ko-KR" altLang="ko-KR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800" dirty="0"/>
                  <a:t> </a:t>
                </a:r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altLang="ko-KR" sz="2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i="1">
                            <a:latin typeface="Cambria Math"/>
                          </a:rPr>
                          <m:t>𝑧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altLang="ko-KR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3317"/>
                <a:ext cx="8229600" cy="4525963"/>
              </a:xfrm>
              <a:blipFill rotWithShape="1">
                <a:blip r:embed="rId2"/>
                <a:stretch>
                  <a:fillRect b="-3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6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오차전파의 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가로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800" dirty="0" smtClean="0"/>
                  <a:t>=52 mm, </a:t>
                </a:r>
                <a:r>
                  <a:rPr lang="ko-KR" altLang="en-US" sz="2800" dirty="0" smtClean="0"/>
                  <a:t>가로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표준오차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=3 mm</a:t>
                </a:r>
              </a:p>
              <a:p>
                <a:r>
                  <a:rPr lang="ko-KR" altLang="en-US" sz="2800" dirty="0" smtClean="0"/>
                  <a:t>세로 </a:t>
                </a:r>
                <a:r>
                  <a:rPr lang="ko-KR" altLang="en-US" sz="2800" dirty="0"/>
                  <a:t>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800" dirty="0"/>
                  <a:t>=</a:t>
                </a:r>
                <a:r>
                  <a:rPr lang="en-US" altLang="ko-KR" sz="2800" dirty="0" smtClean="0"/>
                  <a:t>17 mm</a:t>
                </a:r>
                <a:r>
                  <a:rPr lang="en-US" altLang="ko-KR" sz="2800" dirty="0"/>
                  <a:t>, </a:t>
                </a:r>
                <a:r>
                  <a:rPr lang="ko-KR" altLang="en-US" sz="2800" dirty="0" smtClean="0"/>
                  <a:t>세로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/>
                  <a:t>표준오차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800" dirty="0"/>
                  <a:t>=</a:t>
                </a:r>
                <a:r>
                  <a:rPr lang="en-US" altLang="ko-KR" sz="2800" dirty="0" smtClean="0"/>
                  <a:t>2 mm</a:t>
                </a:r>
              </a:p>
              <a:p>
                <a:r>
                  <a:rPr lang="ko-KR" altLang="en-US" sz="2800" dirty="0" smtClean="0"/>
                  <a:t>면적 평균</a:t>
                </a:r>
                <a:r>
                  <a:rPr lang="en-US" altLang="ko-KR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800" dirty="0" smtClean="0"/>
                  <a:t>=884 mm</a:t>
                </a:r>
                <a:r>
                  <a:rPr lang="en-US" altLang="ko-KR" sz="2800" baseline="30000" dirty="0" smtClean="0"/>
                  <a:t>2</a:t>
                </a:r>
                <a:endParaRPr lang="en-US" altLang="ko-KR" sz="2800" baseline="30000" dirty="0"/>
              </a:p>
              <a:p>
                <a:r>
                  <a:rPr lang="ko-KR" altLang="en-US" sz="2800" dirty="0" smtClean="0"/>
                  <a:t>면적 표준오차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8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80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8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80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8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8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ko-KR" sz="2800" b="0" i="1" smtClean="0">
                        <a:latin typeface="Cambria Math"/>
                      </a:rPr>
                      <m:t>=884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2704</m:t>
                            </m:r>
                          </m:den>
                        </m:f>
                        <m:r>
                          <a:rPr lang="en-US" altLang="ko-KR" sz="28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289</m:t>
                            </m:r>
                          </m:den>
                        </m:f>
                      </m:e>
                    </m:rad>
                    <m:r>
                      <a:rPr lang="en-US" altLang="ko-KR" sz="2800" b="0" i="1" smtClean="0">
                        <a:latin typeface="Cambria Math"/>
                      </a:rPr>
                      <m:t>=115.8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𝑚𝑚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b="0" dirty="0" smtClean="0"/>
              </a:p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𝑧</m:t>
                    </m:r>
                    <m:r>
                      <a:rPr lang="en-US" altLang="ko-KR" sz="2800" b="0" i="1" smtClean="0">
                        <a:latin typeface="Cambria Math"/>
                      </a:rPr>
                      <m:t>=880±120</m:t>
                    </m:r>
                    <m:sSup>
                      <m:sSup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800" i="1">
                            <a:latin typeface="Cambria Math"/>
                          </a:rPr>
                          <m:t>𝑚𝑚</m:t>
                        </m:r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dirty="0" smtClean="0"/>
              </a:p>
              <a:p>
                <a:r>
                  <a:rPr lang="ko-KR" altLang="en-US" sz="2800" dirty="0" smtClean="0"/>
                  <a:t>최소눈금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효과는</a:t>
                </a:r>
                <a:r>
                  <a:rPr lang="en-US" altLang="ko-KR" sz="2800" dirty="0" smtClean="0"/>
                  <a:t>?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17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 </a:t>
            </a:r>
            <a:r>
              <a:rPr lang="ko-KR" altLang="en-US" smtClean="0"/>
              <a:t>최소제곱법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ko-KR" altLang="en-US" sz="2800" smtClean="0"/>
          </a:p>
          <a:p>
            <a:pPr marL="0" indent="0">
              <a:buFont typeface="Arial" charset="0"/>
              <a:buNone/>
            </a:pPr>
            <a:endParaRPr lang="ko-KR" altLang="en-US" sz="28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" y="1750665"/>
            <a:ext cx="39624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90" y="1772816"/>
            <a:ext cx="40195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2800" dirty="0"/>
                          <m:t>χ</m:t>
                        </m:r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800" dirty="0"/>
                  <a:t>가 최소가 되게 하는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</a:rPr>
                      <m:t>𝐵</m:t>
                    </m:r>
                  </m:oMath>
                </a14:m>
                <a:r>
                  <a:rPr lang="ko-KR" altLang="en-US" sz="2800" dirty="0"/>
                  <a:t>를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찾는다</a:t>
                </a:r>
                <a:r>
                  <a:rPr lang="en-US" altLang="ko-KR" sz="2800" dirty="0"/>
                  <a:t>.</a:t>
                </a:r>
                <a:endParaRPr lang="en-US" altLang="ko-KR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28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𝐴</m:t>
                    </m:r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8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800" b="0" i="1" smtClean="0">
                            <a:latin typeface="Cambria Math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8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𝐵</m:t>
                    </m:r>
                    <m:r>
                      <a:rPr lang="en-US" altLang="ko-KR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/>
                          </a:rPr>
                          <m:t>𝑁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800" i="1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800" i="1">
                            <a:latin typeface="Cambria Math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ko-KR" altLang="en-US" sz="2800" b="0" dirty="0" smtClean="0"/>
                  <a:t>  여기서</a:t>
                </a:r>
                <a:r>
                  <a:rPr lang="en-US" altLang="ko-KR" sz="2800" b="0" dirty="0" smtClean="0"/>
                  <a:t> </a:t>
                </a:r>
                <a:endParaRPr lang="en-US" altLang="ko-KR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28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𝐷</m:t>
                    </m:r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>
                      <a:rPr lang="en-US" altLang="ko-KR" sz="2800" b="0" i="1" smtClean="0">
                        <a:latin typeface="Cambria Math"/>
                      </a:rPr>
                      <m:t>𝑁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800" i="1">
                            <a:latin typeface="Cambria Math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sz="280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altLang="ko-KR" sz="2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4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𝐷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i="1">
                            <a:latin typeface="Cambria Math"/>
                          </a:rPr>
                          <m:t>𝑦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𝐷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ko-KR" altLang="en-US" sz="2800" dirty="0" smtClean="0"/>
                  <a:t>여기서 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28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−2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ko-KR" altLang="en-US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8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참고문헌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/>
              <a:t>JCGM 100:2008, Evaluation of measurement data — Guide to the expression of uncertainty in measurement </a:t>
            </a:r>
          </a:p>
          <a:p>
            <a:pPr eaLnBrk="1" hangingPunct="1"/>
            <a:r>
              <a:rPr lang="en-US" altLang="ko-KR" sz="2000" dirty="0" smtClean="0"/>
              <a:t>P. R. </a:t>
            </a:r>
            <a:r>
              <a:rPr lang="en-US" altLang="ko-KR" sz="2000" dirty="0" err="1" smtClean="0"/>
              <a:t>Bevington</a:t>
            </a:r>
            <a:r>
              <a:rPr lang="en-US" altLang="ko-KR" sz="2000" dirty="0" smtClean="0"/>
              <a:t> and D. K. Robison, Data Reduction and Error Analysis for the Physical Sciences, 2nd ed. (McGraw-Hill, 1992)</a:t>
            </a:r>
          </a:p>
          <a:p>
            <a:pPr eaLnBrk="1" hangingPunct="1"/>
            <a:r>
              <a:rPr lang="en-US" altLang="ko-KR" sz="2000" dirty="0" smtClean="0"/>
              <a:t>J. R. Taylor, An Introduction to Error Analysis, 2nd ed. (University Science Books, Sausalito, CA, 1982)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버니어캘리퍼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0"/>
            <a:ext cx="8267700" cy="400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4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800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416824" cy="326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8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34" y="1628800"/>
            <a:ext cx="712491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7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196752"/>
            <a:ext cx="6408712" cy="498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4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오차</a:t>
            </a:r>
            <a:r>
              <a:rPr lang="en-US" altLang="ko-KR" sz="2800" dirty="0" smtClean="0"/>
              <a:t>(error)=</a:t>
            </a:r>
            <a:r>
              <a:rPr lang="ko-KR" altLang="en-US" sz="2800" dirty="0" smtClean="0"/>
              <a:t>측정값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참값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협정참값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err="1" smtClean="0">
                <a:solidFill>
                  <a:schemeClr val="tx2"/>
                </a:solidFill>
              </a:rPr>
              <a:t>불확도</a:t>
            </a:r>
            <a:r>
              <a:rPr lang="en-US" altLang="ko-KR" sz="2800" dirty="0" smtClean="0">
                <a:solidFill>
                  <a:schemeClr val="tx2"/>
                </a:solidFill>
              </a:rPr>
              <a:t>(uncertainty): </a:t>
            </a:r>
            <a:r>
              <a:rPr lang="ko-KR" altLang="en-US" sz="2800" dirty="0"/>
              <a:t>측정을 할 때 측정환경이나 측정계기의 </a:t>
            </a:r>
            <a:r>
              <a:rPr lang="ko-KR" altLang="en-US" sz="2800" dirty="0" smtClean="0"/>
              <a:t>측정 </a:t>
            </a:r>
            <a:r>
              <a:rPr lang="ko-KR" altLang="en-US" sz="2800" dirty="0"/>
              <a:t>한계 등으로 측정값은 항상 불확실성을 갖게 된다</a:t>
            </a:r>
            <a:r>
              <a:rPr lang="en-US" altLang="ko-KR" sz="2800" dirty="0"/>
              <a:t>. </a:t>
            </a:r>
            <a:r>
              <a:rPr lang="ko-KR" altLang="en-US" sz="2800" dirty="0" smtClean="0"/>
              <a:t>표준편차</a:t>
            </a:r>
            <a:r>
              <a:rPr lang="en-US" altLang="ko-KR" sz="2800" dirty="0"/>
              <a:t>, </a:t>
            </a:r>
            <a:r>
              <a:rPr lang="ko-KR" altLang="en-US" sz="2800" dirty="0"/>
              <a:t>표준오차 또는 경험이나 다른 정보에 근거하여 가정한 확률분포로부터 값을 </a:t>
            </a:r>
            <a:r>
              <a:rPr lang="ko-KR" altLang="en-US" sz="2800" dirty="0" smtClean="0"/>
              <a:t>결정</a:t>
            </a:r>
            <a:endParaRPr lang="en-US" altLang="ko-KR" sz="2800" dirty="0" smtClean="0"/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모든 측정에는 오차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불확도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를 가지며 아무리 조심해도 없앨 수 없다</a:t>
            </a:r>
            <a:r>
              <a:rPr lang="en-US" altLang="ko-KR" sz="2800" dirty="0" smtClean="0"/>
              <a:t>. (</a:t>
            </a:r>
            <a:r>
              <a:rPr lang="ko-KR" altLang="en-US" sz="2800" dirty="0" smtClean="0"/>
              <a:t>예외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횟수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갯수</a:t>
            </a:r>
            <a:r>
              <a:rPr lang="en-US" altLang="ko-KR" sz="2800" dirty="0" smtClean="0"/>
              <a:t>)</a:t>
            </a:r>
          </a:p>
          <a:p>
            <a:pPr marL="0" indent="0">
              <a:buFont typeface="Arial" charset="0"/>
              <a:buNone/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키 </a:t>
            </a:r>
            <a:r>
              <a:rPr lang="en-US" altLang="ko-KR" sz="2800" dirty="0" smtClean="0"/>
              <a:t>172 cm ±?</a:t>
            </a:r>
          </a:p>
          <a:p>
            <a:pPr marL="0" indent="0">
              <a:buFont typeface="Arial" charset="0"/>
              <a:buNone/>
            </a:pPr>
            <a:endParaRPr lang="ko-KR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측정결과 보고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>
                <a:solidFill>
                  <a:schemeClr val="tx2"/>
                </a:solidFill>
              </a:rPr>
              <a:t>왜 </a:t>
            </a:r>
            <a:r>
              <a:rPr lang="ko-KR" altLang="en-US" sz="2800" dirty="0" err="1" smtClean="0">
                <a:solidFill>
                  <a:schemeClr val="tx2"/>
                </a:solidFill>
              </a:rPr>
              <a:t>불확도를</a:t>
            </a:r>
            <a:r>
              <a:rPr lang="ko-KR" altLang="en-US" sz="2800" dirty="0" smtClean="0">
                <a:solidFill>
                  <a:schemeClr val="tx2"/>
                </a:solidFill>
              </a:rPr>
              <a:t> 알아야 하는가</a:t>
            </a:r>
            <a:r>
              <a:rPr lang="en-US" altLang="ko-KR" sz="2800" dirty="0" smtClean="0">
                <a:solidFill>
                  <a:schemeClr val="tx2"/>
                </a:solidFill>
              </a:rPr>
              <a:t>?: </a:t>
            </a:r>
            <a:r>
              <a:rPr lang="ko-KR" altLang="en-US" sz="2800" dirty="0" smtClean="0"/>
              <a:t>두 측정값의 비교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측정값의 이론과 비교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sz="2800" dirty="0" smtClean="0">
                <a:solidFill>
                  <a:schemeClr val="tx2"/>
                </a:solidFill>
              </a:rPr>
              <a:t>측정결과</a:t>
            </a:r>
            <a:r>
              <a:rPr lang="en-US" altLang="ko-KR" sz="2800" dirty="0" smtClean="0">
                <a:solidFill>
                  <a:schemeClr val="tx2"/>
                </a:solidFill>
              </a:rPr>
              <a:t>=</a:t>
            </a:r>
            <a:r>
              <a:rPr lang="ko-KR" altLang="en-US" sz="2800" dirty="0" smtClean="0">
                <a:solidFill>
                  <a:schemeClr val="tx2"/>
                </a:solidFill>
              </a:rPr>
              <a:t>측정값</a:t>
            </a:r>
            <a:r>
              <a:rPr lang="en-US" altLang="ko-KR" sz="2800" dirty="0" smtClean="0">
                <a:solidFill>
                  <a:schemeClr val="tx2"/>
                </a:solidFill>
              </a:rPr>
              <a:t>±</a:t>
            </a:r>
            <a:r>
              <a:rPr lang="ko-KR" altLang="en-US" sz="2800" dirty="0" err="1" smtClean="0">
                <a:solidFill>
                  <a:schemeClr val="tx2"/>
                </a:solidFill>
              </a:rPr>
              <a:t>불확도</a:t>
            </a:r>
            <a:r>
              <a:rPr lang="en-US" altLang="ko-KR" sz="2800" dirty="0" smtClean="0">
                <a:solidFill>
                  <a:schemeClr val="tx2"/>
                </a:solidFill>
              </a:rPr>
              <a:t>(</a:t>
            </a:r>
            <a:r>
              <a:rPr lang="ko-KR" altLang="en-US" sz="2800" dirty="0" smtClean="0">
                <a:solidFill>
                  <a:schemeClr val="tx2"/>
                </a:solidFill>
              </a:rPr>
              <a:t>단위</a:t>
            </a:r>
            <a:r>
              <a:rPr lang="en-US" altLang="ko-KR" sz="280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:</a:t>
            </a:r>
          </a:p>
          <a:p>
            <a:pPr marL="0" indent="0">
              <a:buFont typeface="Arial" charset="0"/>
              <a:buNone/>
            </a:pPr>
            <a:r>
              <a:rPr lang="ko-KR" altLang="en-US" sz="2800" dirty="0" smtClean="0"/>
              <a:t>디지털저울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최소눈금 </a:t>
            </a:r>
            <a:r>
              <a:rPr lang="en-US" altLang="ko-KR" sz="2800" dirty="0" smtClean="0"/>
              <a:t>0.1 g)</a:t>
            </a:r>
            <a:r>
              <a:rPr lang="ko-KR" altLang="en-US" sz="2800" dirty="0" smtClean="0"/>
              <a:t>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추의 질량 측정</a:t>
            </a:r>
            <a:endParaRPr lang="en-US" altLang="ko-KR" sz="2800" dirty="0" smtClean="0"/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`1</a:t>
            </a:r>
            <a:r>
              <a:rPr lang="ko-KR" altLang="en-US" sz="2800" dirty="0" smtClean="0"/>
              <a:t>회 측정</a:t>
            </a:r>
            <a:r>
              <a:rPr lang="en-US" altLang="ko-KR" sz="2800" dirty="0" smtClean="0"/>
              <a:t>: 10.2±0.1 g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5</a:t>
            </a:r>
            <a:r>
              <a:rPr lang="ko-KR" altLang="en-US" sz="2800" dirty="0" smtClean="0"/>
              <a:t>회 측정</a:t>
            </a:r>
            <a:r>
              <a:rPr lang="en-US" altLang="ko-KR" sz="2800" dirty="0" smtClean="0"/>
              <a:t>: 10.3(</a:t>
            </a:r>
            <a:r>
              <a:rPr lang="ko-KR" altLang="en-US" sz="2800" dirty="0" smtClean="0"/>
              <a:t>평균</a:t>
            </a:r>
            <a:r>
              <a:rPr lang="en-US" altLang="ko-KR" sz="2800" dirty="0" smtClean="0"/>
              <a:t>)±0.4 g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*</a:t>
            </a:r>
            <a:r>
              <a:rPr lang="ko-KR" altLang="en-US" sz="2800" dirty="0" smtClean="0"/>
              <a:t>보다 더 상세한 표현은 이후에 설명</a:t>
            </a:r>
            <a:endParaRPr lang="en-US" altLang="ko-KR" sz="2800" dirty="0" smtClean="0"/>
          </a:p>
          <a:p>
            <a:pPr marL="0" indent="0">
              <a:buFont typeface="Arial" charset="0"/>
              <a:buNone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정밀도와</a:t>
            </a:r>
            <a:r>
              <a:rPr lang="en-US" altLang="ko-KR" smtClean="0"/>
              <a:t> </a:t>
            </a:r>
            <a:r>
              <a:rPr lang="ko-KR" altLang="en-US" smtClean="0"/>
              <a:t>정확도</a:t>
            </a:r>
          </a:p>
        </p:txBody>
      </p:sp>
      <p:sp>
        <p:nvSpPr>
          <p:cNvPr id="19459" name="내용 개체 틀 1"/>
          <p:cNvSpPr>
            <a:spLocks noGrp="1"/>
          </p:cNvSpPr>
          <p:nvPr>
            <p:ph idx="1"/>
          </p:nvPr>
        </p:nvSpPr>
        <p:spPr>
          <a:xfrm>
            <a:off x="457200" y="1697038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>
                <a:solidFill>
                  <a:schemeClr val="tx2"/>
                </a:solidFill>
              </a:rPr>
              <a:t>정밀도</a:t>
            </a:r>
            <a:r>
              <a:rPr lang="en-US" altLang="ko-KR" sz="2800" dirty="0" smtClean="0"/>
              <a:t>(p</a:t>
            </a:r>
            <a:r>
              <a:rPr lang="en-US" altLang="ko-KR" sz="2800" b="1" dirty="0" smtClean="0"/>
              <a:t>recision): </a:t>
            </a:r>
            <a:r>
              <a:rPr lang="ko-KR" altLang="en-US" sz="2800" b="1" dirty="0" smtClean="0"/>
              <a:t>여러 번 측정 했을 때 얼마나 일관성 있는 값들이 측정되느냐를 나타낸다</a:t>
            </a:r>
            <a:r>
              <a:rPr lang="en-US" altLang="ko-KR" sz="2800" b="1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>
                <a:solidFill>
                  <a:schemeClr val="tx2"/>
                </a:solidFill>
              </a:rPr>
              <a:t>정확도</a:t>
            </a:r>
            <a:r>
              <a:rPr lang="en-US" altLang="ko-KR" sz="2800" dirty="0" smtClean="0"/>
              <a:t>(a</a:t>
            </a:r>
            <a:r>
              <a:rPr lang="en-US" altLang="ko-KR" sz="2800" b="1" dirty="0" smtClean="0"/>
              <a:t>ccuracy)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측정값이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협정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참값에 얼마나 가까운가를 나타낸다</a:t>
            </a:r>
            <a:r>
              <a:rPr lang="en-US" altLang="ko-KR" sz="2800" b="1" dirty="0" smtClean="0"/>
              <a:t>.</a:t>
            </a:r>
            <a:endParaRPr lang="ko-KR" altLang="en-US" sz="2800" dirty="0" smtClean="0"/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97325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998913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95738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960813"/>
            <a:ext cx="1133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4" name="TextBox 2"/>
          <p:cNvSpPr txBox="1">
            <a:spLocks noChangeArrowheads="1"/>
          </p:cNvSpPr>
          <p:nvPr/>
        </p:nvSpPr>
        <p:spPr bwMode="auto">
          <a:xfrm>
            <a:off x="754063" y="540702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고정밀도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eaLnBrk="1" hangingPunct="1"/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고정확도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9465" name="TextBox 12"/>
          <p:cNvSpPr txBox="1">
            <a:spLocks noChangeArrowheads="1"/>
          </p:cNvSpPr>
          <p:nvPr/>
        </p:nvSpPr>
        <p:spPr bwMode="auto">
          <a:xfrm>
            <a:off x="2627313" y="540702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고정밀도</a:t>
            </a:r>
            <a:endParaRPr lang="en-US" altLang="ko-KR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eaLnBrk="1" hangingPunct="1"/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저정확도</a:t>
            </a:r>
          </a:p>
        </p:txBody>
      </p: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4616450" y="540702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저정밀도</a:t>
            </a:r>
            <a:endParaRPr lang="en-US" altLang="ko-KR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eaLnBrk="1" hangingPunct="1"/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고정확도</a:t>
            </a:r>
          </a:p>
        </p:txBody>
      </p:sp>
      <p:sp>
        <p:nvSpPr>
          <p:cNvPr id="19467" name="TextBox 14"/>
          <p:cNvSpPr txBox="1">
            <a:spLocks noChangeArrowheads="1"/>
          </p:cNvSpPr>
          <p:nvPr/>
        </p:nvSpPr>
        <p:spPr bwMode="auto">
          <a:xfrm>
            <a:off x="6516688" y="540702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저정밀도</a:t>
            </a:r>
            <a:endParaRPr lang="en-US" altLang="ko-KR">
              <a:solidFill>
                <a:schemeClr val="accent3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 eaLnBrk="1" hangingPunct="1"/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저정확도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정밀도의 표현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>
                <a:solidFill>
                  <a:schemeClr val="tx2"/>
                </a:solidFill>
              </a:rPr>
              <a:t>상대불확도</a:t>
            </a:r>
            <a:r>
              <a:rPr lang="en-US" altLang="ko-KR" sz="2800" dirty="0" smtClean="0"/>
              <a:t>=</a:t>
            </a:r>
            <a:r>
              <a:rPr lang="ko-KR" altLang="en-US" sz="2800" dirty="0" err="1" smtClean="0"/>
              <a:t>불확도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측정값</a:t>
            </a:r>
            <a:endParaRPr lang="en-US" altLang="ko-KR" sz="2800" dirty="0" smtClean="0"/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정확도의 표현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chemeClr val="tx2"/>
                </a:solidFill>
              </a:rPr>
              <a:t>상대오차</a:t>
            </a:r>
            <a:r>
              <a:rPr lang="en-US" altLang="ko-KR" sz="2800" dirty="0" smtClean="0"/>
              <a:t>=(</a:t>
            </a:r>
            <a:r>
              <a:rPr lang="ko-KR" altLang="en-US" sz="2800" dirty="0" smtClean="0"/>
              <a:t>참값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측정값</a:t>
            </a:r>
            <a:r>
              <a:rPr lang="en-US" altLang="ko-KR" sz="2800" dirty="0" smtClean="0"/>
              <a:t>)/</a:t>
            </a:r>
            <a:r>
              <a:rPr lang="ko-KR" altLang="en-US" sz="2800" dirty="0" smtClean="0"/>
              <a:t>참값</a:t>
            </a:r>
          </a:p>
          <a:p>
            <a:pPr marL="0" indent="0">
              <a:buFont typeface="Arial" charset="0"/>
              <a:buNone/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중력가속도 </a:t>
            </a:r>
            <a:r>
              <a:rPr lang="en-US" altLang="ko-KR" sz="2800" dirty="0" smtClean="0"/>
              <a:t>g=9.5±0.4 m/s</a:t>
            </a:r>
            <a:r>
              <a:rPr lang="en-US" altLang="ko-KR" sz="2800" baseline="30000" dirty="0" smtClean="0"/>
              <a:t>2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상대불확도</a:t>
            </a:r>
            <a:r>
              <a:rPr lang="en-US" altLang="ko-KR" sz="2800" dirty="0" smtClean="0"/>
              <a:t>=0.4/9.5=0.04=4%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상대오차</a:t>
            </a:r>
            <a:r>
              <a:rPr lang="en-US" altLang="ko-KR" sz="2800" dirty="0" smtClean="0"/>
              <a:t>=(9.8-9.5)/9.8=0.03=3%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유효숫자 표기법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유효숫자란</a:t>
            </a:r>
            <a:r>
              <a:rPr lang="en-US" altLang="ko-KR" dirty="0" smtClean="0"/>
              <a:t>?: </a:t>
            </a:r>
            <a:r>
              <a:rPr lang="ko-KR" altLang="en-US" dirty="0" smtClean="0"/>
              <a:t>어떤 수의 정밀도를 나타내는데 의미가 있는 숫자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자리를 나타내는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제외한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. (0.03, 400, 4.06, 23.50)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>
                <a:solidFill>
                  <a:schemeClr val="tx2"/>
                </a:solidFill>
              </a:rPr>
              <a:t>측정값과 </a:t>
            </a:r>
            <a:r>
              <a:rPr lang="ko-KR" altLang="en-US" dirty="0" err="1" smtClean="0">
                <a:solidFill>
                  <a:schemeClr val="tx2"/>
                </a:solidFill>
              </a:rPr>
              <a:t>불확도의</a:t>
            </a:r>
            <a:r>
              <a:rPr lang="ko-KR" altLang="en-US" dirty="0" smtClean="0">
                <a:solidFill>
                  <a:schemeClr val="tx2"/>
                </a:solidFill>
              </a:rPr>
              <a:t> 마지막 자릿수 일치 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altLang="ko-KR" dirty="0" smtClean="0"/>
              <a:t> 35.15±0.5 mm(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en-US" altLang="ko-KR" dirty="0" smtClean="0"/>
              <a:t>), 35.2± 0.5 mm(</a:t>
            </a:r>
            <a:r>
              <a:rPr lang="en-US" altLang="ko-KR" dirty="0" smtClean="0">
                <a:solidFill>
                  <a:srgbClr val="FF0000"/>
                </a:solidFill>
              </a:rPr>
              <a:t>O</a:t>
            </a:r>
            <a:r>
              <a:rPr lang="en-US" altLang="ko-KR" dirty="0" smtClean="0"/>
              <a:t>)</a:t>
            </a:r>
          </a:p>
          <a:p>
            <a:pPr marL="0" indent="0">
              <a:buFont typeface="Arial" charset="0"/>
              <a:buNone/>
            </a:pPr>
            <a:r>
              <a:rPr lang="en-US" altLang="ko-KR" dirty="0" smtClean="0"/>
              <a:t> 1.5x10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±0.5x10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g(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en-US" altLang="ko-KR" dirty="0" smtClean="0"/>
              <a:t>), (1.52±0.05)x10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g(</a:t>
            </a:r>
            <a:r>
              <a:rPr lang="en-US" altLang="ko-KR" dirty="0" smtClean="0">
                <a:solidFill>
                  <a:srgbClr val="FF0000"/>
                </a:solidFill>
              </a:rPr>
              <a:t>O</a:t>
            </a:r>
            <a:r>
              <a:rPr lang="en-US" altLang="ko-KR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• </a:t>
            </a:r>
            <a:r>
              <a:rPr lang="ko-KR" altLang="en-US" dirty="0" err="1">
                <a:solidFill>
                  <a:schemeClr val="tx2"/>
                </a:solidFill>
              </a:rPr>
              <a:t>불확도의</a:t>
            </a:r>
            <a:r>
              <a:rPr lang="ko-KR" altLang="en-US" dirty="0">
                <a:solidFill>
                  <a:schemeClr val="tx2"/>
                </a:solidFill>
              </a:rPr>
              <a:t> 유효숫자는 </a:t>
            </a:r>
            <a:r>
              <a:rPr lang="en-US" altLang="ko-KR" u="sng" dirty="0">
                <a:solidFill>
                  <a:srgbClr val="FF0000"/>
                </a:solidFill>
              </a:rPr>
              <a:t>1</a:t>
            </a:r>
            <a:r>
              <a:rPr lang="ko-KR" altLang="en-US" u="sng" dirty="0">
                <a:solidFill>
                  <a:srgbClr val="FF0000"/>
                </a:solidFill>
              </a:rPr>
              <a:t>개</a:t>
            </a:r>
            <a:r>
              <a:rPr lang="ko-KR" altLang="en-US" dirty="0">
                <a:solidFill>
                  <a:schemeClr val="tx2"/>
                </a:solidFill>
              </a:rPr>
              <a:t>만 사용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유효숫자가</a:t>
            </a:r>
            <a:r>
              <a:rPr lang="en-US" altLang="ko-KR" dirty="0">
                <a:solidFill>
                  <a:schemeClr val="tx2"/>
                </a:solidFill>
              </a:rPr>
              <a:t> 1</a:t>
            </a:r>
            <a:r>
              <a:rPr lang="ko-KR" altLang="en-US" dirty="0" err="1">
                <a:solidFill>
                  <a:schemeClr val="tx2"/>
                </a:solidFill>
              </a:rPr>
              <a:t>일때는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2</a:t>
            </a:r>
            <a:r>
              <a:rPr lang="ko-KR" altLang="en-US" dirty="0">
                <a:solidFill>
                  <a:schemeClr val="tx2"/>
                </a:solidFill>
              </a:rPr>
              <a:t>개 사용가능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3.142±0.243 mm (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), 3.1±0.2 mm(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4.65±0.12 g(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), 4.7±0.1 g(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유효숫자를</a:t>
            </a:r>
            <a:r>
              <a:rPr lang="en-US" altLang="ko-KR" dirty="0"/>
              <a:t> </a:t>
            </a:r>
            <a:r>
              <a:rPr lang="ko-KR" altLang="en-US" dirty="0"/>
              <a:t>알기 어려운 경우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/>
              <a:t>5400 </a:t>
            </a:r>
            <a:r>
              <a:rPr lang="en-US" altLang="ko-KR" smtClean="0"/>
              <a:t>m</a:t>
            </a:r>
          </a:p>
          <a:p>
            <a:pPr marL="0" indent="0">
              <a:buNone/>
            </a:pPr>
            <a:r>
              <a:rPr lang="en-US" altLang="ko-KR" smtClean="0"/>
              <a:t>(</a:t>
            </a:r>
            <a:r>
              <a:rPr lang="en-US" altLang="ko-KR" dirty="0"/>
              <a:t>5.4x10</a:t>
            </a:r>
            <a:r>
              <a:rPr lang="en-US" altLang="ko-KR" baseline="30000" dirty="0"/>
              <a:t>3 </a:t>
            </a:r>
            <a:r>
              <a:rPr lang="en-US" altLang="ko-KR" dirty="0"/>
              <a:t>m, 5.40x10</a:t>
            </a:r>
            <a:r>
              <a:rPr lang="en-US" altLang="ko-KR" baseline="30000" dirty="0"/>
              <a:t>3 </a:t>
            </a:r>
            <a:r>
              <a:rPr lang="en-US" altLang="ko-KR" dirty="0"/>
              <a:t>m, 5.400x10</a:t>
            </a:r>
            <a:r>
              <a:rPr lang="en-US" altLang="ko-KR" baseline="30000" dirty="0"/>
              <a:t>3 </a:t>
            </a:r>
            <a:r>
              <a:rPr lang="en-US" altLang="ko-KR" dirty="0"/>
              <a:t>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64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우연오차와 계통오차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우연오차</a:t>
            </a:r>
            <a:r>
              <a:rPr lang="en-US" altLang="ko-KR" sz="2800" dirty="0" smtClean="0"/>
              <a:t>(random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error)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불규칙하게 발생하는 오차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반복 측정하여 평균을 계산하여 줄인다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우연오차가 크면 정밀도가 작다</a:t>
            </a:r>
            <a:r>
              <a:rPr lang="en-US" altLang="ko-KR" sz="28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altLang="ko-KR" sz="2800" dirty="0" smtClean="0"/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• </a:t>
            </a:r>
            <a:r>
              <a:rPr lang="ko-KR" altLang="en-US" sz="2800" dirty="0" smtClean="0"/>
              <a:t>계통오차</a:t>
            </a:r>
            <a:r>
              <a:rPr lang="en-US" altLang="ko-KR" sz="2800" dirty="0" smtClean="0"/>
              <a:t>(systematic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error)</a:t>
            </a:r>
          </a:p>
          <a:p>
            <a:pPr marL="0" indent="0">
              <a:buFont typeface="Arial" charset="0"/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계기결함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환경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개인습관 등으로 인해 발생하는 오차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반복 측정에도 부호와 크기는 변하지 않는다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계통오차가 크면 정확도가 작다</a:t>
            </a:r>
            <a:r>
              <a:rPr lang="en-US" altLang="ko-KR" sz="28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가을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6624</TotalTime>
  <Words>1601</Words>
  <Application>Microsoft Office PowerPoint</Application>
  <PresentationFormat>화면 슬라이드 쇼(4:3)</PresentationFormat>
  <Paragraphs>139</Paragraphs>
  <Slides>29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Office 테마</vt:lpstr>
      <vt:lpstr>가을</vt:lpstr>
      <vt:lpstr>1_Office 테마</vt:lpstr>
      <vt:lpstr>BlackTie</vt:lpstr>
      <vt:lpstr>일반물리학실험을 위한 오차론 (Error Analysis for General Physics Lab)</vt:lpstr>
      <vt:lpstr>1. 측정과 오차</vt:lpstr>
      <vt:lpstr>PowerPoint 프레젠테이션</vt:lpstr>
      <vt:lpstr>2. 측정결과 보고</vt:lpstr>
      <vt:lpstr>3. 정밀도와 정확도</vt:lpstr>
      <vt:lpstr>PowerPoint 프레젠테이션</vt:lpstr>
      <vt:lpstr>4. 유효숫자 표기법</vt:lpstr>
      <vt:lpstr>PowerPoint 프레젠테이션</vt:lpstr>
      <vt:lpstr>5. 우연오차와 계통오차</vt:lpstr>
      <vt:lpstr>6. 발생할 수 있는 오차 원인들</vt:lpstr>
      <vt:lpstr>7.단일측정에서의 불확도 표현</vt:lpstr>
      <vt:lpstr>8. 반복측정에서의 불확도 표현</vt:lpstr>
      <vt:lpstr>PowerPoint 프레젠테이션</vt:lpstr>
      <vt:lpstr>PowerPoint 프레젠테이션</vt:lpstr>
      <vt:lpstr>예</vt:lpstr>
      <vt:lpstr>PowerPoint 프레젠테이션</vt:lpstr>
      <vt:lpstr>9. 오차의 전파</vt:lpstr>
      <vt:lpstr>PowerPoint 프레젠테이션</vt:lpstr>
      <vt:lpstr>PowerPoint 프레젠테이션</vt:lpstr>
      <vt:lpstr>PowerPoint 프레젠테이션</vt:lpstr>
      <vt:lpstr>오차전파의 예</vt:lpstr>
      <vt:lpstr>10. 최소제곱법</vt:lpstr>
      <vt:lpstr>PowerPoint 프레젠테이션</vt:lpstr>
      <vt:lpstr>PowerPoint 프레젠테이션</vt:lpstr>
      <vt:lpstr>참고문헌</vt:lpstr>
      <vt:lpstr>버니어캘리퍼</vt:lpstr>
      <vt:lpstr>PowerPoint 프레젠테이션</vt:lpstr>
      <vt:lpstr>PowerPoint 프레젠테이션</vt:lpstr>
      <vt:lpstr>PowerPoint 프레젠테이션</vt:lpstr>
    </vt:vector>
  </TitlesOfParts>
  <Company>pnu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오차론(Error Analysis for General Physics Lab)</dc:title>
  <dc:creator>pnuuser</dc:creator>
  <cp:lastModifiedBy>Chung</cp:lastModifiedBy>
  <cp:revision>181</cp:revision>
  <dcterms:created xsi:type="dcterms:W3CDTF">2010-01-12T00:19:52Z</dcterms:created>
  <dcterms:modified xsi:type="dcterms:W3CDTF">2014-02-20T01:23:16Z</dcterms:modified>
</cp:coreProperties>
</file>