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7" r:id="rId4"/>
    <p:sldId id="288" r:id="rId5"/>
    <p:sldId id="290" r:id="rId6"/>
    <p:sldId id="293" r:id="rId7"/>
    <p:sldId id="297" r:id="rId8"/>
    <p:sldId id="299" r:id="rId9"/>
    <p:sldId id="303" r:id="rId10"/>
    <p:sldId id="304" r:id="rId11"/>
    <p:sldId id="307" r:id="rId12"/>
    <p:sldId id="305" r:id="rId13"/>
    <p:sldId id="309" r:id="rId14"/>
    <p:sldId id="311" r:id="rId15"/>
    <p:sldId id="312" r:id="rId16"/>
    <p:sldId id="313" r:id="rId17"/>
    <p:sldId id="314" r:id="rId18"/>
    <p:sldId id="317" r:id="rId19"/>
    <p:sldId id="319" r:id="rId20"/>
    <p:sldId id="320" r:id="rId21"/>
    <p:sldId id="321" r:id="rId22"/>
    <p:sldId id="322" r:id="rId23"/>
    <p:sldId id="328" r:id="rId24"/>
    <p:sldId id="329" r:id="rId25"/>
    <p:sldId id="323" r:id="rId26"/>
    <p:sldId id="326" r:id="rId27"/>
    <p:sldId id="32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36" autoAdjust="0"/>
    <p:restoredTop sz="92500" autoAdjust="0"/>
  </p:normalViewPr>
  <p:slideViewPr>
    <p:cSldViewPr snapToGrid="0">
      <p:cViewPr varScale="1">
        <p:scale>
          <a:sx n="42" d="100"/>
          <a:sy n="42" d="100"/>
        </p:scale>
        <p:origin x="37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BCA2F-DFE1-43B1-BF44-ADBC71D0A639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63CF5-0724-4464-8D52-DE1257A63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63CF5-0724-4464-8D52-DE1257A636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9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』p167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63CF5-0724-4464-8D52-DE1257A63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8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63CF5-0724-4464-8D52-DE1257A636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4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63CF5-0724-4464-8D52-DE1257A636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9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9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2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4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93C7-B78B-48DA-A759-1539030618B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F1BB-7305-45C6-A864-27BEDF487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9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8&amp;v=fC0SbOSQknQ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350"/>
          </a:xfrm>
          <a:prstGeom prst="rect">
            <a:avLst/>
          </a:prstGeom>
        </p:spPr>
      </p:pic>
      <p:sp>
        <p:nvSpPr>
          <p:cNvPr id="8" name="순서도: 대체 처리 7"/>
          <p:cNvSpPr/>
          <p:nvPr/>
        </p:nvSpPr>
        <p:spPr>
          <a:xfrm>
            <a:off x="3129280" y="1682496"/>
            <a:ext cx="5994400" cy="2828544"/>
          </a:xfrm>
          <a:prstGeom prst="flowChartAlternateProcess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3680" y="5482272"/>
            <a:ext cx="2926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고전읽기와 토론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035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분반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군주론 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정석규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전기공학과</a:t>
            </a:r>
            <a:r>
              <a:rPr lang="en-US" altLang="ko-KR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endParaRPr lang="en-US" altLang="ko-KR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1" name="순서도: 대체 처리 10"/>
          <p:cNvSpPr/>
          <p:nvPr/>
        </p:nvSpPr>
        <p:spPr>
          <a:xfrm>
            <a:off x="3271520" y="1845310"/>
            <a:ext cx="5659120" cy="2523490"/>
          </a:xfrm>
          <a:prstGeom prst="flowChartAlternateProcess">
            <a:avLst/>
          </a:prstGeom>
          <a:solidFill>
            <a:schemeClr val="bg1">
              <a:alpha val="80000"/>
            </a:schemeClr>
          </a:solidFill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82874" y="2311938"/>
            <a:ext cx="5887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마키아벨리즘의</a:t>
            </a:r>
            <a:endParaRPr lang="en-US" altLang="ko-KR" sz="4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인간에 대한 물음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3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2672158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956953"/>
            <a:ext cx="953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』+『</a:t>
            </a:r>
            <a:r>
              <a:rPr lang="ko-KR" altLang="en-US" sz="2000" u="sng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로마사</a:t>
            </a:r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논고</a:t>
            </a:r>
            <a:r>
              <a:rPr lang="en-US" altLang="ko-KR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마키아벨리즘 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616" y="1461162"/>
            <a:ext cx="715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 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 군주국 군주의 자세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권력을 획득 및 유지하는 방법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로마사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논고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 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민중이 선출한 지도자가 해야 할 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민중의 속성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444" y="2291991"/>
            <a:ext cx="516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군주정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공화정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마키아벨리즘의 단순변덕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5674768" y="2347536"/>
            <a:ext cx="352044" cy="2582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44666" y="2291991"/>
            <a:ext cx="54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공화정이 이야기 하는 인간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1816" y="1475088"/>
            <a:ext cx="364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군주정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공화정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193" y="4190007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목적이 수단을 정당화한다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강자의 약자에 대한 효율적인 착취는 정당화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부등호 14"/>
          <p:cNvSpPr/>
          <p:nvPr/>
        </p:nvSpPr>
        <p:spPr>
          <a:xfrm>
            <a:off x="1617432" y="4281972"/>
            <a:ext cx="328099" cy="153841"/>
          </a:xfrm>
          <a:prstGeom prst="mathNot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0116" y="4190007"/>
            <a:ext cx="5568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     완벽한 국가를 위한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좋은 군주는 무엇인가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약자는 왜 약자로 존재하는가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당하고 살지 않기 위해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약자는 어떻게 해야 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등호 16"/>
          <p:cNvSpPr/>
          <p:nvPr/>
        </p:nvSpPr>
        <p:spPr>
          <a:xfrm>
            <a:off x="8022276" y="4281972"/>
            <a:ext cx="302178" cy="20421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023569" y="5169378"/>
            <a:ext cx="627296" cy="4613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92276" y="5845808"/>
            <a:ext cx="519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공화정에서 마키아벨리가 말하고자 하는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인간의 본질은 무엇인가에 대한 고민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6720" y="5845808"/>
            <a:ext cx="430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 내 수없이 거론된 예시를 통한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인문고전 독서의 중요성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7428" y="2774927"/>
            <a:ext cx="9046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로마사논고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통치에 대한 현실 정치가의 시각에 대한 서술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지도자의 최대 목적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안정된 국가를 만드는 것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좋은 나라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서로 다른 이기적 관계 사이에 균형을 유지함으로써 안정된 나라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16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1" grpId="0"/>
      <p:bldP spid="12" grpId="0"/>
      <p:bldP spid="14" grpId="0"/>
      <p:bldP spid="15" grpId="0" animBg="1"/>
      <p:bldP spid="16" grpId="0"/>
      <p:bldP spid="17" grpId="0" animBg="1"/>
      <p:bldP spid="13" grpId="0" animBg="1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2672158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616" y="1115736"/>
            <a:ext cx="545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마키아벨리즘의 인간의 본성에 대한 이해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616" y="1515846"/>
            <a:ext cx="8833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인민의 본성을 잘 이해하려면 군주가 될 필요가 있고 군주의 본성을 잘 이해하려면 인민이 될 필요가 있기 때문입니다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』p111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15" y="1851862"/>
            <a:ext cx="113208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사람들은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사정이 더 나아진다고 믿으면 기꺼이 군주를 바꾸려 한다는 것이다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.『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p119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 사람들에 대해 우리는 일반적으로 다음과 같이 말할 수 있기 때문이다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즉 그들은 고마워할 줄 모르고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변덕스러우며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거짓을 꾸미고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위험한 일은 피하며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이익이 되는 일에는 욕심을 낸다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또한 당신이 그들을 이롭게 할 동안은 그들은 온전히 당신의 것이 되어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앞서도 말했듯이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아직 그럴 필요가 없을 때는 자신들의 피와 소유물과 목숨과 자식들까지도 제공하려 한다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하지만 막상 당신에게 그럴 필요가 임박해지면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그들은 반란을 일으킨다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p217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만약 사람들이 언제나 선하다면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가르침은 선하지 않은 것이 될 것이다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하지만 그들은 저열하며 당신과의 신의를 지키지 않을 것이기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때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문에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당신 역시 그들과의 신의를 지켜서는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안되는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것이다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군주에게는 신의의 불이행을 가장할 적절한 이유들이 결코 부족한 적이 없었다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.『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p223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사람들은 자기 자신의 것에 지나치게 즐거워하고 그것을 통해 스스로를 속임으로써 이 전염병으로부터 자신을 지키기가 어렵기 때문이다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또한 그것으로부터 자신을 지키려고 하면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경멸 당하는 위험을 초래하게 된다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만약 당신에게 진실을 말하는 것이 당신을 침해하는 것이 아니라는 것을 사람들이 깨닫지 못한다면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아첨으로부터 자신을 지킬 다른 방도는 없으나 누구나 당신에게 진실을 말할 수 있게 되면 당신에 대한 존경심은 사라질 것이기 때문이다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』p263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 사람들이란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필요에 의해 선해지지 않는 한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언제나 당신을 악하게 대할 것이기 때문이다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.『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p266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 사람들은 각자가 앞에 가지고 있는 목표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즉 영광과 부로 스스로를 이끄는 일들에서 서로 달리 행동한다는 것을 알기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때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사람은 신중하게 또 어떤 사람은 격정적으로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사람은 난폭하게 또 어떤 사람은 참을성 있게 또 어떤 사람은 그 반대로 행동한다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그리고 각자는 이처럼 상이한 방식을 가지고도 그 목표에 이를 수 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.『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p274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3742" y="5909202"/>
            <a:ext cx="32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인간은 선천적으로 악한 존재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8556" y="4992021"/>
            <a:ext cx="923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유능한 군주가 다루어야 할 것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어떻게 권력을 유지하는가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민중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악한 부분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831745" y="5468710"/>
            <a:ext cx="528506" cy="37726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5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1354" y="219808"/>
            <a:ext cx="2672158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6616" y="1115736"/>
            <a:ext cx="495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마키아벨리즘의 인간의 본성에 대한 이해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5385732" y="1160595"/>
            <a:ext cx="360727" cy="3103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919832" y="1115736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성악설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616" y="1661032"/>
            <a:ext cx="111217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성악설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性惡說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유가의 대표적 사상가 중 한명인 순자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기원전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298?~238?)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주장한 인간의 심성에 대한 학설로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인간의 본성은 악하다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학설이다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사람의 본성은 악하여 날 때부터 이익을 구하고 서로 질투하고 미워하기 때문에 그대로 놔두면 싸움이 그치지 않는다는 것이다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그러므로 이것을 고치기 위해서는 예의를 배우고 정신을 수련해야만 한다고 주장하였다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순자는 인간성을 악이라고 생각했기 때문에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仁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보다도 오히려 규범으로서의 예를 중시하고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예야말로 법과 동일시됨으로써 법가의 사상적인 기반이 이루어 졌다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법가의 대표적 인물인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한비자는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순자의 문하생이다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                              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위키백과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성악설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5765" y="4221617"/>
            <a:ext cx="1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96954" y="6182686"/>
            <a:ext cx="1057851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38686" y="6335677"/>
            <a:ext cx="43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성악설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인간의 본성은 악하다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6442" y="4697835"/>
            <a:ext cx="444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군주는 민중을 어떻게 다루어야 하는가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9432" y="4697835"/>
            <a:ext cx="4901966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약자가 약자일 수 밖에 없는 이유는 무엇인가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5746459" y="5159229"/>
            <a:ext cx="473364" cy="35233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58279" y="5635230"/>
            <a:ext cx="66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마키아벨리는 인간의 본성에 대해서 어떻게 이해하고 있었는가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3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3" grpId="0"/>
      <p:bldP spid="26" grpId="0"/>
      <p:bldP spid="27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동양의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062458"/>
            <a:ext cx="3376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동양의 마키아벨리</a:t>
            </a:r>
            <a:r>
              <a:rPr lang="en-US" altLang="ko-KR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u="sng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46" y="2072282"/>
            <a:ext cx="2757340" cy="3265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9726" y="678902"/>
            <a:ext cx="5793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韓非子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기원전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280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~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기원전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233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9726" y="1384195"/>
            <a:ext cx="62885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전국 시대 중국의 정치철학자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사상가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작가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중앙집권적 제국의 체제를 적극적으로 창도한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법가 이론의 집대성자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순자의 문하생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이론은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진왕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미래의 시황제에 의해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직접적으로 활용됨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이사의 질투로 인해 음모에 휘말려 투옥 후 음독자살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기술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8053971" y="5439088"/>
            <a:ext cx="788025" cy="5033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55117" y="6029393"/>
            <a:ext cx="538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무엇이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동양의 마키아벨리로 만들었는가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05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131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동양의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1167" y="1225850"/>
            <a:ext cx="172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1630" y="1222465"/>
            <a:ext cx="100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1277" y="2432734"/>
            <a:ext cx="5201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철저한 약자의 삶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철저한 약자인 조국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권모술수의 대가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6301" y="2768083"/>
            <a:ext cx="3531765" cy="55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354" y="1692547"/>
            <a:ext cx="6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군주는 사자의 용맹함과 여우의 간교함을 가져야 한다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9825" y="1702275"/>
            <a:ext cx="582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법은 드러내야 하고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술은 드러나지 않도록 해야 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5909083" y="4399277"/>
            <a:ext cx="524634" cy="36911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29497" y="4966947"/>
            <a:ext cx="802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유능한 군주는 어떤 군주인가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어떻게 민중 혹은 국가를 다스려야 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521848" y="5603754"/>
            <a:ext cx="929910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71236" y="5827984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인간의 본성은 무엇인가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1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동양의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044783"/>
            <a:ext cx="3351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동양의 마키아벨리즘</a:t>
            </a:r>
            <a:r>
              <a:rPr lang="en-US" altLang="ko-KR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법가 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54" y="1535197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術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勢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조화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54" y="2088859"/>
            <a:ext cx="1049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백성들이 반드시 따라야 할 규범 같은 것으로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각종 상벌 조건을 상세하면서도 구체적으로       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규정하여 군주에 복종하면 상을 받고 저항하면 벌을 받도록 하는 것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354" y="2722223"/>
            <a:ext cx="10835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術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재능에 따라 관직을 주되 그 관직에 따른 직책을 맡긴 다음 생사여탈의 권한을 가지고 신하들의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능력을 평가하는 것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군주가 관직 임명과 일 처리에 대한 검사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상벌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등 권력을 장악하는 것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마음속에 감추어 드러내지 않으면서 백성을 통치하고 신하들을 통제해야 한다는 것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354" y="3606594"/>
            <a:ext cx="1026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勢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지위의 높고 낮음을 가리키는 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354" y="4067640"/>
            <a:ext cx="11228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유가에서 내세운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인의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仁義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)’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도덕관념에만 의존해 나라와 사회를 통치한다면 체제를 제대로 유지하기가 어렵다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때문에 인간은 적법한 절차에 따라 체계적인 계통이 세워지고 또 그 계통에 따라 천하만민에게 공명정대하게 시행되는 법치를 희망한다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이런 맥락에서 국민을 다스리기 위한 유일한 방법으로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法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)’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내세운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한비의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정연한 논리에 우리는 공감한다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물론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한비의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법치사상의 주된 목적은 절대적인 통치 권력을 확립하는 데 있으므로 일반적인 백성의 복지를 증진시키는 것과는 거리가 멀다는 비판적인 시각도 타당성을 갖는다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그가 추구한 이상적인 정치란 아래를 누를 수 있는 군주의 권력을 강화시키는 것이었으므로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통치술은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군주를 위주로 하여 제시되어 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        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김원중 옮김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지음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제왕학의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영원한 성전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글항아리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2010』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960" y="5566141"/>
            <a:ext cx="1058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한비자는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민중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속성에 대하여 어떻게 이해를 하고 있었기에 법에 의한 통치를 주장하였는가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873691" y="6018547"/>
            <a:ext cx="444616" cy="26844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67868" y="6349859"/>
            <a:ext cx="34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인간에 대한 본성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?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891" y="5012947"/>
            <a:ext cx="999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백성을 어떻게 체계적으로 잘 이용하여 국가를 부강하게 할 수 있는가에 대한 실무적인 관점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0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4" grpId="0"/>
      <p:bldP spid="15" grpId="0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동양의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956953"/>
            <a:ext cx="491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한비자의</a:t>
            </a:r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인간의 본성에 대한 이해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54" y="1461162"/>
            <a:ext cx="280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법에 의한 통치의 필요성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2888" y="2022819"/>
            <a:ext cx="9366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사람에게 욕심이 생기게 되면 생각이 혼란스러워지고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생각이 혼란스러워지면 욕심이 심해진다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욕심이 심해지면 사악한 마음이 생기고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사악한 마음이 생기면 일을 이치에 맞게 처리하지 못해 재앙이 생기고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일을 이치에 맞게 처리하지 못해 재앙이 생기면 화와 재난이 생길 것이다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이로부터 보면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화와 재난은 사악한 마음에서 생기는 것이며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사악한 마음은 욕심을 일으키는 데서 나오는 것이다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(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중략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인간에게는 털과 깃이 없기 때문에 옷을 입지 않으면 추위를 견디지 못한다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위로는 하늘에 속하지 않고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아래로는 땅에 속하지 않으며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위장을 근본으로 삼아 먹지 않으면 살 수 없다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때문에 이익을 얻으려는 마음에서 벗어나지 못하는 것이다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이익을 얻으려는 마음을 제거하지 못하는 것이 인간의 근심이다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『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』p234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오늘날의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세상 사람들이 하는 말주변은 모두 교묘한 말이거나 장식적인 말입니다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군주가 그 꾸민 면만을 보고 실용적인 면은 잊고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묵자의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말은 선왕의 도를 전하고 성인의 말을 논해서 사람들에게 널리 알리고 있습니다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만일 말을 교묘하게 한다면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사람들이 그 꾸민 면만을 마음에 담고 실질적인 면을 잊을까 두렵습니다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『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』p428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사람들은 어렸을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떄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부모가 소홀하게 보살피면 자라서 원망하고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자식이 자라 성인이 돼 부모를 소홀히 봉양하면 화를 내며 꾸짖는다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아들과 아버지는 가장 가까운 사이지만 어떤 때는 꾸짖고 어떤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때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 원망하는데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이것은 모두 상대방을 위하는 것이라 생각하고 자기를 위하는 것이라는 생각이 철저하지 않기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때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(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중략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고용인이 힘을 다해 밭을 갈고 풀을 뽑으며 논둑을 애써 정비하는 것은 주인을 사랑해서가 아니라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이와 같이 해야 식사도 융숭하고 돈이나 베 또한 잘 벌 수 있기 때문이라고 한다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그래서 하는 일에 의욕이 충만한 것은 모두 자기 자신만을 위하려는 마음이 깊이 자리하고 있기 때문이다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그러므로 사람들이 일을 할 때에 베풀면서 다른 사람을 이롭게 하는 마음을 가지면 </a:t>
            </a:r>
            <a:r>
              <a:rPr lang="ko-KR" altLang="en-US" sz="1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월나라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사람이라도 쉽게 조화를 이루고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사람을 해치려는 마음을 가지면 아버지와 아들이라도 멀어지고 원망하게 된다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』p440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65" y="5243119"/>
            <a:ext cx="273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민중이 가지고 있는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속성은 무엇인가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389285" y="5348189"/>
            <a:ext cx="369115" cy="4361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87149" y="4966119"/>
            <a:ext cx="3226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선천적으로 이익을 원하고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남을 해할 수 있다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자신이 원하는 말만 듣고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뜻에 반하는 사람은 배척한다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등호 13"/>
          <p:cNvSpPr/>
          <p:nvPr/>
        </p:nvSpPr>
        <p:spPr>
          <a:xfrm>
            <a:off x="2533475" y="5360565"/>
            <a:ext cx="444617" cy="394283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1056" y="5385516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인간의 본성은 무엇인가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등호 15"/>
          <p:cNvSpPr/>
          <p:nvPr/>
        </p:nvSpPr>
        <p:spPr>
          <a:xfrm>
            <a:off x="9574872" y="5385516"/>
            <a:ext cx="453005" cy="40665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66789" y="5243119"/>
            <a:ext cx="158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선천적으로 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악하다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 animBg="1"/>
      <p:bldP spid="12" grpId="0"/>
      <p:bldP spid="14" grpId="0" animBg="1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동양의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157008"/>
            <a:ext cx="11320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성악설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인간의 심성에 대한 학설로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인간의 본성은 악하다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는 학설이다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사람의 본성은 악하여 날 때부터 이익을 구하고 서로 질투하고 미워하기 때문에 그대로 놔두면 싸움이 그치지 않는다는 것이다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353" y="2150904"/>
            <a:ext cx="116477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중국 고대의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제자백가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춘추전국시대의 여러 사상가와 그 학파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중 하나로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엄격한 법에 의한 통치를 주장    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했던 학파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 법가에서 주장하는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란 법치주의에서의 반드시 필요한 법 앞의 평등의 개념과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최고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권력자마저도 법에 복종한다는 개념이 없었다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                                                                                                                   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                                                                                                                              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위키백과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법가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5625141" y="1870685"/>
            <a:ext cx="226503" cy="21287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76383" y="3280122"/>
            <a:ext cx="71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법가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좋은 목적을 위한 군주의 통치에 대한 수단의 정당화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997" y="4721083"/>
            <a:ext cx="612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민중들이 좋은 군주를 만나지 않는다면 어떻게 되는가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614567" y="3808879"/>
            <a:ext cx="481433" cy="37582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46945" y="4284856"/>
            <a:ext cx="49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군주의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성인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聖人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역량을 갖추고 있는 경우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7981" y="5144966"/>
            <a:ext cx="386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Ex)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시황제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사르보롤라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… 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579324" y="5568849"/>
            <a:ext cx="536895" cy="4453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10446" y="6014157"/>
            <a:ext cx="465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우리가 현재 살아가는 시간에서도 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민중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권력에 대한 속성은 똑같은가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11" grpId="0"/>
      <p:bldP spid="12" grpId="0" animBg="1"/>
      <p:bldP spid="14" grpId="0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016592"/>
            <a:ext cx="805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강자의 약자에 대한 수단의 정당화</a:t>
            </a:r>
            <a:r>
              <a:rPr lang="en-US" altLang="ko-KR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마키아벨리즘의 변질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962" y="4866004"/>
            <a:ext cx="15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정부와 국민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7958" y="4866004"/>
            <a:ext cx="196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정부와 기업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1059" y="4867201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기업과 기업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5048" y="4868398"/>
            <a:ext cx="148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남자와 여자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44528" y="4869595"/>
            <a:ext cx="215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지도자의 부정부패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419937" y="5392951"/>
            <a:ext cx="517321" cy="5285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77809" y="5440876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권력의 속성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3216" y="5458895"/>
            <a:ext cx="394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변하지 않는 잘못된 마키아벨리즘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45864" y="4863310"/>
            <a:ext cx="158551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갑질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36256" y="4659625"/>
            <a:ext cx="231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변하지 않는 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강자와 약자의 구도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1504232"/>
            <a:ext cx="7013750" cy="156886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7" y="1814196"/>
            <a:ext cx="6929853" cy="17450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5" y="2428020"/>
            <a:ext cx="6963412" cy="135912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2" y="2860274"/>
            <a:ext cx="6955022" cy="12332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66" y="3203052"/>
            <a:ext cx="7038919" cy="130039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82" y="1659021"/>
            <a:ext cx="6946632" cy="119972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399" y="1999141"/>
            <a:ext cx="6837567" cy="127522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65" y="2338539"/>
            <a:ext cx="6896294" cy="123327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10" y="2696805"/>
            <a:ext cx="6904684" cy="135073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59" y="2900452"/>
            <a:ext cx="5772081" cy="105709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64812" y="6200150"/>
            <a:ext cx="96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약자는 왜 약자로 계속 살아가는가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계속 당하고 살아야 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과거와 다름없는가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6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4" grpId="0"/>
      <p:bldP spid="15" grpId="0" animBg="1"/>
      <p:bldP spid="16" grpId="0"/>
      <p:bldP spid="17" grpId="0"/>
      <p:bldP spid="18" grpId="0"/>
      <p:bldP spid="1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956953"/>
            <a:ext cx="705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“We are 99%, </a:t>
            </a:r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우리는 </a:t>
            </a:r>
            <a:r>
              <a:rPr lang="en-US" altLang="ko-KR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99%</a:t>
            </a:r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</a:t>
            </a:r>
            <a:r>
              <a:rPr lang="en-US" altLang="ko-KR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616" y="1432879"/>
            <a:ext cx="1114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미국의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월스트리트를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점령하라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라는 시위운동에서 시작하여 미국 사회의 불평등 문제에 참여한 시위대가 사용한 슬로건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월스트리트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저널 보도에 의하면 세금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신고액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자료를 분석한 결과 미국의 상위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1%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하위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99%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소득 불평등 격차가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극대화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년간 상위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1%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가계소득은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31.4%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정도 증가하여 전체 소득의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95%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차지하는 반면 하위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99%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소득 증가는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0.4%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지나지 않는 것으로 발표된 내용에 대한 반감의 표출                                                                                       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위키백과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우리는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99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퍼센트다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4278" y="3024445"/>
            <a:ext cx="449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과거와 달라지지 않는 약자와 강자의 구도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827547" y="3500602"/>
            <a:ext cx="525710" cy="4415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684486" y="4068414"/>
            <a:ext cx="481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약자는 과거나 현재나 왜 당하고 사는 것인가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6214" y="4600750"/>
            <a:ext cx="558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마키아벨리는 민중의 속성을 어떻게 보고 있었는가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96197" y="5071007"/>
            <a:ext cx="578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우리는 약자에서 벗어나기 위해서 어떻게 해야 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800977" y="5570684"/>
            <a:ext cx="578845" cy="40267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61679" y="6093918"/>
            <a:ext cx="865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마키아벨리가 바라보고 있던 민중의 속성에 대한 통찰과 벗어나기 위한 방안 모색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3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/>
      <p:bldP spid="14" grpId="0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96000" y="-6351"/>
            <a:ext cx="61468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9360" y="2764105"/>
            <a:ext cx="358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Segoe UI Black" panose="020B0A02040204020203" pitchFamily="34" charset="0"/>
              </a:rPr>
              <a:t>목차</a:t>
            </a:r>
            <a:endParaRPr lang="ko-KR" altLang="en-US" sz="8000" dirty="0">
              <a:latin typeface="HY견고딕" panose="02030600000101010101" pitchFamily="18" charset="-127"/>
              <a:ea typeface="HY견고딕" panose="0203060000010101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07184" y="1476568"/>
            <a:ext cx="34475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마키아벨리의 인생 </a:t>
            </a: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 </a:t>
            </a: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 </a:t>
            </a: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동양의 마키아벨리즘</a:t>
            </a: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Q&amp;A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73577" y="1680983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354" y="956953"/>
            <a:ext cx="4515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사르보</a:t>
            </a:r>
            <a:r>
              <a:rPr lang="ko-KR" altLang="en-US" sz="2000" u="sng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롤</a:t>
            </a:r>
            <a:r>
              <a:rPr lang="ko-KR" altLang="en-US" sz="2000" u="sng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라와</a:t>
            </a:r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민중의 특성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424023"/>
            <a:ext cx="666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지롤라모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사보나롤라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Girolamo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Savonarola,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1452~1498)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54" y="1847277"/>
            <a:ext cx="1078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1494~1498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샤를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세의 피렌체 침공을 시작으로 집권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초기 종교적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피렌치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시민의 절대적인 지지를 받았으나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교황의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사르보롤라의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파문 이후 몰락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616" y="3014861"/>
            <a:ext cx="5460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초기 민중의 모습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열광적인 지지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르네상스 시대의 유산의 화형식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교황의 파문 무시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755530" y="4443416"/>
            <a:ext cx="680937" cy="42801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61361" y="4001941"/>
            <a:ext cx="46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마키아벨리가 지켜본 피렌체 민중의 모습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92223" y="3019023"/>
            <a:ext cx="5816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후기 민중의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무습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교황의 피렌체 약탈 허용 이후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사르보롤라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지지 철회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사르보롤라의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화형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0008" y="4929433"/>
            <a:ext cx="720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인간이란 아버지가 죽임을 당한 일은 곧 잊을 수 있어도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자기재산의 손실은 </a:t>
            </a: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여간해서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잊지 못한다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＂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7381" y="5270182"/>
            <a:ext cx="10457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대중의 인기에 영합하는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포퓰리스트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＇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휘둘리는 나약한 존재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사람의 지시를 받고 사는 것에 익숙해져 스스로 이성적인 판단을 내리지 못하는 존재 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3701" y="6008846"/>
            <a:ext cx="1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대중은 왜 소수의 지배자에게 당하고 사는 것인가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쉽게 분노하며 이성을 잃고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비이성적으로 행동하기 때문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12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354" y="1443203"/>
            <a:ext cx="115903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https://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www.youtube.com/watch?time_continue=28&amp;v=fC0SbOSQknQ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개돼지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사전에 나오는 본래의 의미는 말 그대로 개와 돼지를 아울러 이르는 말이지만 몇몇 몰상식한 사람들의 오용으로 인해   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국민을 낮추어 이르는 </a:t>
            </a:r>
            <a:r>
              <a:rPr lang="ko-KR" altLang="en-US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멸칭으로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쓰이게 되었다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대한민국 국민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대중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들이 가축처럼 당하기만 하면서 살고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그것을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자각했을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때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 그때뿐이라는 주장에 의해 등장한 것으로 보고 있다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특히 어떤 이슈가 터지면 그 때만 한창일 뿐 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어차피 금방 잊힌다고 주장하는 냄비근성과 비슷한 의미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956953"/>
            <a:ext cx="546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민중에 대한 마키아벨리의 일침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6835" y="3107582"/>
            <a:ext cx="8759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마키아벨리가 냉소한 민중의 속성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메디치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가의 몰락과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사르보롤라의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집권 및 몰락에서의 민중들의 이중적인 면모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이익이 보이면 그 이익을 위해서 조변석개하는 모습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지배자의 결점을 비난하는 데 대담하고 노골적이나 형벌이 모습을 드러내면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지시를 따르는 나약한 존재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363005" y="4712200"/>
            <a:ext cx="318781" cy="2936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49461" y="4720282"/>
            <a:ext cx="318781" cy="2936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2011" y="4539044"/>
            <a:ext cx="292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나약한 민중들을 통제하는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효율적인 지침서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98987" y="4672265"/>
            <a:ext cx="9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544414" y="4694304"/>
            <a:ext cx="318781" cy="2936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212985" y="4656445"/>
            <a:ext cx="247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99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퍼센트의 민중의 적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8971274" y="4677255"/>
            <a:ext cx="318781" cy="2936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432764" y="4585513"/>
            <a:ext cx="204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읽을 필요도 없는 사탄의 지식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7574" y="5629121"/>
            <a:ext cx="373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현재의 대한민국 모습은 어떠한가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0674" y="5231844"/>
            <a:ext cx="730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선동가의 꼬임에 넘어가 듣고 싶은 것만 듣고 보고 싶은 것만 보며 </a:t>
            </a:r>
            <a:endParaRPr lang="en-US" altLang="ko-KR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의견에 맞지 않는 경우 배제하는 나약한 존재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8987" y="5858889"/>
            <a:ext cx="722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정치적 견해 차이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남녀 성별 차이의 갈등에 대하여 분노하며 다툴 뿐 정작 봐야 할 것을 못 보는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맹인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82" y="297804"/>
            <a:ext cx="4821394" cy="62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 animBg="1"/>
      <p:bldP spid="6" grpId="0"/>
      <p:bldP spid="14" grpId="0"/>
      <p:bldP spid="15" grpId="0" animBg="1"/>
      <p:bldP spid="16" grpId="0"/>
      <p:bldP spid="17" grpId="0" animBg="1"/>
      <p:bldP spid="19" grpId="0"/>
      <p:bldP spid="20" grpId="0"/>
      <p:bldP spid="18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956953"/>
            <a:ext cx="485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894" y="1357063"/>
            <a:ext cx="510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강자가 두려워 하는 것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마키아벨리의 눈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54" y="1899642"/>
            <a:ext cx="11127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마키아벨리즘의 인간의 본성에 대해 고찰해보고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속성에 대해 꿰뚫어 볼 수 있는 능력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소수의 강자의 권력에 대한 속성을 깨닫고 약자가 어떻게 이용당하는가에 대한 냉소적인 관찰력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민주주의 시대의 지도자를 선출하는 권리를 약자 또한 갖고 있기에 약자를 향해 무분별하게 행동하면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처벌받게 된다는 견제 의식과 강자에게 경고를 할 수 있는 용기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smtClean="0"/>
              <a:t>    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0700" y="4011881"/>
            <a:ext cx="4070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마키아벨리즘의 물음 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34182" y="4687428"/>
            <a:ext cx="752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인간은 과거나 현재나 그 본성은 선천적으로 악한가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5902380" y="5403560"/>
            <a:ext cx="387240" cy="29987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393" y="5911036"/>
            <a:ext cx="1206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악함은 인간을 구성하는 속성 중 하나일 뿐</a:t>
            </a:r>
            <a:r>
              <a:rPr lang="en-US" altLang="ko-KR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성악설의 존재</a:t>
            </a:r>
            <a:r>
              <a:rPr lang="en-US" altLang="ko-KR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= </a:t>
            </a:r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보다 근원적인 물음 필요 </a:t>
            </a:r>
            <a:endParaRPr lang="ko-KR" altLang="en-US" sz="24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9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6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131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958645"/>
            <a:ext cx="306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인간의 본성에 대한 고찰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899" y="1818232"/>
            <a:ext cx="971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인간은 본질적으로 악하므로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본인이 처해진 환경에 따라 악해지거나 선해진다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곳간에서 인심 나온다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8539" y="2664083"/>
            <a:ext cx="3531765" cy="55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354" y="1312460"/>
            <a:ext cx="6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한비자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인간의 본성은 악하다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2546" y="1312460"/>
            <a:ext cx="421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인간의 악함은 어디에서 오는 것인가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56616" y="2538248"/>
            <a:ext cx="1147186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95131" y="2738250"/>
            <a:ext cx="219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인간은 불완전하다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377343" y="1378575"/>
            <a:ext cx="260059" cy="2702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04300" y="3101220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인간은 자신이 악하다고 생각하기보다는 약하다고 생각한다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불완전하므로 완전하기 위한 노력보다는 약하므로 강해지려고 한다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2517" y="4078375"/>
            <a:ext cx="877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인간은 강해지기 위해 도구를 사용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도구는 시대와 환경에 따라 다양하며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형태가 있는 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자동차부터 형태가 없는 종교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 등이 될 수 있음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938394" y="3783308"/>
            <a:ext cx="327171" cy="2794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81578" y="5049168"/>
            <a:ext cx="782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인간은 도구를 만들기도 하나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속박되기도 함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인간들은 자신들이 만든 도구를 통해서 완전하다고 믿고 지속적으로 소유하려는 불완전성을 여전히 소유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10244" y="6229063"/>
            <a:ext cx="68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인간이 사용하는 도구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공구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기계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권력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종교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법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완전한가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5938394" y="5972498"/>
            <a:ext cx="327171" cy="2794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7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21" grpId="0"/>
      <p:bldP spid="16" grpId="0" animBg="1"/>
      <p:bldP spid="20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131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3346" y="1701485"/>
            <a:ext cx="971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악한 본성을 갖고 있는 인간은 도구로서 다스려진다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도구는 불완전한 인간이 만들고 사용한다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도구와 인간 모두 불완전하다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8539" y="2664083"/>
            <a:ext cx="3531765" cy="55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3392" y="1031423"/>
            <a:ext cx="1011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인간은 도구를 잘 사용함으로써 온전하다고 생각하나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불완전한 존재이므로 도구가 있다고 해서 인간의 본성이 완전해지는 것은 아니다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425" y="2681867"/>
            <a:ext cx="354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법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종교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불완전함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4300" y="3101220"/>
            <a:ext cx="8595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인간은 영원히 완전할 수 없는 다는 것을 모른다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종교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명예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지식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가짐으로써 악함을 통제하려고 하나 도구 또한 불완전하므로 불완전한 인간은 깨닫지 못한다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불완전함의 연쇄고리에 빠져 인간의 불완전함을 깨닫지 못한 사람들이 도구를 이용하여 사람을 다스리고 통제하고자 한다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2516" y="4920886"/>
            <a:ext cx="877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강자의 약자에 대한 힘의 과시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강요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수단에 대한 목적의 정당화 발생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938394" y="4656075"/>
            <a:ext cx="327171" cy="2794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670691" y="5841972"/>
            <a:ext cx="68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인간이 해야 하는 노력은 무엇인가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5928959" y="5487270"/>
            <a:ext cx="327171" cy="27944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38394" y="2681867"/>
            <a:ext cx="571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마키아벨리가 말하고자 했던 권력의 필연적 부패성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898406" y="2709372"/>
            <a:ext cx="377504" cy="3143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1" grpId="0"/>
      <p:bldP spid="20" grpId="0"/>
      <p:bldP spid="22" grpId="0"/>
      <p:bldP spid="23" grpId="0" animBg="1"/>
      <p:bldP spid="25" grpId="0"/>
      <p:bldP spid="26" grpId="0" animBg="1"/>
      <p:bldP spid="4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69628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현대의 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926" y="930850"/>
            <a:ext cx="555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u="sng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마키아벨리가 현대의 대중에게 전하는 메시지 </a:t>
            </a:r>
            <a:endParaRPr lang="ko-KR" altLang="en-US" sz="2000" u="sng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5580" y="1496991"/>
            <a:ext cx="658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약자가 약자로 당하고 살지 않기 위해서는 어떻게 해야 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2266" y="2030364"/>
            <a:ext cx="688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강자의 권력의 유지에 대한 비밀과 속성을 깨닫고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약자의 속성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인간의 불완전함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악함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대해 통찰하는 것이 필요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덧셈 기호 10"/>
          <p:cNvSpPr/>
          <p:nvPr/>
        </p:nvSpPr>
        <p:spPr>
          <a:xfrm>
            <a:off x="5912839" y="2723856"/>
            <a:ext cx="366319" cy="410205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78120" y="3279434"/>
            <a:ext cx="643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인문고전 독서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노력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통한 올바른 통찰력과 가치관의 형성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1109" y="3710321"/>
            <a:ext cx="9009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군주론에서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마키아벨리가 그리스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당시의 수많은 인물들의 경험을 통해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전하고자 했던 권력의 필연적인 부패성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민중의 속성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효율적으로 나라를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부강시키고자 할 때 필요한 군주에게 필요한 것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850925" y="4829928"/>
            <a:ext cx="490144" cy="30200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4220" y="5328181"/>
            <a:ext cx="430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르네상스 시대의 정치 철학자가 말하는 인문고전에 대한 중요성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45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  <p:bldP spid="12" grpId="0"/>
      <p:bldP spid="14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2336" y="2462679"/>
            <a:ext cx="3767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 smtClean="0"/>
              <a:t>Q&amp;A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22212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2640" y="2554119"/>
            <a:ext cx="804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 smtClean="0"/>
              <a:t>감사합니다</a:t>
            </a:r>
            <a:r>
              <a:rPr lang="en-US" altLang="ko-KR" sz="12000" dirty="0" smtClean="0"/>
              <a:t>.</a:t>
            </a:r>
            <a:endParaRPr lang="ko-KR" altLang="en-US" sz="12000" dirty="0"/>
          </a:p>
        </p:txBody>
      </p:sp>
    </p:spTree>
    <p:extLst>
      <p:ext uri="{BB962C8B-B14F-4D97-AF65-F5344CB8AC3E}">
        <p14:creationId xmlns:p14="http://schemas.microsoft.com/office/powerpoint/2010/main" val="18894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5200" y="0"/>
            <a:ext cx="61468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339670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1354" y="295104"/>
            <a:ext cx="3339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마키아벨리의 인생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653262"/>
            <a:ext cx="2743200" cy="3529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752" y="5258658"/>
            <a:ext cx="368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산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티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디 티토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Santi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di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ito)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마키아벨리 초상화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이탈리아 </a:t>
            </a: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우피치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미술관 소장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250" y="303000"/>
            <a:ext cx="58788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9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Niccolo</a:t>
            </a:r>
            <a:r>
              <a:rPr lang="en-US" altLang="ko-KR" sz="1900" dirty="0">
                <a:latin typeface="HY견고딕" panose="02030600000101010101" pitchFamily="18" charset="-127"/>
                <a:ea typeface="HY견고딕" panose="02030600000101010101" pitchFamily="18" charset="-127"/>
              </a:rPr>
              <a:t> </a:t>
            </a:r>
            <a:r>
              <a:rPr lang="en-US" altLang="ko-KR" sz="19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Machiavelli, 1469~1527)</a:t>
            </a:r>
            <a:endParaRPr lang="ko-KR" alt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395" y="911224"/>
            <a:ext cx="56871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르네상스 시대의 이탈리아 사상가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정치철학자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이탈리아의 도시국가 피렌체 태생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삼류 법률가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베르나르도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니콜로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마키아벨리의 장남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베르나르도는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스페키오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세금 미납자의 명단에 오른 사람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)’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이라는 불명예스러운 명칭을 갖고 있을 정도로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가난한 가정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가장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1476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라틴어를 배우기 시작하였으며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아버지의 영향으로 다양한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인문고전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접함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1478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파치가의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음모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메디치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 암살 미수 사건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1479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피렌체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나폴리 전쟁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1494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프랑스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샤를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세의 이탈리아 침공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1498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~1512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공화국 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서기장 활동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5200" y="-6350"/>
            <a:ext cx="61468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3284806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1354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마키아벨리의 인생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7110" y="369644"/>
            <a:ext cx="5687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서기장 임명과 동시에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위원회의 서기장 겸직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공직에 오른 후 국내 뿐만 아니라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프랑스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로마교황청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신성로마제국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외교문제를 해결하기 위해 돌아 다녔음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체사레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보르자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신성로마제국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막시밀리안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황제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교황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율리우스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 등과 직접 외교면담을 한 유능한 외교관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1512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메디치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가문의 복권 이후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공직으로부터의 파면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반역 혐의로 인한 체포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바르젤로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감옥에서의 고문 이후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년간 은둔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희극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만드라골라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&gt;, &lt;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클라지아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&gt;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작극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1527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스페인의 이탈리아 침공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』,『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로마사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논고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』,『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전쟁의 기술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기술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154308"/>
            <a:ext cx="4267200" cy="40629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6546" y="5391314"/>
            <a:ext cx="465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니콜로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마키아벨리가 잠들어 있는 피렌체 </a:t>
            </a: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산타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크로체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성당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 이외에도 미켈란젤로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갈릴레오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단테 등 수많은 유명인사들의 묘와 비가 있음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8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265" y="0"/>
            <a:ext cx="61468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1748614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01734" y="960232"/>
            <a:ext cx="657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69298" y="2542193"/>
            <a:ext cx="630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150658"/>
            <a:ext cx="2857500" cy="42100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376" y="5396902"/>
            <a:ext cx="5870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곽차섭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옮김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1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Niccolo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Machiavelli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군주국에 대하여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도서출판 길</a:t>
            </a:r>
            <a:r>
              <a:rPr lang="en-US" altLang="ko-KR" sz="11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2017』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28105" y="704264"/>
            <a:ext cx="352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7494" y="2892999"/>
            <a:ext cx="561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6628" y="1499362"/>
            <a:ext cx="51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마키아벨리의 인생과 사상에 대한 설명과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탄생 배경 및 의미에 대한 설명 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0730" y="3055904"/>
            <a:ext cx="514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 군주국의 군주가 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메디치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가를 향한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마키아벨리의 자기 포트폴리오와 동시에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군주국의 특성에 대한 소개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~11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군주의 군대에 대한 자세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~14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군주가 민중을 어떻게 다스리는가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~23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이탈리아에 대한 논의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(24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~26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8929687" y="4983253"/>
            <a:ext cx="401954" cy="4480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75791" y="5658512"/>
            <a:ext cx="33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어떠한 군주가 되어야 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5200" y="0"/>
            <a:ext cx="61468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3637" y="1473281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1748614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933" y="930850"/>
            <a:ext cx="559930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 이름은 마키아벨리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나는 사람을 믿지 않아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!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당연히 사람들의 말은 더욱 믿지 않지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나를 가장 미워하는 사람들이 사실은 날 제일 존경한다네</a:t>
            </a:r>
            <a:r>
              <a:rPr lang="en-US" altLang="ko-KR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나를 미워하는 사람들은 다른 사람 앞에서 내 책에 대한 비난을 퍼붓지</a:t>
            </a:r>
            <a:r>
              <a:rPr lang="en-US" altLang="ko-KR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그러나 혼자 있을 때는 몰래 내 책을 읽는다네</a:t>
            </a:r>
            <a:r>
              <a:rPr lang="en-US" altLang="ko-KR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 책을 몰래 읽은 자는 교황의 자리까지 차지하고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 책을 던져버린 자는 경쟁자들이 몰래 탄 독약을 성배처럼 들게 되지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크리스토퍼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말로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몰타의 유대인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1589』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이에 관해 유의해야 할 점은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그곳 사람들을 잘 대해주든가 아니면 아예 절멸하든가 해야 한다는 것이다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왜냐하면 사람들은 가벼운 피해에 대해서는 보복하지만 큰 피해는 그것에 대한 보복을 두려워하지 않아도 되는 것이어야만 한다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0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』p123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 침탈 행위는 한꺼번에 가해야 하며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그리하여 그것을 느낄 팀이 없으면 피해를 당한다는 생각도 덜하기 때문이다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그리고  혜택은 조금씩 주어서 그 맛을 더 잘 느낄 수 있도록 해야만 한다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』p167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따라서 군주는 자신의 신민들의 단합과 신뢰를 유지하기 위해서면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잔혹하다는 악명에 개의치 않아야 한다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』p216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그래서 군주는 짐승을 어떻게 사용해야 하는지 잘 알아야 할 필요가 있으므로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그는 그 중에서 여우와 사자를 택해야만 한다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 사자는 올가미로부터 스스로를 방어하지 못하고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여우는 늑대로부터 스스로를 방어하지 못하기 때문이다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그러므로 올가미를 알아차리기 위해서는 여우가 될 필요가 있고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늑대에게 겁을 주기 위해서는 사자가 될 필요가 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』p222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왜냐하면 그들이 무장함으로써 그들의 무기는 당신의 것이 되고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당신이 의심스러워한 사람들은 당신에게 충실해지며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충실했던 사람들은 그대로 남아서 신민으로부터 당신의 신봉자로 바뀌기 때문이다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모든 신민들은 무장시킬 수는 없기 때문에 당신이 무장시킨 사람들에게 혜택을 주면 다른 사람들과의 관계예서 좀 더 안전하게 행동할 수 있을 것이다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자신들에 대한 대접이 이렇게 다르다는 것을 알게 되면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그들은 당신에게 감사하게 되며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다른 사람들은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좀 더 위험하고 더 큰 의무를 지닌 사람이 더 많은 것을 누릴 필요가 있다고 판단하고 당신을 변호하게 된다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』p244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0624" y="502338"/>
            <a:ext cx="53879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강자를 위한 군주론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약자에 대한 강자의 무자비한 통치의 정당화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권력을 가진 정치가들을 위한 권모술수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지도자는 대중에게 두려움의 대상화의 필요성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8752807" y="3767867"/>
            <a:ext cx="803339" cy="5926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86080" y="2866519"/>
            <a:ext cx="53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권력의 속성을 적나라하게 밝힘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권력자들이 어떻게 대중을 다루는가에 대한 지침서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3277" y="4407480"/>
            <a:ext cx="342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강자들의 전유물에 대한 두려움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8752807" y="5011673"/>
            <a:ext cx="803339" cy="5926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79931" y="5769515"/>
            <a:ext cx="5149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1559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 로마 교황청에 의해 금서 지정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전략적 미덕의 신봉자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독재자 신봉자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나쁜 놈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권모술수의 대가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59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5200" y="-6350"/>
            <a:ext cx="61468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1748614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4346" y="477999"/>
            <a:ext cx="554850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약자를 위한 군주론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저자 마키아벨리는 철저한 약자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조국 피렌체 또한 주변 강국들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프랑스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교황청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신성로마제국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스페인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에게 둘러싸인 약자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660" y="1500936"/>
            <a:ext cx="54778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만약 대인께서 서 있는 높은 곳에서 때로는 이렇듯 낮은 곳으로 눈길을 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돌려보신다면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운이 부당하게 가하는 거대하고도 끊임없는 심술을 </a:t>
            </a:r>
            <a:endParaRPr lang="en-US" altLang="ko-KR" sz="1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제가 어떻게 참아내고 있는지도 아시게 될 것입니다</a:t>
            </a:r>
            <a:r>
              <a:rPr lang="en-US" altLang="ko-KR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』p112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24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이탈리아 군주들은 왜 자신들의 국가를 잃었는가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중략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우리시대에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이탈리아에서 국가를 잃은 군주들에 대해 숙고해본다면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우리는 그들에게서 첫째로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앞서 얘기한 이유들로 인해 군대에 대하여 공통적인 결점이 있다는 것을 발견하게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될 것이다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중략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그러므로 오랫동안 자신의 군주국에 있었던 우리의 이러한 군주들이 후일 그것을 잃은 데 대해 운이 아니라 스스로의 나태함을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탓해야 한다</a:t>
            </a:r>
            <a:r>
              <a:rPr lang="en-US" altLang="ko-KR" sz="1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10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』p268</a:t>
            </a: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나는 이것으로써 일반적으로 스스로가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포르투나에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맞서는 데 대해 충분히 언급했기를 바란다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그러나 좀 더 구체적인 경우로 한정할 때 나는 이렇게 말하겠다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즉 자신의 본성이나 성품을 전혀 바꾸지 않았는데도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우리는 어떤 군주가 오늘은 번영하다가 내일은 몰락하는 것을 보게 된다는 것이다</a:t>
            </a:r>
            <a:r>
              <a:rPr lang="en-US" altLang="ko-KR" sz="1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군주론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p273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그러므로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이탈리아가 그토록 많은 시간을 보낸 뒤에 비로소 자신의 구원자를 만나게 될 이러한 기회를 결코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흘려보내게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해서는 </a:t>
            </a:r>
            <a:r>
              <a:rPr lang="ko-KR" altLang="en-US" sz="1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안된다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이러한 외세의 범람으로 인해 괴로움을 겪어온 그 모든 지방들에서 그가 얼마나 많은 사랑을 받게 될 것인지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복수에 대한 갈망은 얼마나 클 것인지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얼마나 굳건한 신뢰와 얼마나 큰 자비와 얼마나 많은 눈물을 맞이하게 될 것인지 나는 도무지 형언할 수 없다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』p284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그러므로 대인께서는 부디 제가 담아 보내는 그러한 마음을 헤아리시고 이 조그만 선물을 받아주십시오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만일 그것을 면밀히 숙고하고 읽으신다면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대인께서 운과 다른 자질들이 약속하는 그러한 위대함에 이르기를 바라는 저의 지극한 뜻을 아시게 될 것입니다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』p111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8753086" y="4502385"/>
            <a:ext cx="784354" cy="5574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78082" y="5254224"/>
            <a:ext cx="313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약자가 약자를 위한 지침서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3844" y="2659164"/>
            <a:ext cx="288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8726419" y="3235042"/>
            <a:ext cx="784354" cy="55743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83696" y="3936466"/>
            <a:ext cx="372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열강의 군주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3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3" grpId="0"/>
      <p:bldP spid="1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2672158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354" y="1424572"/>
            <a:ext cx="1060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Machiavellism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국가의 유지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발전을 위해서는 어떠한 수단이나 방법도 허용된다는                         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국가 지상주의적 정치사상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                                                        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출처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어학사전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54" y="1033383"/>
            <a:ext cx="805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Machiavellian 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 같은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권모술수에 능한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354" y="2199430"/>
            <a:ext cx="7324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군주의 목적을 위한 수단의 정당화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우매한 민중들을 올바르게 다스리기 위한 군주의 필요한 자세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5804338" y="3250593"/>
            <a:ext cx="583324" cy="35674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1353" y="3769567"/>
            <a:ext cx="11261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목적을 위한 수단의 정당화를 위한다고 해서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부도덕한 것을 군주 마음대로 행할 수 있는 것은 아님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군주의 냉철화와 사랑 받는 군주보다는 두려움을 주는 군주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군주의 미덕과는 별개로 정치만의 영역으로 분리시켜 해석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좋은 목적을 위해 효과적인 수단을 사용할 경우 정당화 될 수 있다는 것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좋은 목적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대하여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381" y="5814295"/>
            <a:ext cx="782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유능한 군주가 되는 방법을 알기 위해서는 권력이 어떻게 사람을 바꾸는가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권력의 필연적 부패성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속성은 어떤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것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인지 알 필요가 있음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8100735" y="5936680"/>
            <a:ext cx="472966" cy="4015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671034" y="5968910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인간의 본질은 무엇인가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5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  <p:bldP spid="14" grpId="0" animBg="1"/>
      <p:bldP spid="15" grpId="0"/>
      <p:bldP spid="17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12192000" cy="6864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-6350"/>
            <a:ext cx="12192000" cy="6864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ㅈ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19825" y="1661032"/>
            <a:ext cx="5821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1354" y="219808"/>
            <a:ext cx="2672158" cy="6330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616" y="297804"/>
            <a:ext cx="37440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마키아벨리즘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673" y="1069888"/>
            <a:ext cx="384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가난한 삶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메디치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가문의 복귀로 인한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년의 실직자 생활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0984" y="949361"/>
            <a:ext cx="43334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피렌체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피렌체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나폴리 전쟁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프랑스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스페인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신성로마제국의 침공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체사레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보르자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율리우스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세의 이탈리아 정복전쟁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1016" y="2803389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철저한 약자의 삶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354" y="3179648"/>
            <a:ext cx="10341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주변 강국에 대해서 약자인 피렌체가 대항할 수 있는 방법은 존재하는가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약자는 강자의 실체를 어떻게 꿰뚫어볼 수 있는가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약자는 약자로서 당하고 살아가야 하는가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덧셈 기호 11"/>
          <p:cNvSpPr/>
          <p:nvPr/>
        </p:nvSpPr>
        <p:spPr>
          <a:xfrm>
            <a:off x="5812346" y="1437004"/>
            <a:ext cx="356616" cy="448056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등호 13"/>
          <p:cNvSpPr/>
          <p:nvPr/>
        </p:nvSpPr>
        <p:spPr>
          <a:xfrm>
            <a:off x="5762054" y="2459736"/>
            <a:ext cx="449961" cy="343653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787199" y="4186554"/>
            <a:ext cx="399669" cy="32918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1354" y="4627687"/>
            <a:ext cx="1121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마키아벨리는 강자 이전에 약자 중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한명으로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『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군주론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』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통해 효율적인 군주의 권력의 속성의 비밀과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유지 방법에 대해 이야기함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민중의 모습과 속성을 이야기 하면서 나쁜 군주에게 흔들리는 민중의 안일한 속성에 대한 일침과 경고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372" y="5982460"/>
            <a:ext cx="682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민중이 나쁜 군주에게 휘둘리지 않기 위해서는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마키아벨리가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하는 민중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약자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속성에 대해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필요성이 있음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338828" y="6088729"/>
            <a:ext cx="472966" cy="4015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44621" y="6120959"/>
            <a:ext cx="269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인간의 본질은 무엇인가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7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1" grpId="0"/>
      <p:bldP spid="12" grpId="0" animBg="1"/>
      <p:bldP spid="14" grpId="0" animBg="1"/>
      <p:bldP spid="15" grpId="0" animBg="1"/>
      <p:bldP spid="16" grpId="0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9878</TotalTime>
  <Words>3648</Words>
  <Application>Microsoft Office PowerPoint</Application>
  <PresentationFormat>와이드스크린</PresentationFormat>
  <Paragraphs>410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HY견고딕</vt:lpstr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LG</cp:lastModifiedBy>
  <cp:revision>347</cp:revision>
  <dcterms:created xsi:type="dcterms:W3CDTF">2018-10-01T09:34:11Z</dcterms:created>
  <dcterms:modified xsi:type="dcterms:W3CDTF">2018-12-04T13:07:12Z</dcterms:modified>
</cp:coreProperties>
</file>