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68" r:id="rId6"/>
    <p:sldId id="260" r:id="rId7"/>
    <p:sldId id="269" r:id="rId8"/>
    <p:sldId id="262" r:id="rId9"/>
    <p:sldId id="280" r:id="rId10"/>
    <p:sldId id="281" r:id="rId11"/>
    <p:sldId id="270" r:id="rId12"/>
    <p:sldId id="282" r:id="rId13"/>
    <p:sldId id="283" r:id="rId14"/>
    <p:sldId id="271" r:id="rId15"/>
    <p:sldId id="286" r:id="rId16"/>
    <p:sldId id="272" r:id="rId17"/>
    <p:sldId id="285" r:id="rId18"/>
    <p:sldId id="278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83"/>
    <a:srgbClr val="E8E4D9"/>
    <a:srgbClr val="B3A197"/>
    <a:srgbClr val="01A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8512;&#49328;&#45824;&#54617;&#44368;\&#51068;&#47932;&#49892;%20&#51313;&#48372;\&#51068;&#47932;&#49892;%201&#54617;&#44592;\06.%20&#54252;&#47932;&#49440;%20&#50868;&#4604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8512;&#49328;&#45824;&#54617;&#44368;\&#51068;&#47932;&#49892;%20&#51313;&#48372;\&#51068;&#47932;&#49892;%201&#54617;&#44592;\06.%20&#54252;&#47932;&#49440;%20&#50868;&#46041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8512;&#49328;&#45824;&#54617;&#44368;\&#51068;&#47932;&#49892;%20&#51313;&#48372;\&#51068;&#47932;&#49892;%201&#54617;&#44592;\06.%20&#54252;&#47932;&#49440;%20&#50868;&#46041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8512;&#49328;&#45824;&#54617;&#44368;\&#51068;&#47932;&#49892;%20&#51313;&#48372;\&#51068;&#47932;&#49892;%201&#54617;&#44592;\06.%20&#54252;&#47932;&#49440;%20&#50868;&#4604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rendline>
            <c:trendlineType val="poly"/>
            <c:order val="2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Sheet1!$D$31:$D$42</c:f>
              <c:numCache>
                <c:formatCode>General</c:formatCode>
                <c:ptCount val="12"/>
                <c:pt idx="0">
                  <c:v>0.19999999999999998</c:v>
                </c:pt>
                <c:pt idx="1">
                  <c:v>0.30000000000000004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0.70000000000000007</c:v>
                </c:pt>
                <c:pt idx="6">
                  <c:v>0.8</c:v>
                </c:pt>
                <c:pt idx="7">
                  <c:v>0.89999999999999991</c:v>
                </c:pt>
                <c:pt idx="8">
                  <c:v>1</c:v>
                </c:pt>
                <c:pt idx="9">
                  <c:v>1.1000000000000001</c:v>
                </c:pt>
                <c:pt idx="10">
                  <c:v>1.2</c:v>
                </c:pt>
                <c:pt idx="11">
                  <c:v>1.3</c:v>
                </c:pt>
              </c:numCache>
            </c:numRef>
          </c:xVal>
          <c:yVal>
            <c:numRef>
              <c:f>Sheet1!$E$31:$E$42</c:f>
              <c:numCache>
                <c:formatCode>General</c:formatCode>
                <c:ptCount val="12"/>
                <c:pt idx="0">
                  <c:v>8.2000000000000017E-2</c:v>
                </c:pt>
                <c:pt idx="1">
                  <c:v>0.11100000000000002</c:v>
                </c:pt>
                <c:pt idx="2">
                  <c:v>0.14299999999999999</c:v>
                </c:pt>
                <c:pt idx="3">
                  <c:v>0.153</c:v>
                </c:pt>
                <c:pt idx="4">
                  <c:v>0.22500000000000001</c:v>
                </c:pt>
                <c:pt idx="5">
                  <c:v>0.16800000000000001</c:v>
                </c:pt>
                <c:pt idx="6">
                  <c:v>0.13699999999999998</c:v>
                </c:pt>
                <c:pt idx="7">
                  <c:v>0.14599999999999999</c:v>
                </c:pt>
                <c:pt idx="8">
                  <c:v>0.12500000000000003</c:v>
                </c:pt>
                <c:pt idx="9">
                  <c:v>0.10300000000000001</c:v>
                </c:pt>
                <c:pt idx="10">
                  <c:v>6.4000000000000001E-2</c:v>
                </c:pt>
                <c:pt idx="11">
                  <c:v>1.6000000000000014E-2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0F-48CF-B511-B2A6A0A2B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39296"/>
        <c:axId val="184040832"/>
      </c:scatterChart>
      <c:valAx>
        <c:axId val="184039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4040832"/>
        <c:crosses val="autoZero"/>
        <c:crossBetween val="midCat"/>
      </c:valAx>
      <c:valAx>
        <c:axId val="18404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039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rendline>
            <c:trendlineType val="linear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Sheet1!$B$31:$B$42</c:f>
              <c:numCache>
                <c:formatCode>General</c:formatCode>
                <c:ptCount val="12"/>
                <c:pt idx="0">
                  <c:v>5.3999999999999999E-2</c:v>
                </c:pt>
                <c:pt idx="1">
                  <c:v>0.1094</c:v>
                </c:pt>
                <c:pt idx="2">
                  <c:v>0.15210000000000001</c:v>
                </c:pt>
                <c:pt idx="3">
                  <c:v>0.20480000000000001</c:v>
                </c:pt>
                <c:pt idx="4">
                  <c:v>0.1918</c:v>
                </c:pt>
                <c:pt idx="5">
                  <c:v>0.19470000000000001</c:v>
                </c:pt>
                <c:pt idx="6">
                  <c:v>0.1978</c:v>
                </c:pt>
                <c:pt idx="7">
                  <c:v>0.24490000000000001</c:v>
                </c:pt>
                <c:pt idx="8">
                  <c:v>0.2762</c:v>
                </c:pt>
                <c:pt idx="9">
                  <c:v>0.29930000000000001</c:v>
                </c:pt>
                <c:pt idx="10">
                  <c:v>0.33250000000000002</c:v>
                </c:pt>
                <c:pt idx="11">
                  <c:v>0.35249999999999998</c:v>
                </c:pt>
              </c:numCache>
            </c:numRef>
          </c:xVal>
          <c:yVal>
            <c:numRef>
              <c:f>Sheet1!$D$31:$D$42</c:f>
              <c:numCache>
                <c:formatCode>General</c:formatCode>
                <c:ptCount val="12"/>
                <c:pt idx="0">
                  <c:v>0.19999999999999998</c:v>
                </c:pt>
                <c:pt idx="1">
                  <c:v>0.30000000000000004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0.70000000000000007</c:v>
                </c:pt>
                <c:pt idx="6">
                  <c:v>0.8</c:v>
                </c:pt>
                <c:pt idx="7">
                  <c:v>0.89999999999999991</c:v>
                </c:pt>
                <c:pt idx="8">
                  <c:v>1</c:v>
                </c:pt>
                <c:pt idx="9">
                  <c:v>1.1000000000000001</c:v>
                </c:pt>
                <c:pt idx="10">
                  <c:v>1.2</c:v>
                </c:pt>
                <c:pt idx="11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5CC-4D9B-81CF-940BE55E4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13952"/>
        <c:axId val="184015488"/>
      </c:scatterChart>
      <c:valAx>
        <c:axId val="18401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4015488"/>
        <c:crosses val="autoZero"/>
        <c:crossBetween val="midCat"/>
      </c:valAx>
      <c:valAx>
        <c:axId val="184015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013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rendline>
            <c:trendlineType val="poly"/>
            <c:order val="2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Sheet1!$B$31:$B$42</c:f>
              <c:numCache>
                <c:formatCode>General</c:formatCode>
                <c:ptCount val="12"/>
                <c:pt idx="0">
                  <c:v>5.3999999999999999E-2</c:v>
                </c:pt>
                <c:pt idx="1">
                  <c:v>0.1094</c:v>
                </c:pt>
                <c:pt idx="2">
                  <c:v>0.15210000000000001</c:v>
                </c:pt>
                <c:pt idx="3">
                  <c:v>0.20480000000000001</c:v>
                </c:pt>
                <c:pt idx="4">
                  <c:v>0.1918</c:v>
                </c:pt>
                <c:pt idx="5">
                  <c:v>0.19470000000000001</c:v>
                </c:pt>
                <c:pt idx="6">
                  <c:v>0.1978</c:v>
                </c:pt>
                <c:pt idx="7">
                  <c:v>0.24490000000000001</c:v>
                </c:pt>
                <c:pt idx="8">
                  <c:v>0.2762</c:v>
                </c:pt>
                <c:pt idx="9">
                  <c:v>0.29930000000000001</c:v>
                </c:pt>
                <c:pt idx="10">
                  <c:v>0.33250000000000002</c:v>
                </c:pt>
                <c:pt idx="11">
                  <c:v>0.35249999999999998</c:v>
                </c:pt>
              </c:numCache>
            </c:numRef>
          </c:xVal>
          <c:yVal>
            <c:numRef>
              <c:f>Sheet1!$F$31:$F$42</c:f>
              <c:numCache>
                <c:formatCode>General</c:formatCode>
                <c:ptCount val="12"/>
                <c:pt idx="0">
                  <c:v>7.1499999999999994E-2</c:v>
                </c:pt>
                <c:pt idx="1">
                  <c:v>5.6999999999999995E-2</c:v>
                </c:pt>
                <c:pt idx="2">
                  <c:v>4.1000000000000009E-2</c:v>
                </c:pt>
                <c:pt idx="3">
                  <c:v>3.6000000000000004E-2</c:v>
                </c:pt>
                <c:pt idx="4">
                  <c:v>0</c:v>
                </c:pt>
                <c:pt idx="5">
                  <c:v>2.8499999999999998E-2</c:v>
                </c:pt>
                <c:pt idx="6">
                  <c:v>4.4000000000000011E-2</c:v>
                </c:pt>
                <c:pt idx="7">
                  <c:v>3.9500000000000007E-2</c:v>
                </c:pt>
                <c:pt idx="8">
                  <c:v>4.9999999999999989E-2</c:v>
                </c:pt>
                <c:pt idx="9">
                  <c:v>6.0999999999999999E-2</c:v>
                </c:pt>
                <c:pt idx="10">
                  <c:v>8.0500000000000002E-2</c:v>
                </c:pt>
                <c:pt idx="11">
                  <c:v>0.1045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EE-4143-A9C5-8921E8984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47648"/>
        <c:axId val="183949184"/>
      </c:scatterChart>
      <c:valAx>
        <c:axId val="18394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3949184"/>
        <c:crosses val="autoZero"/>
        <c:crossBetween val="midCat"/>
      </c:valAx>
      <c:valAx>
        <c:axId val="183949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947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273184601924752E-2"/>
          <c:y val="5.8564814814814813E-2"/>
          <c:w val="0.85249081364829393"/>
          <c:h val="0.82080198308544761"/>
        </c:manualLayout>
      </c:layout>
      <c:scatterChart>
        <c:scatterStyle val="lineMarker"/>
        <c:varyColors val="0"/>
        <c:ser>
          <c:idx val="0"/>
          <c:order val="0"/>
          <c:trendline>
            <c:trendlineType val="poly"/>
            <c:order val="2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Sheet1!$B$31:$B$42</c:f>
              <c:numCache>
                <c:formatCode>General</c:formatCode>
                <c:ptCount val="12"/>
                <c:pt idx="0">
                  <c:v>5.3999999999999999E-2</c:v>
                </c:pt>
                <c:pt idx="1">
                  <c:v>0.1094</c:v>
                </c:pt>
                <c:pt idx="2">
                  <c:v>0.15210000000000001</c:v>
                </c:pt>
                <c:pt idx="3">
                  <c:v>0.20480000000000001</c:v>
                </c:pt>
                <c:pt idx="4">
                  <c:v>0.1918</c:v>
                </c:pt>
                <c:pt idx="5">
                  <c:v>0.19470000000000001</c:v>
                </c:pt>
                <c:pt idx="6">
                  <c:v>0.1978</c:v>
                </c:pt>
                <c:pt idx="7">
                  <c:v>0.24490000000000001</c:v>
                </c:pt>
                <c:pt idx="8">
                  <c:v>0.2762</c:v>
                </c:pt>
                <c:pt idx="9">
                  <c:v>0.29930000000000001</c:v>
                </c:pt>
                <c:pt idx="10">
                  <c:v>0.33250000000000002</c:v>
                </c:pt>
                <c:pt idx="11">
                  <c:v>0.35249999999999998</c:v>
                </c:pt>
              </c:numCache>
            </c:numRef>
          </c:xVal>
          <c:yVal>
            <c:numRef>
              <c:f>Sheet1!$E$31:$E$42</c:f>
              <c:numCache>
                <c:formatCode>General</c:formatCode>
                <c:ptCount val="12"/>
                <c:pt idx="0">
                  <c:v>8.2000000000000017E-2</c:v>
                </c:pt>
                <c:pt idx="1">
                  <c:v>0.11100000000000002</c:v>
                </c:pt>
                <c:pt idx="2">
                  <c:v>0.14299999999999999</c:v>
                </c:pt>
                <c:pt idx="3">
                  <c:v>0.153</c:v>
                </c:pt>
                <c:pt idx="4">
                  <c:v>0.22500000000000001</c:v>
                </c:pt>
                <c:pt idx="5">
                  <c:v>0.16800000000000001</c:v>
                </c:pt>
                <c:pt idx="6">
                  <c:v>0.13699999999999998</c:v>
                </c:pt>
                <c:pt idx="7">
                  <c:v>0.14599999999999999</c:v>
                </c:pt>
                <c:pt idx="8">
                  <c:v>0.12500000000000003</c:v>
                </c:pt>
                <c:pt idx="9">
                  <c:v>0.10300000000000001</c:v>
                </c:pt>
                <c:pt idx="10">
                  <c:v>6.4000000000000001E-2</c:v>
                </c:pt>
                <c:pt idx="11">
                  <c:v>1.6000000000000014E-2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7B-4A68-9CDF-E06345B71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04896"/>
        <c:axId val="183910784"/>
      </c:scatterChart>
      <c:valAx>
        <c:axId val="18390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3910784"/>
        <c:crosses val="autoZero"/>
        <c:crossBetween val="midCat"/>
      </c:valAx>
      <c:valAx>
        <c:axId val="18391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904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A7D0-FBBF-443F-8302-925E12EE1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89A1A-5773-4A69-85C0-04820DC3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031A5-0C22-4451-ACDB-E0E79F45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20C44-94EF-4EE6-BEEF-9A2C2ED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B7276-1F88-46A0-BB71-AB6BA60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4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F4A8-5077-4916-8DDD-FDD32E78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6CD1C-50A1-4B9B-A1C3-260B5BED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3E9B6-96C0-481A-9F24-6CD8C650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DAB3-4A2A-4D92-B702-F80431D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46F00-5FB8-4302-B563-80E774DA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C8893-D669-4820-B764-6190A0B9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67982-A0EF-4012-9574-2E99E689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FBE5A-9A9C-42CB-BAB8-1EC888AC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F31B-6CD9-4A5F-8F09-FA26316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79CB-1C43-4CB5-8CC3-5983439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6EDFB-6CFE-4D45-8FB8-674324F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86727-31AD-4EBB-BD1A-26076910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15AC6-6D28-4DCF-B980-67CA992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67B8-2BB5-459E-A292-FAC9102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180F-EBDA-48B8-A89E-5C49A612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F62C-C261-4764-8D9F-887B6AD1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17A-0075-4C98-83C3-7CBF6796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6E1BA-899F-41A5-8994-2627B75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A332B-E115-4A98-98EA-38C18490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414A6-EEA4-4A03-AEFB-54AE5E7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22413-B581-42BF-9FAB-3741129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8039-4634-417E-B53F-C3E18526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57D42-99F1-46FD-AE84-02A578C4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F091F-877E-4A5A-8065-6CDD844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5394E-7009-497C-A356-6FC9D92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AA09-224A-4FE0-919D-C49575B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0C5A-08C8-45CE-A30B-292A787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05D92-C661-4535-B18F-2ED0B95C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E8521-45A6-4EA3-ACC3-B39C94D7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CC8AE-2C69-4B19-BD43-CF7A6BD75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60D7A-D412-4FB0-963A-155A60C3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35AF0-E8BE-4079-82BC-C406719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2A86A-DE9C-44B9-9CE9-5C9963B1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415EBA-D71C-4A2F-B76C-9D9F7883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8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3E6C-6DED-4E63-B017-B2279BEC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A9629-2BFD-4738-9BB7-6C4DDFA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FB2046-07FD-4612-A3E0-EA1D805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031EA-CF3C-4F50-A92A-D7D9467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6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04C5A-63CC-48B2-92CC-0E4C069C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60B6-3B05-498B-8E10-2D30221F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9DF7A-29BA-495D-BE01-FA5AF77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D7D-CCEB-4D2E-9022-B687935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7A5E6-6B58-4FF4-AAFB-3FE22BD3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18048-34FC-471E-9FA2-6D0A0397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7E311-2732-465A-9751-27FDF499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71462-41AA-4850-9697-10E30559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EF55-813D-404A-B4D5-05DCFB44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5824-2F6B-4A77-828B-9FE0B33B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54CE6-8259-4523-ABEC-692F481D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EC928-8345-492E-91A3-BDA7C75A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99DEE-3B1A-49A1-B4F8-D55D243B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60EE6-D5F0-4E96-B79A-879D2CE0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9043-D977-4D0B-A11B-0397FB40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0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0DAC5-5368-4C51-9CCA-AF3DFD5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F8833-7239-40BA-B0C5-A9938202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A609-74C0-4331-94A9-293AA2515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0BB3-8900-468C-A105-A22F390E0A2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5F6D-9C29-4DAB-A3F6-BE48D8619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4609A-D7EA-4622-BB0E-1ABF7022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plab.pusan.ac.kr/gplab/44336/subview.d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CE36442-C009-4CFC-B351-0177C6707B32}"/>
              </a:ext>
            </a:extLst>
          </p:cNvPr>
          <p:cNvSpPr/>
          <p:nvPr/>
        </p:nvSpPr>
        <p:spPr>
          <a:xfrm>
            <a:off x="4397375" y="3200400"/>
            <a:ext cx="3397250" cy="952500"/>
          </a:xfrm>
          <a:prstGeom prst="rect">
            <a:avLst/>
          </a:prstGeom>
          <a:solidFill>
            <a:srgbClr val="006583"/>
          </a:solidFill>
          <a:ln>
            <a:solidFill>
              <a:srgbClr val="00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포물선 운동</a:t>
            </a:r>
            <a:endParaRPr lang="en-US" altLang="ko-KR" sz="40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B859F-7163-4515-8383-8A8540FB5207}"/>
              </a:ext>
            </a:extLst>
          </p:cNvPr>
          <p:cNvCxnSpPr>
            <a:cxnSpLocks/>
          </p:cNvCxnSpPr>
          <p:nvPr/>
        </p:nvCxnSpPr>
        <p:spPr>
          <a:xfrm>
            <a:off x="3840956" y="3009265"/>
            <a:ext cx="4510088" cy="0"/>
          </a:xfrm>
          <a:prstGeom prst="line">
            <a:avLst/>
          </a:prstGeom>
          <a:ln w="19050" cmpd="sng">
            <a:solidFill>
              <a:srgbClr val="006583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2C2A-73D6-4017-A4C8-8208F00D3C41}"/>
              </a:ext>
            </a:extLst>
          </p:cNvPr>
          <p:cNvSpPr txBox="1"/>
          <p:nvPr/>
        </p:nvSpPr>
        <p:spPr>
          <a:xfrm>
            <a:off x="4808628" y="2581315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6583"/>
                </a:solidFill>
              </a:rPr>
              <a:t>일반물리학 실험보고서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54850-1826-486C-A79F-8E2E225EB229}"/>
              </a:ext>
            </a:extLst>
          </p:cNvPr>
          <p:cNvSpPr txBox="1"/>
          <p:nvPr/>
        </p:nvSpPr>
        <p:spPr>
          <a:xfrm>
            <a:off x="8601075" y="5248275"/>
            <a:ext cx="287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과목 </a:t>
            </a:r>
            <a:r>
              <a:rPr lang="en-US" altLang="ko-KR" sz="1600" dirty="0"/>
              <a:t>: </a:t>
            </a:r>
            <a:r>
              <a:rPr lang="ko-KR" altLang="en-US" sz="1600" dirty="0"/>
              <a:t>일반물리학실험</a:t>
            </a:r>
            <a:endParaRPr lang="en-US" altLang="ko-KR" sz="1600" dirty="0"/>
          </a:p>
          <a:p>
            <a:r>
              <a:rPr lang="ko-KR" altLang="en-US" sz="1600" dirty="0"/>
              <a:t>학과 </a:t>
            </a:r>
            <a:r>
              <a:rPr lang="en-US" altLang="ko-KR" sz="1600" dirty="0"/>
              <a:t>: </a:t>
            </a:r>
            <a:r>
              <a:rPr lang="ko-KR" altLang="en-US" sz="1600" dirty="0"/>
              <a:t>전기공학과</a:t>
            </a:r>
            <a:endParaRPr lang="en-US" altLang="ko-KR" sz="1600" dirty="0"/>
          </a:p>
          <a:p>
            <a:r>
              <a:rPr lang="ko-KR" altLang="en-US" sz="1600" dirty="0"/>
              <a:t>학번 </a:t>
            </a:r>
            <a:r>
              <a:rPr lang="en-US" altLang="ko-KR" sz="1600" dirty="0"/>
              <a:t>: 201724570</a:t>
            </a:r>
          </a:p>
          <a:p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정석규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738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94653" y="316267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실험장치 및 실험 방법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2E497-AC02-434D-9B63-E5698C784852}"/>
                  </a:ext>
                </a:extLst>
              </p:cNvPr>
              <p:cNvSpPr txBox="1"/>
              <p:nvPr/>
            </p:nvSpPr>
            <p:spPr>
              <a:xfrm>
                <a:off x="5527456" y="1012413"/>
                <a:ext cx="6169891" cy="5847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실험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2.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수평면에서의 발사체 운동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발사기의 각도를 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30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ko-KR" alt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설정한다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공이 발사되기 직전의 수평위치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수직위치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 err="1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를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측정한다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표적 판에 부착된 정이에 높이가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인 수평선을 그린다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1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</a:rPr>
                  <a:t>표적판을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</a:rPr>
                  <a:t>로부터 </a:t>
                </a:r>
                <a:r>
                  <a:rPr lang="en-US" altLang="ko-KR" sz="1100" dirty="0">
                    <a:solidFill>
                      <a:prstClr val="black"/>
                    </a:solidFill>
                  </a:rPr>
                  <a:t>23cm </a:t>
                </a:r>
                <a:r>
                  <a:rPr lang="ko-KR" altLang="en-US" sz="1100" dirty="0">
                    <a:solidFill>
                      <a:prstClr val="black"/>
                    </a:solidFill>
                  </a:rPr>
                  <a:t>떨어진 위치에 둔다</a:t>
                </a:r>
                <a:r>
                  <a:rPr lang="en-US" altLang="ko-KR" sz="1100" dirty="0">
                    <a:solidFill>
                      <a:prstClr val="black"/>
                    </a:solidFill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공을 장착한 후 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(Medium range)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스마트 계시기의 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번 버튼을 눌러 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*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표시가 나타나도록 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방아쇠를 당겨 공을 발사한다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공이 표적 판에 충돌할 때 까지 비행한 수평위치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</m:oMath>
                </a14:m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표적 판에 충돌한 공의 높이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</m:oMath>
                </a14:m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를 측정하고 스마트 계시기에 표시된 공의 비행시간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</m:t>
                    </m:r>
                  </m:oMath>
                </a14:m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을 기록한다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표적 판의 위치를 발사기로부터 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10cm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씩 멀어지도록 위치를 단계적으로 이동시키면서 공을 발사한다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표적 판에 충돌한 공의 위치가 높이가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인 수평선과 만날 때까지 위의 과정을 되풀이 한다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공의 비행시간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</m:t>
                    </m:r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공의 수평이동거리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의 그래프를 그리고 기울기를 구하라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공의 비행시간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</m:t>
                    </m:r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수직이동거리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−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의 그래프를 그려라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측정된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최댓값을 이라고 할 때 공의 비행시간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</m:t>
                    </m:r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 −</m:t>
                            </m:r>
                            <m:r>
                              <a:rPr lang="en-US" altLang="ko-K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의 관계 그래프를 그려라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공의 수평 이동거리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수직이동거리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의 관계 그래프를 그려라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2E497-AC02-434D-9B63-E5698C784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56" y="1012413"/>
                <a:ext cx="6169891" cy="5847948"/>
              </a:xfrm>
              <a:prstGeom prst="rect">
                <a:avLst/>
              </a:prstGeom>
              <a:blipFill>
                <a:blip r:embed="rId2"/>
                <a:stretch>
                  <a:fillRect l="-889" t="-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CC46051-29BF-434A-9A7E-EA9B652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4" y="2138771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실험결과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75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94653" y="310959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실험결과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47D445A-4279-459E-B44B-A2DF4EF20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69829"/>
              </p:ext>
            </p:extLst>
          </p:nvPr>
        </p:nvGraphicFramePr>
        <p:xfrm>
          <a:off x="494653" y="2030640"/>
          <a:ext cx="5391243" cy="433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03">
                  <a:extLst>
                    <a:ext uri="{9D8B030D-6E8A-4147-A177-3AD203B41FA5}">
                      <a16:colId xmlns:a16="http://schemas.microsoft.com/office/drawing/2014/main" val="3681745064"/>
                    </a:ext>
                  </a:extLst>
                </a:gridCol>
                <a:gridCol w="932088">
                  <a:extLst>
                    <a:ext uri="{9D8B030D-6E8A-4147-A177-3AD203B41FA5}">
                      <a16:colId xmlns:a16="http://schemas.microsoft.com/office/drawing/2014/main" val="1569721061"/>
                    </a:ext>
                  </a:extLst>
                </a:gridCol>
                <a:gridCol w="932088">
                  <a:extLst>
                    <a:ext uri="{9D8B030D-6E8A-4147-A177-3AD203B41FA5}">
                      <a16:colId xmlns:a16="http://schemas.microsoft.com/office/drawing/2014/main" val="619762234"/>
                    </a:ext>
                  </a:extLst>
                </a:gridCol>
                <a:gridCol w="932088">
                  <a:extLst>
                    <a:ext uri="{9D8B030D-6E8A-4147-A177-3AD203B41FA5}">
                      <a16:colId xmlns:a16="http://schemas.microsoft.com/office/drawing/2014/main" val="3917085394"/>
                    </a:ext>
                  </a:extLst>
                </a:gridCol>
                <a:gridCol w="940385">
                  <a:extLst>
                    <a:ext uri="{9D8B030D-6E8A-4147-A177-3AD203B41FA5}">
                      <a16:colId xmlns:a16="http://schemas.microsoft.com/office/drawing/2014/main" val="1977185285"/>
                    </a:ext>
                  </a:extLst>
                </a:gridCol>
                <a:gridCol w="923791">
                  <a:extLst>
                    <a:ext uri="{9D8B030D-6E8A-4147-A177-3AD203B41FA5}">
                      <a16:colId xmlns:a16="http://schemas.microsoft.com/office/drawing/2014/main" val="4082948620"/>
                    </a:ext>
                  </a:extLst>
                </a:gridCol>
              </a:tblGrid>
              <a:tr h="33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시행횟수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수평위치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수평이동거리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시간</a:t>
                      </a:r>
                      <a:r>
                        <a:rPr lang="en-US" altLang="ko-KR" sz="800" dirty="0"/>
                        <a:t>(t)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높이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수직이동거리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83818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0.3231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0.250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82923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0.3208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0.260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16569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0.3184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0.0093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60048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0.3186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594285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0.3186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64325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0.3277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0.234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0.084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729403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0.3181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798465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1691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0.3174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766538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0.3198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82659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1.38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1.15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0.32005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0.2439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0.0939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44978"/>
                  </a:ext>
                </a:extLst>
              </a:tr>
              <a:tr h="330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표준오차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0.001002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0.002168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58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0.002168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58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65119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9DC43CC4-D5FB-485E-AC61-543CB15C0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61218"/>
              </p:ext>
            </p:extLst>
          </p:nvPr>
        </p:nvGraphicFramePr>
        <p:xfrm>
          <a:off x="6306105" y="2030642"/>
          <a:ext cx="5181600" cy="4345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4031954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4631649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1776740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45426373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659117057"/>
                    </a:ext>
                  </a:extLst>
                </a:gridCol>
              </a:tblGrid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수평위치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  <a:r>
                        <a:rPr lang="en-US" altLang="ko-KR" sz="800" dirty="0"/>
                        <a:t>(t)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높이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수평이동거리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수직이동거리</a:t>
                      </a:r>
                      <a:r>
                        <a:rPr lang="en-US" altLang="ko-KR" sz="800" dirty="0"/>
                        <a:t>(m)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6010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0.230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0.150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4029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0.43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0.054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0.232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0.082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50851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0.1094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0.261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0.111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83017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0.1521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0.293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0.143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65159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0.73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0.2048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0.303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0.153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57610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0.83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0.1918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0.375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0.225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37604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0.93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0.1947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0.318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0.7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0.168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6965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1.03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0.1978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0.287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0.8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0.137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961378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1.13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0.2449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0.296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0.9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0.146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27512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0.2762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0.275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0.125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99950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1.33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0.2993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0.253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0.103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61426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1.43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0.3325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0.214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0.064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136487"/>
                  </a:ext>
                </a:extLst>
              </a:tr>
              <a:tr h="31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1.53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0.3525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0.166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0.016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91275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74D8A-C848-40DC-83C9-529E5D029F85}"/>
                  </a:ext>
                </a:extLst>
              </p:cNvPr>
              <p:cNvSpPr txBox="1"/>
              <p:nvPr/>
            </p:nvSpPr>
            <p:spPr>
              <a:xfrm>
                <a:off x="572864" y="1110150"/>
                <a:ext cx="3694545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실험</a:t>
                </a:r>
                <a:r>
                  <a:rPr lang="en-US" altLang="ko-KR" sz="1400" b="1" dirty="0"/>
                  <a:t>1. </a:t>
                </a:r>
                <a:r>
                  <a:rPr lang="ko-KR" altLang="en-US" sz="1400" b="1" dirty="0"/>
                  <a:t>예비실험</a:t>
                </a:r>
                <a:endParaRPr lang="en-US" altLang="ko-KR" sz="1400" b="1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/>
                  <a:t>각도 </a:t>
                </a:r>
                <a:r>
                  <a:rPr lang="en-US" altLang="ko-KR" sz="1000" dirty="0"/>
                  <a:t>: 30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1000" dirty="0">
                  <a:ea typeface="Cambria Math" panose="02040503050406030204" pitchFamily="18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/>
                  <a:t>수평방향 초기위치 </a:t>
                </a:r>
                <a:r>
                  <a:rPr lang="en-US" altLang="ko-KR" sz="1000" dirty="0"/>
                  <a:t>: 0.230m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/>
                  <a:t>수직방향 초기위치 </a:t>
                </a:r>
                <a:r>
                  <a:rPr lang="en-US" altLang="ko-KR" sz="1000" dirty="0"/>
                  <a:t>: 0.150m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74D8A-C848-40DC-83C9-529E5D029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4" y="1110150"/>
                <a:ext cx="3694545" cy="1046440"/>
              </a:xfrm>
              <a:prstGeom prst="rect">
                <a:avLst/>
              </a:prstGeom>
              <a:blipFill>
                <a:blip r:embed="rId2"/>
                <a:stretch>
                  <a:fillRect l="-495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4D5307-0273-4AFE-A372-F1DEE960D948}"/>
                  </a:ext>
                </a:extLst>
              </p:cNvPr>
              <p:cNvSpPr txBox="1"/>
              <p:nvPr/>
            </p:nvSpPr>
            <p:spPr>
              <a:xfrm>
                <a:off x="6306105" y="1110150"/>
                <a:ext cx="3694545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실험</a:t>
                </a:r>
                <a:r>
                  <a:rPr lang="en-US" altLang="ko-KR" sz="1400" b="1" dirty="0"/>
                  <a:t>2. </a:t>
                </a:r>
                <a:r>
                  <a:rPr lang="ko-KR" altLang="en-US" sz="1400" b="1" dirty="0"/>
                  <a:t>수평면에서의 발사체 운동 </a:t>
                </a:r>
                <a:endParaRPr lang="en-US" altLang="ko-KR" sz="1400" b="1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/>
                  <a:t>각도 </a:t>
                </a:r>
                <a:r>
                  <a:rPr lang="en-US" altLang="ko-KR" sz="1000" dirty="0"/>
                  <a:t>: 30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1000" dirty="0">
                  <a:ea typeface="Cambria Math" panose="02040503050406030204" pitchFamily="18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/>
                  <a:t>수평방향 초기위치 </a:t>
                </a:r>
                <a:r>
                  <a:rPr lang="en-US" altLang="ko-KR" sz="1000" dirty="0"/>
                  <a:t>: 0.230m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/>
                  <a:t>수직방향 초기위치 </a:t>
                </a:r>
                <a:r>
                  <a:rPr lang="en-US" altLang="ko-KR" sz="1000" dirty="0"/>
                  <a:t>: 0.150m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4D5307-0273-4AFE-A372-F1DEE960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05" y="1110150"/>
                <a:ext cx="3694545" cy="1046440"/>
              </a:xfrm>
              <a:prstGeom prst="rect">
                <a:avLst/>
              </a:prstGeom>
              <a:blipFill>
                <a:blip r:embed="rId3"/>
                <a:stretch>
                  <a:fillRect l="-494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4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94653" y="316267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실험결과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034984"/>
              </p:ext>
            </p:extLst>
          </p:nvPr>
        </p:nvGraphicFramePr>
        <p:xfrm>
          <a:off x="6843922" y="3845362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917244"/>
              </p:ext>
            </p:extLst>
          </p:nvPr>
        </p:nvGraphicFramePr>
        <p:xfrm>
          <a:off x="1404137" y="1262853"/>
          <a:ext cx="3600000" cy="21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46286"/>
              </p:ext>
            </p:extLst>
          </p:nvPr>
        </p:nvGraphicFramePr>
        <p:xfrm>
          <a:off x="6843922" y="1269000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035497"/>
              </p:ext>
            </p:extLst>
          </p:nvPr>
        </p:nvGraphicFramePr>
        <p:xfrm>
          <a:off x="1404137" y="3793446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E05FB3-5C5D-4ADF-8D8A-D30E986CD6F2}"/>
                  </a:ext>
                </a:extLst>
              </p:cNvPr>
              <p:cNvSpPr txBox="1"/>
              <p:nvPr/>
            </p:nvSpPr>
            <p:spPr>
              <a:xfrm>
                <a:off x="1736436" y="3467039"/>
                <a:ext cx="32677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공의 비행시간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000" dirty="0"/>
                  <a:t>와 공의 수평이동거리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그</m:t>
                    </m:r>
                  </m:oMath>
                </a14:m>
                <a:r>
                  <a:rPr lang="ko-KR" altLang="en-US" sz="1000" dirty="0"/>
                  <a:t>래프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E05FB3-5C5D-4ADF-8D8A-D30E986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6" y="3467039"/>
                <a:ext cx="3267701" cy="246221"/>
              </a:xfrm>
              <a:prstGeom prst="rect">
                <a:avLst/>
              </a:prstGeom>
              <a:blipFill>
                <a:blip r:embed="rId6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0ECA4-B2B5-4C54-97C7-901429039AF8}"/>
                  </a:ext>
                </a:extLst>
              </p:cNvPr>
              <p:cNvSpPr txBox="1"/>
              <p:nvPr/>
            </p:nvSpPr>
            <p:spPr>
              <a:xfrm>
                <a:off x="7255163" y="3484052"/>
                <a:ext cx="32677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공의 비행시간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000" dirty="0"/>
                  <a:t>와 공의 수직이동거리 </a:t>
                </a:r>
                <a:r>
                  <a:rPr lang="en-US" altLang="ko-KR" sz="1000" dirty="0"/>
                  <a:t>y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그</m:t>
                    </m:r>
                  </m:oMath>
                </a14:m>
                <a:r>
                  <a:rPr lang="ko-KR" altLang="en-US" sz="1000" dirty="0"/>
                  <a:t>래프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0ECA4-B2B5-4C54-97C7-90142903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63" y="3484052"/>
                <a:ext cx="3267701" cy="246221"/>
              </a:xfrm>
              <a:prstGeom prst="rect">
                <a:avLst/>
              </a:prstGeom>
              <a:blipFill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FD81F5-4A84-48F9-B824-D5D527F9A1F2}"/>
                  </a:ext>
                </a:extLst>
              </p:cNvPr>
              <p:cNvSpPr txBox="1"/>
              <p:nvPr/>
            </p:nvSpPr>
            <p:spPr>
              <a:xfrm>
                <a:off x="1736436" y="6135804"/>
                <a:ext cx="3452780" cy="30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공의 비행시간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000" dirty="0"/>
                  <a:t>와 공의 수평이동거리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그</m:t>
                    </m:r>
                  </m:oMath>
                </a14:m>
                <a:r>
                  <a:rPr lang="ko-KR" altLang="en-US" sz="1000" dirty="0"/>
                  <a:t>래프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FD81F5-4A84-48F9-B824-D5D527F9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6" y="6135804"/>
                <a:ext cx="3452780" cy="302583"/>
              </a:xfrm>
              <a:prstGeom prst="rect">
                <a:avLst/>
              </a:prstGeom>
              <a:blipFill>
                <a:blip r:embed="rId8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C93BC-129B-4196-BACF-60FF2A6A5FF5}"/>
                  </a:ext>
                </a:extLst>
              </p:cNvPr>
              <p:cNvSpPr txBox="1"/>
              <p:nvPr/>
            </p:nvSpPr>
            <p:spPr>
              <a:xfrm>
                <a:off x="7007103" y="6163986"/>
                <a:ext cx="37638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공의 수평이동거리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000" dirty="0"/>
                  <a:t>와 공의 수직이동거리 </a:t>
                </a:r>
                <a:r>
                  <a:rPr lang="en-US" altLang="ko-KR" sz="1000" dirty="0"/>
                  <a:t>y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그</m:t>
                    </m:r>
                  </m:oMath>
                </a14:m>
                <a:r>
                  <a:rPr lang="ko-KR" altLang="en-US" sz="1000" dirty="0"/>
                  <a:t>래프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C93BC-129B-4196-BACF-60FF2A6A5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103" y="6163986"/>
                <a:ext cx="3763820" cy="246221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0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결과에 대한 논의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1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</a:t>
            </a:r>
            <a:r>
              <a:rPr lang="ko-KR" altLang="en-US" sz="24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과에 대한 논의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35A4AE-9572-4632-890B-D13DF6E9A49C}"/>
                  </a:ext>
                </a:extLst>
              </p:cNvPr>
              <p:cNvSpPr txBox="1"/>
              <p:nvPr/>
            </p:nvSpPr>
            <p:spPr>
              <a:xfrm>
                <a:off x="963376" y="2229889"/>
                <a:ext cx="10400145" cy="2398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실험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에서는 수평방향 초기위치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0.230m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그리고 수직방향 초기위치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0.150m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에서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30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의 각도로 공을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번 발사하였다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평균시간은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0.3201s 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시간의 표준오차는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0.001002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가 나왔으며 평균 수직이동거리는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0.2439m, 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수직이동거리의 표준오차는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0.002168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가 나왔다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/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실험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에서는 실험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과 같은 조건에서 거리를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0.1m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씩 증가시키며 포물선 운동실험을 하였다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~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그래프에서 기울기가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3.9425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인 그래프를 얻었고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~ (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𝑡</m:t>
                    </m:r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~</m:t>
                    </m:r>
                    <m:sSup>
                      <m:sSupPr>
                        <m:ctrlPr>
                          <a:rPr kumimoji="0" lang="en-US" altLang="ko-KR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ko-KR" sz="1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0" lang="en-US" altLang="ko-KR" sz="1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ko-KR" sz="1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𝑦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kumimoji="0" lang="en-US" altLang="ko-KR" sz="1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ko-KR" sz="1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ko-KR" sz="1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𝑥</m:t>
                        </m:r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~ </m:t>
                    </m:r>
                    <m:d>
                      <m:d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𝑦</m:t>
                        </m:r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 −</m:t>
                        </m:r>
                        <m:sSub>
                          <m:sSubPr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이 순서대로 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𝑦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=−5.2374</m:t>
                    </m:r>
                    <m:sSup>
                      <m:sSup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+1.9784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+0.0219,  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𝑦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=2.6178</m:t>
                    </m:r>
                    <m:sSup>
                      <m:sSup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−0.9892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+0.1235,   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𝑦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=−0.4033</m:t>
                    </m:r>
                    <m:sSup>
                      <m:sSup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+0.5408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+0.0079 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의 포물선 방정식을 얻을 수 있다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각 그래프의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, 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𝑦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축</a:t>
                </a:r>
                <a:r>
                  <a:rPr kumimoji="0" lang="ko-KR" altLang="en-US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과의 관계</a:t>
                </a:r>
                <a:r>
                  <a:rPr kumimoji="0" lang="en-US" altLang="ko-KR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, </a:t>
                </a:r>
                <a:r>
                  <a:rPr kumimoji="0" lang="ko-KR" altLang="en-US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즉 포물선 운동을 할 때의 수평성분과 수직성분의 운동관계를 확인할 수 있다</a:t>
                </a:r>
                <a:r>
                  <a:rPr kumimoji="0" lang="en-US" altLang="ko-KR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 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35A4AE-9572-4632-890B-D13DF6E9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76" y="2229889"/>
                <a:ext cx="10400145" cy="2398221"/>
              </a:xfrm>
              <a:prstGeom prst="rect">
                <a:avLst/>
              </a:prstGeom>
              <a:blipFill>
                <a:blip r:embed="rId2"/>
                <a:stretch>
                  <a:fillRect l="-293" t="-763" r="-176" b="-2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4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06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결론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77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895927" y="1905506"/>
            <a:ext cx="10400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본격적인 실험에 앞서 똑같은 조건하에서 반복적으로 포물선운동을 하여 값을 측정하는 실험이었다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공이 포물선운동을 하는 것을 보고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일정한 각 일정한 위치에서 공을 발사 하였을 때 공이 먹지에 찍히는데 걸리는 시간과 평균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표준오차를 구하고 또한 공이 찍히는 높이를 재고 그 높이의 평균과 표준오차를 구하였다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그에 따라 공이 찍히는데 걸리는 평균시간은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0.3201s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시간의 표준오차는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0.001002s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나왔으며 평균 수직이동거리는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0.2439m,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수직이동거리의 표준오차는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0.002168m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나왔다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각도는 일정하게 유지하고 표적판과 발사기 사이의 거리를 변화시켜서 포물선 운동을 하는 물체가 수평방향으로 어떠한 운동을 하고 수직방향으로 어떤 운동을 하는지 알아보기 위한 실험이었다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측정값을 그래프에 표시해보니 기울기가 비슷한 그래프가 나왔다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그래프를 통해 포물선 운동을 하는 물체는 수평방향으로 속도가 일정한 등속도 운동을 하는 것을 확인하였다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그리고 시간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수직이동거리그래프를 그려보니 연직위로 던진 물체와 같은 운동을 하는 것을 알 수 있었다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9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07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참고문헌 및 출처</a:t>
            </a:r>
            <a:endParaRPr lang="en-US" altLang="ko-KR" sz="2800" b="1" dirty="0">
              <a:solidFill>
                <a:srgbClr val="006583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4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07 </a:t>
            </a:r>
            <a:r>
              <a:rPr lang="ko-KR" altLang="en-US" sz="24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참고문헌 및 출처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683491" y="1560945"/>
            <a:ext cx="1040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1600" dirty="0"/>
              <a:t>일반 물리학 실험 </a:t>
            </a:r>
            <a:r>
              <a:rPr lang="en-US" altLang="ko-KR" sz="1600" dirty="0"/>
              <a:t>p31.~p.40</a:t>
            </a:r>
          </a:p>
          <a:p>
            <a:endParaRPr lang="en-US" altLang="ko-KR" dirty="0"/>
          </a:p>
          <a:p>
            <a:r>
              <a:rPr lang="en-US" altLang="ko-KR" b="1" dirty="0"/>
              <a:t>URL </a:t>
            </a:r>
          </a:p>
          <a:p>
            <a:endParaRPr lang="en-US" altLang="ko-KR" dirty="0"/>
          </a:p>
          <a:p>
            <a:r>
              <a:rPr lang="ko-KR" altLang="en-US" sz="1600" dirty="0"/>
              <a:t>부산대학교 일반물리학 실험실</a:t>
            </a:r>
            <a:r>
              <a:rPr lang="en-US" altLang="ko-KR" sz="1600" dirty="0"/>
              <a:t>/</a:t>
            </a:r>
            <a:r>
              <a:rPr lang="ko-KR" altLang="en-US" sz="1600" dirty="0"/>
              <a:t>포물선운동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https://gplab.pusan.ac.kr/gplab/44336/subview.do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IMG</a:t>
            </a:r>
          </a:p>
          <a:p>
            <a:endParaRPr lang="en-US" altLang="ko-KR" dirty="0"/>
          </a:p>
          <a:p>
            <a:r>
              <a:rPr lang="en-US" altLang="ko-KR" sz="1600" dirty="0"/>
              <a:t>https://m.blog.naver.com/seolgoons/221172979595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2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41F79A-9FB6-4093-B6F1-35D9B6B4B45A}"/>
              </a:ext>
            </a:extLst>
          </p:cNvPr>
          <p:cNvCxnSpPr>
            <a:cxnSpLocks/>
          </p:cNvCxnSpPr>
          <p:nvPr/>
        </p:nvCxnSpPr>
        <p:spPr>
          <a:xfrm>
            <a:off x="3534820" y="1092200"/>
            <a:ext cx="4510088" cy="0"/>
          </a:xfrm>
          <a:prstGeom prst="line">
            <a:avLst/>
          </a:prstGeom>
          <a:ln w="19050" cmpd="sng">
            <a:solidFill>
              <a:schemeClr val="bg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8CF2C-7BCE-40D0-87C8-73145689CAC0}"/>
              </a:ext>
            </a:extLst>
          </p:cNvPr>
          <p:cNvSpPr txBox="1"/>
          <p:nvPr/>
        </p:nvSpPr>
        <p:spPr>
          <a:xfrm>
            <a:off x="4567400" y="1382286"/>
            <a:ext cx="305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01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실험목적 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02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실험원리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03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실험장치 및 실험방법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04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실험결과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05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결과에 대한 논의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06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결론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07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참고문헌 및 출처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597A6-B65C-4AB3-9D8F-2A067E12C7F3}"/>
              </a:ext>
            </a:extLst>
          </p:cNvPr>
          <p:cNvSpPr txBox="1"/>
          <p:nvPr/>
        </p:nvSpPr>
        <p:spPr>
          <a:xfrm>
            <a:off x="5366327" y="433008"/>
            <a:ext cx="98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477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6583"/>
                </a:solidFill>
              </a:rPr>
              <a:t>01 </a:t>
            </a:r>
            <a:r>
              <a:rPr lang="ko-KR" altLang="en-US" sz="2800" b="1" dirty="0">
                <a:solidFill>
                  <a:srgbClr val="006583"/>
                </a:solidFill>
              </a:rPr>
              <a:t>실험목적</a:t>
            </a:r>
          </a:p>
        </p:txBody>
      </p:sp>
    </p:spTree>
    <p:extLst>
      <p:ext uri="{BB962C8B-B14F-4D97-AF65-F5344CB8AC3E}">
        <p14:creationId xmlns:p14="http://schemas.microsoft.com/office/powerpoint/2010/main" val="35615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494653" y="316267"/>
            <a:ext cx="20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6583"/>
                </a:solidFill>
              </a:rPr>
              <a:t>01</a:t>
            </a:r>
            <a:r>
              <a:rPr lang="en-US" altLang="ko-KR" sz="2400" dirty="0">
                <a:solidFill>
                  <a:srgbClr val="006583"/>
                </a:solidFill>
              </a:rPr>
              <a:t> </a:t>
            </a:r>
            <a:r>
              <a:rPr lang="ko-KR" altLang="en-US" sz="2400" dirty="0">
                <a:solidFill>
                  <a:srgbClr val="006583"/>
                </a:solidFill>
              </a:rPr>
              <a:t>실험목적 </a:t>
            </a:r>
            <a:endParaRPr lang="en-US" altLang="ko-KR" sz="2400" dirty="0">
              <a:solidFill>
                <a:srgbClr val="006583"/>
              </a:solidFill>
            </a:endParaRPr>
          </a:p>
          <a:p>
            <a:endParaRPr lang="ko-KR" altLang="en-US" sz="2000" dirty="0">
              <a:solidFill>
                <a:srgbClr val="006583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2083293" y="3006201"/>
            <a:ext cx="8025413" cy="845598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수평면에 대해 임의의 각도로 공을 발사하고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발사된 공이 수평방향과 수직방향으로 어떤 운동을 하는지 알아본다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0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6583"/>
                </a:solidFill>
              </a:rPr>
              <a:t>02 </a:t>
            </a:r>
            <a:r>
              <a:rPr lang="ko-KR" altLang="en-US" sz="2800" b="1" dirty="0">
                <a:solidFill>
                  <a:srgbClr val="006583"/>
                </a:solidFill>
              </a:rPr>
              <a:t>실험원리</a:t>
            </a:r>
            <a:endParaRPr lang="en-US" altLang="ko-KR" sz="2800" b="1" dirty="0">
              <a:solidFill>
                <a:srgbClr val="0065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9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48B245D5-B9B1-4474-B071-89C76C31B0F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flowChart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607B72-7004-4A43-A722-D0A069101A84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2768DE-8DF9-4B7A-B3AB-03CC77AD58A7}"/>
              </a:ext>
            </a:extLst>
          </p:cNvPr>
          <p:cNvSpPr txBox="1"/>
          <p:nvPr/>
        </p:nvSpPr>
        <p:spPr>
          <a:xfrm>
            <a:off x="494653" y="316267"/>
            <a:ext cx="2038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6583"/>
                </a:solidFill>
              </a:rPr>
              <a:t>02</a:t>
            </a:r>
            <a:r>
              <a:rPr lang="en-US" altLang="ko-KR" sz="2400" dirty="0">
                <a:solidFill>
                  <a:srgbClr val="006583"/>
                </a:solidFill>
              </a:rPr>
              <a:t> </a:t>
            </a:r>
            <a:r>
              <a:rPr lang="ko-KR" altLang="en-US" sz="2400" dirty="0">
                <a:solidFill>
                  <a:srgbClr val="006583"/>
                </a:solidFill>
              </a:rPr>
              <a:t>실험원리</a:t>
            </a:r>
            <a:endParaRPr lang="en-US" altLang="ko-KR" sz="2400" dirty="0">
              <a:solidFill>
                <a:srgbClr val="006583"/>
              </a:solidFill>
            </a:endParaRPr>
          </a:p>
          <a:p>
            <a:r>
              <a:rPr lang="ko-KR" altLang="en-US" sz="2400" dirty="0">
                <a:solidFill>
                  <a:srgbClr val="006583"/>
                </a:solidFill>
              </a:rPr>
              <a:t> </a:t>
            </a:r>
            <a:endParaRPr lang="en-US" altLang="ko-KR" sz="2400" dirty="0">
              <a:solidFill>
                <a:srgbClr val="006583"/>
              </a:solidFill>
            </a:endParaRPr>
          </a:p>
          <a:p>
            <a:endParaRPr lang="ko-KR" altLang="en-US" sz="2000" dirty="0">
              <a:solidFill>
                <a:srgbClr val="00658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E4E073-F874-4DFA-958D-ED57102A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5" y="1834393"/>
            <a:ext cx="5238732" cy="3781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78D4C-57E9-4447-AB62-8417DAB08F2D}"/>
                  </a:ext>
                </a:extLst>
              </p:cNvPr>
              <p:cNvSpPr txBox="1"/>
              <p:nvPr/>
            </p:nvSpPr>
            <p:spPr>
              <a:xfrm>
                <a:off x="6643508" y="1034406"/>
                <a:ext cx="5000983" cy="5937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공기 저항을 무시한다고 할 때</a:t>
                </a:r>
                <a:r>
                  <a:rPr lang="en-US" altLang="ko-KR" sz="1100" dirty="0"/>
                  <a:t>, </a:t>
                </a:r>
                <a:r>
                  <a:rPr lang="ko-KR" altLang="en-US" sz="1100" dirty="0"/>
                  <a:t>초기위치 </a:t>
                </a:r>
                <a:r>
                  <a:rPr lang="en-US" altLang="ko-KR" sz="11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/>
                  <a:t>), </a:t>
                </a:r>
                <a:r>
                  <a:rPr lang="ko-KR" altLang="en-US" sz="1100" dirty="0"/>
                  <a:t>초기 속력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100" dirty="0"/>
                  <a:t>로 수평에 대하여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100" dirty="0"/>
                  <a:t>의 각도로 공을 발사했다고 한다</a:t>
                </a:r>
                <a:r>
                  <a:rPr lang="en-US" altLang="ko-KR" sz="1100" dirty="0"/>
                  <a:t>. 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발사된 공의 </a:t>
                </a:r>
                <a:r>
                  <a:rPr lang="en-US" altLang="ko-KR" sz="1100" dirty="0"/>
                  <a:t>t</a:t>
                </a:r>
                <a:r>
                  <a:rPr lang="ko-KR" altLang="en-US" sz="1100" dirty="0"/>
                  <a:t>초 후의 위치의 수평방향 성분은 </a:t>
                </a:r>
                <a:endParaRPr lang="en-US" altLang="ko-KR" sz="1100" dirty="0"/>
              </a:p>
              <a:p>
                <a:r>
                  <a:rPr lang="en-US" altLang="ko-KR" sz="1200" dirty="0"/>
                  <a:t>		</a:t>
                </a:r>
              </a:p>
              <a:p>
                <a:r>
                  <a:rPr lang="en-US" altLang="ko-KR" sz="1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n-US" altLang="ko-KR" sz="800" dirty="0"/>
                  <a:t> (1)</a:t>
                </a:r>
              </a:p>
              <a:p>
                <a:r>
                  <a:rPr lang="ko-KR" altLang="en-US" sz="1100" dirty="0"/>
                  <a:t>이다</a:t>
                </a:r>
                <a:r>
                  <a:rPr lang="en-US" altLang="ko-KR" sz="1100" dirty="0"/>
                  <a:t>. 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그리고 같은 시간 후 위치의 수직방향 성분</a:t>
                </a:r>
                <a:r>
                  <a:rPr lang="en-US" altLang="ko-KR" sz="1100" dirty="0"/>
                  <a:t>, </a:t>
                </a:r>
                <a:r>
                  <a:rPr lang="ko-KR" altLang="en-US" sz="1100" dirty="0"/>
                  <a:t>즉 공의 높이</a:t>
                </a:r>
                <a:r>
                  <a:rPr lang="en-US" altLang="ko-KR" sz="11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dirty="0"/>
                  <a:t>는</a:t>
                </a:r>
                <a:endParaRPr lang="en-US" altLang="ko-KR" sz="1100" dirty="0"/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800" dirty="0"/>
                  <a:t>(g</a:t>
                </a:r>
                <a:r>
                  <a:rPr lang="ko-KR" altLang="en-US" sz="800" dirty="0"/>
                  <a:t>는 중력가속도 </a:t>
                </a:r>
                <a14:m>
                  <m:oMath xmlns:m="http://schemas.openxmlformats.org/officeDocument/2006/math"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9.8</m:t>
                    </m:r>
                    <m:f>
                      <m:fPr>
                        <m:type m:val="skw"/>
                        <m:ctrlPr>
                          <a:rPr lang="ko-KR" altLang="en-US" sz="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ko-KR" altLang="en-US" sz="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sz="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800" dirty="0"/>
                  <a:t>)     (2)</a:t>
                </a:r>
              </a:p>
              <a:p>
                <a:r>
                  <a:rPr lang="ko-KR" altLang="en-US" sz="1100" dirty="0"/>
                  <a:t>이다</a:t>
                </a:r>
                <a:r>
                  <a:rPr lang="en-US" altLang="ko-KR" sz="1100" dirty="0"/>
                  <a:t>.</a:t>
                </a:r>
              </a:p>
              <a:p>
                <a:r>
                  <a:rPr lang="ko-KR" altLang="en-US" sz="1100" dirty="0"/>
                  <a:t>수평방향의 속도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100" dirty="0"/>
                  <a:t>와 수직방향의 속도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100" dirty="0"/>
                  <a:t>는 </a:t>
                </a:r>
                <a:endParaRPr lang="en-US" altLang="ko-KR" sz="1100" dirty="0"/>
              </a:p>
              <a:p>
                <a:endParaRPr lang="en-US" altLang="ko-KR" sz="1200" dirty="0"/>
              </a:p>
              <a:p>
                <a:r>
                  <a:rPr lang="en-US" altLang="ko-KR" sz="1200" dirty="0">
                    <a:solidFill>
                      <a:srgbClr val="836967"/>
                    </a:solidFill>
                  </a:rPr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200" dirty="0"/>
                  <a:t>                   </a:t>
                </a:r>
                <a:r>
                  <a:rPr lang="en-US" altLang="ko-KR" sz="800" dirty="0"/>
                  <a:t>(3), (4)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ko-KR" altLang="en-US" sz="1100" dirty="0"/>
                  <a:t>이며</a:t>
                </a:r>
                <a:r>
                  <a:rPr lang="en-US" altLang="ko-KR" sz="1100" dirty="0"/>
                  <a:t>, </a:t>
                </a:r>
                <a:r>
                  <a:rPr lang="ko-KR" altLang="en-US" sz="1100" dirty="0"/>
                  <a:t>이때 수평방향의 속도는 시간에 대해 일정한 값을 가짐을 알 수 있다</a:t>
                </a:r>
                <a:r>
                  <a:rPr lang="en-US" altLang="ko-KR" sz="1100" dirty="0"/>
                  <a:t>. </a:t>
                </a:r>
                <a:r>
                  <a:rPr lang="ko-KR" altLang="en-US" sz="1100" dirty="0"/>
                  <a:t>위의 식</a:t>
                </a:r>
                <a:r>
                  <a:rPr lang="en-US" altLang="ko-KR" sz="1100" dirty="0"/>
                  <a:t>(1~4)</a:t>
                </a:r>
                <a:r>
                  <a:rPr lang="ko-KR" altLang="en-US" sz="1100" dirty="0"/>
                  <a:t>을 조합하여서 시간</a:t>
                </a:r>
                <a:r>
                  <a:rPr lang="en-US" altLang="ko-KR" sz="1100" dirty="0"/>
                  <a:t>t</a:t>
                </a:r>
                <a:r>
                  <a:rPr lang="ko-KR" altLang="en-US" sz="1100" dirty="0"/>
                  <a:t>를 없애면 발사체의 경로 방정식을 다음과 같이 구할 수 있다</a:t>
                </a:r>
                <a:r>
                  <a:rPr lang="en-US" altLang="ko-KR" sz="1100" dirty="0"/>
                  <a:t>. </a:t>
                </a:r>
              </a:p>
              <a:p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ko-KR" alt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b="0" dirty="0"/>
              </a:p>
              <a:p>
                <a:endParaRPr lang="en-US" altLang="ko-KR" sz="1200" b="0" dirty="0"/>
              </a:p>
              <a:p>
                <a:r>
                  <a:rPr lang="ko-KR" altLang="en-US" sz="1100" dirty="0"/>
                  <a:t>이 결과는 왼쪽 그림과 같이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100" dirty="0"/>
                  <a:t>의 형태인 포물선의 방정식 이므로 발사체의 경로는 포물선을 이룬다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78D4C-57E9-4447-AB62-8417DAB08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08" y="1034406"/>
                <a:ext cx="5000983" cy="5937331"/>
              </a:xfrm>
              <a:prstGeom prst="rect">
                <a:avLst/>
              </a:prstGeom>
              <a:blipFill>
                <a:blip r:embed="rId3"/>
                <a:stretch>
                  <a:fillRect t="-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8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실험장치 및 실험방법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94653" y="316267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6583"/>
                </a:solidFill>
              </a:rPr>
              <a:t>03</a:t>
            </a:r>
            <a:r>
              <a:rPr lang="en-US" altLang="ko-KR" sz="2400" dirty="0">
                <a:solidFill>
                  <a:srgbClr val="006583"/>
                </a:solidFill>
              </a:rPr>
              <a:t> </a:t>
            </a:r>
            <a:r>
              <a:rPr lang="ko-KR" altLang="en-US" sz="2400" dirty="0">
                <a:solidFill>
                  <a:srgbClr val="006583"/>
                </a:solidFill>
              </a:rPr>
              <a:t>실험장치 및 실험 방법 </a:t>
            </a:r>
            <a:endParaRPr lang="en-US" altLang="ko-KR" sz="2400" dirty="0">
              <a:solidFill>
                <a:srgbClr val="006583"/>
              </a:solidFill>
            </a:endParaRPr>
          </a:p>
          <a:p>
            <a:r>
              <a:rPr lang="ko-KR" altLang="en-US" sz="2400" dirty="0">
                <a:solidFill>
                  <a:srgbClr val="006583"/>
                </a:solidFill>
              </a:rPr>
              <a:t> </a:t>
            </a:r>
            <a:endParaRPr lang="en-US" altLang="ko-KR" sz="2400" dirty="0">
              <a:solidFill>
                <a:srgbClr val="006583"/>
              </a:solidFill>
            </a:endParaRPr>
          </a:p>
          <a:p>
            <a:endParaRPr lang="ko-KR" altLang="en-US" sz="2000" dirty="0">
              <a:solidFill>
                <a:srgbClr val="006583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92E497-AC02-434D-9B63-E5698C784852}"/>
              </a:ext>
            </a:extLst>
          </p:cNvPr>
          <p:cNvSpPr txBox="1"/>
          <p:nvPr/>
        </p:nvSpPr>
        <p:spPr>
          <a:xfrm>
            <a:off x="5689599" y="3376923"/>
            <a:ext cx="616989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실험 기구 및 재료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1300" dirty="0"/>
              <a:t>발사기</a:t>
            </a:r>
            <a:r>
              <a:rPr lang="en-US" altLang="ko-KR" sz="1300" dirty="0"/>
              <a:t>, </a:t>
            </a:r>
            <a:r>
              <a:rPr lang="ko-KR" altLang="en-US" sz="1300" dirty="0"/>
              <a:t>쇠 공</a:t>
            </a:r>
            <a:r>
              <a:rPr lang="en-US" altLang="ko-KR" sz="1300" dirty="0"/>
              <a:t>, </a:t>
            </a:r>
            <a:r>
              <a:rPr lang="ko-KR" altLang="en-US" sz="1300" dirty="0"/>
              <a:t>줄자</a:t>
            </a:r>
            <a:r>
              <a:rPr lang="en-US" altLang="ko-KR" sz="1300" dirty="0"/>
              <a:t>, </a:t>
            </a:r>
            <a:r>
              <a:rPr lang="ko-KR" altLang="en-US" sz="1300" dirty="0"/>
              <a:t>포토 게이트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공받개</a:t>
            </a:r>
            <a:r>
              <a:rPr lang="en-US" altLang="ko-KR" sz="1300" dirty="0"/>
              <a:t>, </a:t>
            </a:r>
            <a:r>
              <a:rPr lang="ko-KR" altLang="en-US" sz="1300" dirty="0"/>
              <a:t>표적 판</a:t>
            </a:r>
            <a:r>
              <a:rPr lang="en-US" altLang="ko-KR" sz="1300" dirty="0"/>
              <a:t>, </a:t>
            </a:r>
            <a:r>
              <a:rPr lang="ko-KR" altLang="en-US" sz="1300" dirty="0"/>
              <a:t>스마트 계시기</a:t>
            </a:r>
            <a:r>
              <a:rPr lang="en-US" altLang="ko-KR" sz="1300" dirty="0"/>
              <a:t>, </a:t>
            </a:r>
            <a:r>
              <a:rPr lang="ko-KR" altLang="en-US" sz="1300" dirty="0"/>
              <a:t>먹지</a:t>
            </a:r>
            <a:r>
              <a:rPr lang="en-US" altLang="ko-KR" sz="1300" dirty="0"/>
              <a:t>, </a:t>
            </a:r>
            <a:r>
              <a:rPr lang="ko-KR" altLang="en-US" sz="1300" dirty="0"/>
              <a:t>종이</a:t>
            </a:r>
            <a:endParaRPr lang="en-US" altLang="ko-KR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C46051-29BF-434A-9A7E-EA9B652A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4" y="2138771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1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94653" y="316267"/>
            <a:ext cx="3944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실험장치 및 실험 방법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2E497-AC02-434D-9B63-E5698C784852}"/>
                  </a:ext>
                </a:extLst>
              </p:cNvPr>
              <p:cNvSpPr txBox="1"/>
              <p:nvPr/>
            </p:nvSpPr>
            <p:spPr>
              <a:xfrm>
                <a:off x="5717308" y="1570247"/>
                <a:ext cx="616989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실험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1.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예비실험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발사기를 그림과 같이 스탠드에 끼워서 고정한다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줄자를 약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2m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정도 당겨서 고정장치를 사용하여 고증을 한 후 테이프로 실험대 위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    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에 고정시킨다</a:t>
                </a: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표적판을 발사기로부터 약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1m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떨어진 곳에 위치시킨 후 표적 판 뒷면에 </a:t>
                </a:r>
                <a:r>
                  <a:rPr lang="ko-KR" altLang="en-US" sz="1200" dirty="0" err="1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공받개를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고정시키고 앞면에는 종이와 먹지를 부착한다</a:t>
                </a: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발사기의 각을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30</a:t>
                </a: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로 맞춘다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스마트계시기를 연결하고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1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번 버튼을 눌러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TIME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모드에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그리고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번 버튼을 눌러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              TWO GATRES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모드로 설정한다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발사기에 공을 장착할 때 딸각 거리는 소리가 두 번 들리도록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Medium range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로 장착을 한 후 스마트 계시기의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번을 눌러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*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표시가 나타나도록 한다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방아쇠를 당겨서 공을 발사한다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표적 판에 나타난 공의 충돌위치로부터 공이 발사되어 표적 판까지 비행한 수평거리와 표적판에 충돌한 공의 높이를 측정하고 공의 비행시간을 기록한다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공을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회 발사하여 공의 수평위치 및 수직위치와 시간의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평균값과 표준오차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를 구한다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2E497-AC02-434D-9B63-E5698C784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8" y="1570247"/>
                <a:ext cx="6169891" cy="4801314"/>
              </a:xfrm>
              <a:prstGeom prst="rect">
                <a:avLst/>
              </a:prstGeom>
              <a:blipFill>
                <a:blip r:embed="rId2"/>
                <a:stretch>
                  <a:fillRect l="-889" t="-762" b="-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CC46051-29BF-434A-9A7E-EA9B652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4" y="2138771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1250</Words>
  <Application>Microsoft Office PowerPoint</Application>
  <PresentationFormat>와이드스크린</PresentationFormat>
  <Paragraphs>299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SeokGyu</dc:creator>
  <cp:lastModifiedBy>Jeong SeokGyu</cp:lastModifiedBy>
  <cp:revision>81</cp:revision>
  <dcterms:created xsi:type="dcterms:W3CDTF">2021-09-28T01:12:54Z</dcterms:created>
  <dcterms:modified xsi:type="dcterms:W3CDTF">2021-09-30T00:59:39Z</dcterms:modified>
</cp:coreProperties>
</file>