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306" r:id="rId4"/>
    <p:sldId id="307" r:id="rId5"/>
    <p:sldId id="301" r:id="rId6"/>
    <p:sldId id="311" r:id="rId7"/>
    <p:sldId id="312" r:id="rId8"/>
    <p:sldId id="319" r:id="rId9"/>
    <p:sldId id="320" r:id="rId10"/>
    <p:sldId id="308" r:id="rId11"/>
    <p:sldId id="313" r:id="rId12"/>
    <p:sldId id="314" r:id="rId13"/>
    <p:sldId id="315" r:id="rId14"/>
    <p:sldId id="316" r:id="rId15"/>
    <p:sldId id="321" r:id="rId16"/>
    <p:sldId id="322" r:id="rId17"/>
    <p:sldId id="309" r:id="rId18"/>
    <p:sldId id="317" r:id="rId19"/>
    <p:sldId id="310" r:id="rId20"/>
    <p:sldId id="318" r:id="rId21"/>
    <p:sldId id="32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90698-479A-4D4F-823C-B87DE249D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470E8C-AB65-466F-A42A-AA2FB2F8E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E96E6-C819-407E-AB11-2778F8AD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831B3-D786-4C9B-8C21-DF69EC77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A0088-AC9A-477D-A711-7CE7566B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8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13FB5-45F5-4E7B-8347-F4C8B5B8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77CFA-5530-4DD4-B965-D32E615D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DFFE4-D28F-4ECA-AAEB-CD33E9A7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DB1C6-C14C-41AE-958F-8F529911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0EBC3-7B00-46F4-9FD3-A6937E69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5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D4FCC9-9D76-4D15-86B2-B4A441DC5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5664B9-5F6A-4115-9E9F-C44C84EB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F30D8-C0FA-4419-9A1F-51D32F11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D1C29-6571-4A92-A1DE-27E5D176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8D0B3-07E9-4FC7-802B-7EBD1912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9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4A7D0-FBBF-443F-8302-925E12EE1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89A1A-5773-4A69-85C0-04820DC3E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031A5-0C22-4451-ACDB-E0E79F45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20C44-94EF-4EE6-BEEF-9A2C2EDD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B7276-1F88-46A0-BB71-AB6BA60F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5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6EDFB-6CFE-4D45-8FB8-674324F7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86727-31AD-4EBB-BD1A-26076910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15AC6-6D28-4DCF-B980-67CA9924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667B8-2BB5-459E-A292-FAC9102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3180F-EBDA-48B8-A89E-5C49A612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72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6F62C-C261-4764-8D9F-887B6AD1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5317A-0075-4C98-83C3-7CBF6796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6E1BA-899F-41A5-8994-2627B75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A332B-E115-4A98-98EA-38C18490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414A6-EEA4-4A03-AEFB-54AE5E7F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9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22413-B581-42BF-9FAB-37411293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D8039-4634-417E-B53F-C3E185266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57D42-99F1-46FD-AE84-02A578C4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F091F-877E-4A5A-8065-6CDD844F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5394E-7009-497C-A356-6FC9D921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AA09-224A-4FE0-919D-C49575BA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22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F0C5A-08C8-45CE-A30B-292A787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05D92-C661-4535-B18F-2ED0B95C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E8521-45A6-4EA3-ACC3-B39C94D7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CC8AE-2C69-4B19-BD43-CF7A6BD75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460D7A-D412-4FB0-963A-155A60C3A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335AF0-E8BE-4079-82BC-C406719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2A86A-DE9C-44B9-9CE9-5C9963B1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415EBA-D71C-4A2F-B76C-9D9F7883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43E6C-6DED-4E63-B017-B2279BEC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2A9629-2BFD-4738-9BB7-6C4DDFA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FB2046-07FD-4612-A3E0-EA1D805F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031EA-CF3C-4F50-A92A-D7D9467A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97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04C5A-63CC-48B2-92CC-0E4C069C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60B6-3B05-498B-8E10-2D30221F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9DF7A-29BA-495D-BE01-FA5AF77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92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7D7D-CCEB-4D2E-9022-B6879356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7A5E6-6B58-4FF4-AAFB-3FE22BD3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18048-34FC-471E-9FA2-6D0A0397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7E311-2732-465A-9751-27FDF499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71462-41AA-4850-9697-10E30559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2EF55-813D-404A-B4D5-05DCFB44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DD45F-E525-4DAB-8512-2E492C46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10B06-5925-4EDE-B133-E30620E97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772D9-3F08-46B7-953B-8CCDAC94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2BEF2-75C2-4E4D-8AEE-14A9D538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3D0DB-5103-4C65-BD16-84A93028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82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5824-2F6B-4A77-828B-9FE0B33B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254CE6-8259-4523-ABEC-692F481DE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EC928-8345-492E-91A3-BDA7C75A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99DEE-3B1A-49A1-B4F8-D55D243B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60EE6-D5F0-4E96-B79A-879D2CE0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F9043-D977-4D0B-A11B-0397FB40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86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0F4A8-5077-4916-8DDD-FDD32E78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6CD1C-50A1-4B9B-A1C3-260B5BED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3E9B6-96C0-481A-9F24-6CD8C650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DAB3-4A2A-4D92-B702-F80431D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46F00-5FB8-4302-B563-80E774DA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09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FC8893-D669-4820-B764-6190A0B9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67982-A0EF-4012-9574-2E99E689C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FBE5A-9A9C-42CB-BAB8-1EC888AC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8F31B-6CD9-4A5F-8F09-FA263161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379CB-1C43-4CB5-8CC3-5983439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47F54-9DA5-4B35-AF8A-9C30838E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723B4-C6B8-4B2A-8BF3-E2B80F8AA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46A11-7AC1-48A7-9E89-38669A01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64A41-7370-41F0-B1AF-616A1CE6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6190A-CAFD-40C8-99A1-5C59317A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D64AE-C2A9-4062-B8B2-3C78131E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69EC7-E3D3-4353-B91F-E6149019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C0694-4C2A-44F9-885A-8C3FB6E8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92893-28D4-4F9C-8012-4F04E20A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ED5025-792F-4AF0-8C48-29D515D5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E632F-D08B-4AE6-A20D-F6E95E4E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9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F3056-24F9-4C7F-B946-81D27B0B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5AAA68-8721-415A-8D51-25BFBD4D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A6946-57E8-4732-B2ED-24DFF9D5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F0C3A1-89C3-4409-9158-D5E94E25D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B715BC-6286-4CDD-A787-A0D4944CD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A69FA2-0E3F-4575-A2DF-3186B509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5E37AF-3702-4E1A-B044-C6FC6A72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4C1C94-0BFB-417A-8F55-C9FBBAF0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BA8B5-5781-468A-8D55-B3782FA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30D77-0353-4FA4-B13B-8CF54062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7B09F-D413-4D80-A125-38F4E78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9BE6E-653A-4D9C-A9C9-ECE66B8D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63B824-705C-4DEA-8E3A-2655B7D7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7D1C8-ED5C-4243-AA68-C534B8BA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0D3E29-C198-41BC-9443-9574AA12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5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205C8-10FD-42A8-A165-71560187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CCC66-68DF-4751-AE2E-6BD091DE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896EA-0491-4D7C-974E-7CC73448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7DE34-A99F-4466-9F47-BE401BE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3D707-25DE-4543-BF47-245D66CA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67151-AA01-418E-9484-CDA7E2AF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7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8F22F-DF41-44FD-9D9B-5E1418D6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EBE975-4F17-410C-98FC-18E0171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23E55-398D-4F81-A8B5-8E9B61070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4E3EB-29CA-4535-A2DC-92EB24B6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3D711-8223-4859-B895-07EF14BD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42809-6EB6-4C0A-9BA4-0B05E99E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0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6ED0EB-DA23-474C-9D6F-3BBAA425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54BE0-2A2B-427B-9159-837E7CA3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BE3A1-E2BF-4F7C-995C-CEFDAE43E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A269-EAD1-46E3-A4AB-8DDE5C18E47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B7B8D-D70F-4DBC-9B26-23DE2A480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63471-4C8F-443D-9A01-B7DCF6AA5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446BD-29ED-4CC0-81FC-9013B80C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40DAC5-5368-4C51-9CCA-AF3DFD55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F8833-7239-40BA-B0C5-A9938202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8A609-74C0-4331-94A9-293AA2515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0BB3-8900-468C-A105-A22F390E0A2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05F6D-9C29-4DAB-A3F6-BE48D8619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4609A-D7EA-4622-BB0E-1ABF70221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shopping.naver.com/catalog/23922019404?query=%ED%97%88%EB%A8%BC%EB%B0%80%EB%9F%AC&amp;NaPm=ct%3Dkwt51p2g%7Cci%3D7b9212f6b38d557d6d5777d21a1f884d78023db5%7Ctr%3Dslsl%7Csn%3D95694%7Chk%3D50d580ca417934477883b88b7221ae8fb7451f90" TargetMode="External"/><Relationship Id="rId2" Type="http://schemas.openxmlformats.org/officeDocument/2006/relationships/hyperlink" Target="http://www.jeonhospital.com/mboard/mboard.asp?Page=9&amp;PageSize=10&amp;Key=&amp;Keyword=&amp;Gubun=1&amp;Category=&amp;Year=2017&amp;Month=4&amp;Srno=37607&amp;PState=View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smartstore.naver.com/sidizbb/products/6007838145?NaPm=ct%3Dkwt57crs%7Cci%3D0zC0003LBoLvi%5FZNgKYv%7Ctr%3Dpla%7Chk%3D4cc5685aaa23af6dcf46118a687db0b5a06fdced" TargetMode="External"/><Relationship Id="rId4" Type="http://schemas.openxmlformats.org/officeDocument/2006/relationships/hyperlink" Target="https://smartstore.naver.com/chairandchair/products/5688782999?NaPm=ct%3Dkwt54v9k%7Cci%3Dca23d7cc88b45f37d667765f16d89adf50b0ce7b%7Ctr%3Dslsl%7Csn%3D4091051%7Chk%3D386dadd9b3f8a2739d216538f250b476ff53780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store.naver.com/xj/products/4755988174?NaPm=ct%3Dkwt6zki0%7Cci%3D88a603f738d2f5a20e49a6539b7e67c6fdd793a3%7Ctr%3Dslsl%7Csn%3D769009%7Chk%3D1309b6c3d66192376a342ccb75b8edbab78e0060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CE36442-C009-4CFC-B351-0177C6707B32}"/>
              </a:ext>
            </a:extLst>
          </p:cNvPr>
          <p:cNvSpPr/>
          <p:nvPr/>
        </p:nvSpPr>
        <p:spPr>
          <a:xfrm>
            <a:off x="2654961" y="2816215"/>
            <a:ext cx="6882063" cy="1755762"/>
          </a:xfrm>
          <a:prstGeom prst="rect">
            <a:avLst/>
          </a:prstGeom>
          <a:solidFill>
            <a:srgbClr val="006583"/>
          </a:solidFill>
          <a:ln>
            <a:solidFill>
              <a:srgbClr val="00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조사보고서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사무직</a:t>
            </a:r>
            <a:r>
              <a:rPr lang="en-US" altLang="ko-KR" sz="3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·</a:t>
            </a:r>
            <a:r>
              <a:rPr lang="ko-KR" altLang="en-US" sz="3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개발자를 위한 작업환경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EB859F-7163-4515-8383-8A8540FB5207}"/>
              </a:ext>
            </a:extLst>
          </p:cNvPr>
          <p:cNvCxnSpPr>
            <a:cxnSpLocks/>
          </p:cNvCxnSpPr>
          <p:nvPr/>
        </p:nvCxnSpPr>
        <p:spPr>
          <a:xfrm>
            <a:off x="2654963" y="2583228"/>
            <a:ext cx="6882063" cy="0"/>
          </a:xfrm>
          <a:prstGeom prst="line">
            <a:avLst/>
          </a:prstGeom>
          <a:ln w="19050" cmpd="sng">
            <a:solidFill>
              <a:srgbClr val="006583">
                <a:alpha val="8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A42C2A-73D6-4017-A4C8-8208F00D3C41}"/>
              </a:ext>
            </a:extLst>
          </p:cNvPr>
          <p:cNvSpPr txBox="1"/>
          <p:nvPr/>
        </p:nvSpPr>
        <p:spPr>
          <a:xfrm>
            <a:off x="4618666" y="173930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공학작문발표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54850-1826-486C-A79F-8E2E225EB229}"/>
              </a:ext>
            </a:extLst>
          </p:cNvPr>
          <p:cNvSpPr txBox="1"/>
          <p:nvPr/>
        </p:nvSpPr>
        <p:spPr>
          <a:xfrm>
            <a:off x="9144000" y="5200149"/>
            <a:ext cx="2876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과목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일반물리학실험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전기공학과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학번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201724570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정석규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49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본론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의자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C7AFB9-5690-49E6-8125-9CA242D2010E}"/>
              </a:ext>
            </a:extLst>
          </p:cNvPr>
          <p:cNvSpPr txBox="1"/>
          <p:nvPr/>
        </p:nvSpPr>
        <p:spPr>
          <a:xfrm>
            <a:off x="469179" y="1602694"/>
            <a:ext cx="102501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의자의 중요성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고</a:t>
            </a:r>
            <a:r>
              <a:rPr lang="en-US" altLang="ko-KR" sz="2000" dirty="0"/>
              <a:t>3 </a:t>
            </a:r>
            <a:r>
              <a:rPr lang="ko-KR" altLang="en-US" sz="2000" dirty="0"/>
              <a:t>학생의 경우 하루 평균 </a:t>
            </a:r>
            <a:r>
              <a:rPr lang="en-US" altLang="ko-KR" sz="2000" dirty="0"/>
              <a:t>11</a:t>
            </a: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사무직 직장인은 최소 </a:t>
            </a:r>
            <a:r>
              <a:rPr lang="en-US" altLang="ko-KR" sz="2000" dirty="0"/>
              <a:t>6</a:t>
            </a:r>
            <a:r>
              <a:rPr lang="ko-KR" altLang="en-US" sz="2000" dirty="0"/>
              <a:t>시간을 앉아서 생활함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장시간 앉은 자세는 척추에 지속적인 압력을 가함 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앉아 있더라도 부담이 덜 되게 해주는 의자가 필요함  </a:t>
            </a:r>
          </a:p>
        </p:txBody>
      </p:sp>
    </p:spTree>
    <p:extLst>
      <p:ext uri="{BB962C8B-B14F-4D97-AF65-F5344CB8AC3E}">
        <p14:creationId xmlns:p14="http://schemas.microsoft.com/office/powerpoint/2010/main" val="178121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본론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의자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1F98AF4-FB7A-4C44-AD25-42F3261A7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9437"/>
              </p:ext>
            </p:extLst>
          </p:nvPr>
        </p:nvGraphicFramePr>
        <p:xfrm>
          <a:off x="572864" y="1225515"/>
          <a:ext cx="10834503" cy="5413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958">
                  <a:extLst>
                    <a:ext uri="{9D8B030D-6E8A-4147-A177-3AD203B41FA5}">
                      <a16:colId xmlns:a16="http://schemas.microsoft.com/office/drawing/2014/main" val="4031954355"/>
                    </a:ext>
                  </a:extLst>
                </a:gridCol>
                <a:gridCol w="3304515">
                  <a:extLst>
                    <a:ext uri="{9D8B030D-6E8A-4147-A177-3AD203B41FA5}">
                      <a16:colId xmlns:a16="http://schemas.microsoft.com/office/drawing/2014/main" val="146316492"/>
                    </a:ext>
                  </a:extLst>
                </a:gridCol>
                <a:gridCol w="3304515">
                  <a:extLst>
                    <a:ext uri="{9D8B030D-6E8A-4147-A177-3AD203B41FA5}">
                      <a16:colId xmlns:a16="http://schemas.microsoft.com/office/drawing/2014/main" val="217767407"/>
                    </a:ext>
                  </a:extLst>
                </a:gridCol>
                <a:gridCol w="3304515">
                  <a:extLst>
                    <a:ext uri="{9D8B030D-6E8A-4147-A177-3AD203B41FA5}">
                      <a16:colId xmlns:a16="http://schemas.microsoft.com/office/drawing/2014/main" val="1454263735"/>
                    </a:ext>
                  </a:extLst>
                </a:gridCol>
              </a:tblGrid>
              <a:tr h="43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목차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모델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허먼밀러</a:t>
                      </a:r>
                      <a:r>
                        <a:rPr lang="ko-KR" altLang="en-US" sz="800" dirty="0"/>
                        <a:t> 뉴 에어론 </a:t>
                      </a:r>
                      <a:r>
                        <a:rPr lang="ko-KR" altLang="en-US" sz="800" dirty="0" err="1"/>
                        <a:t>체어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허먼밀러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엠바디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체어</a:t>
                      </a:r>
                      <a:r>
                        <a:rPr lang="ko-KR" altLang="en-US" sz="800" dirty="0"/>
                        <a:t> 올 블랙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시디즈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T80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76010"/>
                  </a:ext>
                </a:extLst>
              </a:tr>
              <a:tr h="3067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사진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94029"/>
                  </a:ext>
                </a:extLst>
              </a:tr>
              <a:tr h="43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1,490,000 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2,052,000 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552,000 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961378"/>
                  </a:ext>
                </a:extLst>
              </a:tr>
              <a:tr h="43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네이버 스토어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허먼밀러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허먼밀러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시디즈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27512"/>
                  </a:ext>
                </a:extLst>
              </a:tr>
              <a:tr h="603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장점</a:t>
                      </a:r>
                      <a:endParaRPr lang="en-US" altLang="ko-KR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좌판이 </a:t>
                      </a:r>
                      <a:r>
                        <a:rPr lang="ko-KR" altLang="en-US" sz="800" dirty="0" err="1"/>
                        <a:t>힙라인에</a:t>
                      </a:r>
                      <a:r>
                        <a:rPr lang="ko-KR" altLang="en-US" sz="800" dirty="0"/>
                        <a:t> 맞도록 곡선형태임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틸팅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뒤로 젖히는 경우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시에 좌판도 같이 움직임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A/S </a:t>
                      </a:r>
                      <a:r>
                        <a:rPr lang="ko-KR" altLang="en-US" sz="800" dirty="0"/>
                        <a:t>최대 </a:t>
                      </a:r>
                      <a:r>
                        <a:rPr lang="en-US" altLang="ko-KR" sz="800" dirty="0"/>
                        <a:t>12</a:t>
                      </a:r>
                      <a:r>
                        <a:rPr lang="ko-KR" altLang="en-US" sz="800" dirty="0"/>
                        <a:t>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가격면에서 여유로움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A/S </a:t>
                      </a:r>
                      <a:r>
                        <a:rPr lang="ko-KR" altLang="en-US" sz="800" dirty="0"/>
                        <a:t>최대 </a:t>
                      </a: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799950"/>
                  </a:ext>
                </a:extLst>
              </a:tr>
              <a:tr h="428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단점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헤드 </a:t>
                      </a:r>
                      <a:r>
                        <a:rPr lang="ko-KR" altLang="en-US" sz="800" dirty="0" err="1"/>
                        <a:t>레스트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머리고정기구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를 따로 구비해야 함 </a:t>
                      </a:r>
                      <a:r>
                        <a:rPr lang="en-US" altLang="ko-KR" sz="800" dirty="0"/>
                        <a:t>(+200,000)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헤드 </a:t>
                      </a:r>
                      <a:r>
                        <a:rPr lang="ko-KR" altLang="en-US" sz="800" dirty="0" err="1"/>
                        <a:t>레스트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머리고정기구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를 따로 구비해야 함 </a:t>
                      </a:r>
                      <a:r>
                        <a:rPr lang="en-US" altLang="ko-KR" sz="800" dirty="0"/>
                        <a:t>(+200,000)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가격이 매우 비쌈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팔걸이가 조정한계가 존재함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6142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CFAE74A-12D4-4011-AB70-58A68B5E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65" y="1856456"/>
            <a:ext cx="2357493" cy="2689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1ED2DB-DB15-45B2-B4B2-05659A20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011" y="1843160"/>
            <a:ext cx="2231762" cy="27023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5B9360-B2FE-4D6C-969F-13139798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726" y="1757774"/>
            <a:ext cx="2231763" cy="28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4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lang="ko-KR" altLang="en-US" sz="28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본론 </a:t>
            </a:r>
            <a:r>
              <a:rPr lang="en-US" altLang="ko-KR" sz="28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8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책상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738431-5589-4F9D-8DC6-0F418223A4A1}"/>
              </a:ext>
            </a:extLst>
          </p:cNvPr>
          <p:cNvSpPr txBox="1"/>
          <p:nvPr/>
        </p:nvSpPr>
        <p:spPr>
          <a:xfrm>
            <a:off x="572864" y="1755226"/>
            <a:ext cx="102501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책상의 중요성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좋은 의자에 앉더라도 만성 요통 환자가 장시간 앉아있는 행위는 부담임 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중간중간 서서 일하는 시간도 필요함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이미 구성되어 있는 작업환경에서 </a:t>
            </a:r>
            <a:r>
              <a:rPr lang="ko-KR" altLang="en-US" sz="2000" dirty="0" err="1"/>
              <a:t>스탠딩</a:t>
            </a:r>
            <a:r>
              <a:rPr lang="ko-KR" altLang="en-US" sz="2000" dirty="0"/>
              <a:t> 작업환경으로 변경하는 것은 시간이 오래 걸림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유럽</a:t>
            </a:r>
            <a:r>
              <a:rPr lang="en-US" altLang="ko-KR" sz="2000" dirty="0"/>
              <a:t>, </a:t>
            </a:r>
            <a:r>
              <a:rPr lang="ko-KR" altLang="en-US" sz="2000" dirty="0"/>
              <a:t>미국 등 선진국을 중심으로 </a:t>
            </a:r>
            <a:r>
              <a:rPr lang="ko-KR" altLang="en-US" sz="2000" dirty="0" err="1"/>
              <a:t>스탠딩</a:t>
            </a:r>
            <a:r>
              <a:rPr lang="ko-KR" altLang="en-US" sz="2000" dirty="0"/>
              <a:t> 워크 문화가 자리 잡고 있음</a:t>
            </a:r>
          </a:p>
        </p:txBody>
      </p:sp>
    </p:spTree>
    <p:extLst>
      <p:ext uri="{BB962C8B-B14F-4D97-AF65-F5344CB8AC3E}">
        <p14:creationId xmlns:p14="http://schemas.microsoft.com/office/powerpoint/2010/main" val="170032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본론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책상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2D8844A-551F-4187-97C8-7AF57A49C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37209"/>
              </p:ext>
            </p:extLst>
          </p:nvPr>
        </p:nvGraphicFramePr>
        <p:xfrm>
          <a:off x="572864" y="1225515"/>
          <a:ext cx="10834503" cy="5413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958">
                  <a:extLst>
                    <a:ext uri="{9D8B030D-6E8A-4147-A177-3AD203B41FA5}">
                      <a16:colId xmlns:a16="http://schemas.microsoft.com/office/drawing/2014/main" val="4031954355"/>
                    </a:ext>
                  </a:extLst>
                </a:gridCol>
                <a:gridCol w="3304515">
                  <a:extLst>
                    <a:ext uri="{9D8B030D-6E8A-4147-A177-3AD203B41FA5}">
                      <a16:colId xmlns:a16="http://schemas.microsoft.com/office/drawing/2014/main" val="146316492"/>
                    </a:ext>
                  </a:extLst>
                </a:gridCol>
                <a:gridCol w="3304515">
                  <a:extLst>
                    <a:ext uri="{9D8B030D-6E8A-4147-A177-3AD203B41FA5}">
                      <a16:colId xmlns:a16="http://schemas.microsoft.com/office/drawing/2014/main" val="217767407"/>
                    </a:ext>
                  </a:extLst>
                </a:gridCol>
                <a:gridCol w="3304515">
                  <a:extLst>
                    <a:ext uri="{9D8B030D-6E8A-4147-A177-3AD203B41FA5}">
                      <a16:colId xmlns:a16="http://schemas.microsoft.com/office/drawing/2014/main" val="1454263735"/>
                    </a:ext>
                  </a:extLst>
                </a:gridCol>
              </a:tblGrid>
              <a:tr h="43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목차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모델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루나랩</a:t>
                      </a:r>
                      <a:r>
                        <a:rPr lang="ko-KR" altLang="en-US" sz="800" dirty="0"/>
                        <a:t> 모던 스탠드 전동 책상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에이픽스</a:t>
                      </a:r>
                      <a:r>
                        <a:rPr lang="ko-KR" altLang="en-US" sz="800" dirty="0"/>
                        <a:t> 책상 모션데스크 </a:t>
                      </a:r>
                      <a:r>
                        <a:rPr lang="en-US" altLang="ko-KR" sz="800" dirty="0"/>
                        <a:t>MD001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포스트 모던 높이조절 데스크 </a:t>
                      </a:r>
                      <a:endParaRPr lang="en-US" altLang="ko-KR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76010"/>
                  </a:ext>
                </a:extLst>
              </a:tr>
              <a:tr h="3067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사진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94029"/>
                  </a:ext>
                </a:extLst>
              </a:tr>
              <a:tr h="43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577,000 </a:t>
                      </a:r>
                      <a:r>
                        <a:rPr lang="ko-KR" altLang="en-US" sz="800" dirty="0"/>
                        <a:t>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최소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149,000 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279,000 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961378"/>
                  </a:ext>
                </a:extLst>
              </a:tr>
              <a:tr h="43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네이버 스토어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루나랩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에이픽스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포스트 모던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27512"/>
                  </a:ext>
                </a:extLst>
              </a:tr>
              <a:tr h="603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장점</a:t>
                      </a:r>
                      <a:endParaRPr lang="en-US" altLang="ko-KR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좌판 크기 </a:t>
                      </a:r>
                      <a:r>
                        <a:rPr lang="en-US" altLang="ko-KR" sz="800" dirty="0"/>
                        <a:t>: 1200, 1500, 1800mm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전동으로 책상 높이 조절 가능</a:t>
                      </a:r>
                      <a:r>
                        <a:rPr lang="en-US" altLang="ko-KR" sz="800" dirty="0"/>
                        <a:t>(637~1280mm)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최대 하중 </a:t>
                      </a:r>
                      <a:r>
                        <a:rPr lang="en-US" altLang="ko-KR" sz="800" dirty="0"/>
                        <a:t>130kg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A/S 3</a:t>
                      </a:r>
                      <a:r>
                        <a:rPr lang="ko-KR" altLang="en-US" sz="800" dirty="0"/>
                        <a:t>년 무상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가격이 상대적으로 저렴함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전동 조정 옵션에 비해 가격이 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799950"/>
                  </a:ext>
                </a:extLst>
              </a:tr>
              <a:tr h="428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단점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전문 설치기사 요청 필요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높이를 수동으로 조절해야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A/S 1</a:t>
                      </a:r>
                      <a:r>
                        <a:rPr lang="ko-KR" altLang="en-US" sz="800" dirty="0"/>
                        <a:t>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6142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6C60547-67B7-4F2C-BF11-F5DCD349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51" y="1827032"/>
            <a:ext cx="3167005" cy="2798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1A873C-A79A-4B67-9AFA-BD196D7B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36" y="1775091"/>
            <a:ext cx="2899478" cy="29026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23F764-8E43-4D4D-A11C-2F2EF2B35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929" y="1731322"/>
            <a:ext cx="3087726" cy="289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8" y="283251"/>
            <a:ext cx="421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본론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워킹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런닝머신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01313C-6EB7-475E-9096-2570C0F2EA86}"/>
              </a:ext>
            </a:extLst>
          </p:cNvPr>
          <p:cNvSpPr txBox="1"/>
          <p:nvPr/>
        </p:nvSpPr>
        <p:spPr>
          <a:xfrm>
            <a:off x="469178" y="1322037"/>
            <a:ext cx="10250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걷기 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걷기와 같이 척추와 코어근육의 측면을 단련하고 엉덩이를 다듬어주는 운동은 거의 없다</a:t>
            </a:r>
            <a:r>
              <a:rPr lang="en-US" altLang="ko-KR" sz="2000" dirty="0"/>
              <a:t>. </a:t>
            </a:r>
            <a:r>
              <a:rPr lang="ko-KR" altLang="en-US" sz="2000" dirty="0"/>
              <a:t>걸을 때마다 몸통은 에너지를 저장하고</a:t>
            </a:r>
            <a:r>
              <a:rPr lang="en-US" altLang="ko-KR" sz="2000" dirty="0"/>
              <a:t>, </a:t>
            </a:r>
            <a:r>
              <a:rPr lang="ko-KR" altLang="en-US" sz="2000" dirty="0"/>
              <a:t>허리의 탄력조직은 근육을 덜 운동 하게하여 척추의 부하를 줄인다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r>
              <a:rPr lang="en-US" altLang="ko-KR" sz="1000" dirty="0"/>
              <a:t>-</a:t>
            </a:r>
            <a:r>
              <a:rPr lang="ko-KR" altLang="en-US" sz="1000" dirty="0"/>
              <a:t>스튜어트 </a:t>
            </a:r>
            <a:r>
              <a:rPr lang="ko-KR" altLang="en-US" sz="1000" dirty="0" err="1"/>
              <a:t>맥길</a:t>
            </a:r>
            <a:r>
              <a:rPr lang="en-US" altLang="ko-KR" sz="1000" dirty="0"/>
              <a:t>(Stuart McGill),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0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ko-KR" altLang="en-US" sz="1000" dirty="0"/>
              <a:t>허리치료와 역학 </a:t>
            </a:r>
            <a:r>
              <a:rPr lang="en-US" altLang="ko-KR" sz="1000" dirty="0"/>
              <a:t>Back Mechanic</a:t>
            </a:r>
            <a:r>
              <a:rPr lang="en-US" altLang="ko-KR" sz="10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』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457200" indent="-457200">
              <a:buFont typeface="+mj-ea"/>
              <a:buAutoNum type="circleNumDbPlain"/>
            </a:pPr>
            <a:endParaRPr lang="en-US" altLang="ko-KR" sz="1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장시간 서있는 경우</a:t>
            </a:r>
            <a:r>
              <a:rPr lang="en-US" altLang="ko-KR" sz="2000" dirty="0"/>
              <a:t> </a:t>
            </a:r>
            <a:r>
              <a:rPr lang="ko-KR" altLang="en-US" sz="2000" dirty="0"/>
              <a:t>무릎에 지속적인 부담을 주게 되며 </a:t>
            </a:r>
            <a:r>
              <a:rPr lang="ko-KR" altLang="en-US" sz="2000" dirty="0" err="1"/>
              <a:t>족저근막염</a:t>
            </a:r>
            <a:r>
              <a:rPr lang="ko-KR" altLang="en-US" sz="2000" dirty="0"/>
              <a:t> 발생의 위험이 있음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 err="1"/>
              <a:t>트레드밀</a:t>
            </a:r>
            <a:r>
              <a:rPr lang="ko-KR" altLang="en-US" sz="2000" dirty="0"/>
              <a:t> 데스크를 구성하더라도 조립 작업이 용이하고</a:t>
            </a:r>
            <a:r>
              <a:rPr lang="en-US" altLang="ko-KR" sz="2000" dirty="0"/>
              <a:t>, </a:t>
            </a:r>
            <a:r>
              <a:rPr lang="ko-KR" altLang="en-US" sz="2000" dirty="0"/>
              <a:t>산만하지 않으며</a:t>
            </a:r>
            <a:r>
              <a:rPr lang="en-US" altLang="ko-KR" sz="2000" dirty="0"/>
              <a:t>, </a:t>
            </a:r>
            <a:r>
              <a:rPr lang="ko-KR" altLang="en-US" sz="2000" dirty="0"/>
              <a:t>착석으로 돌아갈 때 편리할 수 있는 제품을 선택해야 한다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1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11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8" y="283251"/>
            <a:ext cx="4359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본론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워킹 </a:t>
            </a:r>
            <a:r>
              <a:rPr lang="ko-KR" altLang="en-US" sz="2800" b="1" dirty="0" err="1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런닝머신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798704AE-4A68-409B-B128-9812B0679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64682"/>
              </p:ext>
            </p:extLst>
          </p:nvPr>
        </p:nvGraphicFramePr>
        <p:xfrm>
          <a:off x="2331006" y="1261729"/>
          <a:ext cx="7529988" cy="5413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958">
                  <a:extLst>
                    <a:ext uri="{9D8B030D-6E8A-4147-A177-3AD203B41FA5}">
                      <a16:colId xmlns:a16="http://schemas.microsoft.com/office/drawing/2014/main" val="4031954355"/>
                    </a:ext>
                  </a:extLst>
                </a:gridCol>
                <a:gridCol w="3304515">
                  <a:extLst>
                    <a:ext uri="{9D8B030D-6E8A-4147-A177-3AD203B41FA5}">
                      <a16:colId xmlns:a16="http://schemas.microsoft.com/office/drawing/2014/main" val="146316492"/>
                    </a:ext>
                  </a:extLst>
                </a:gridCol>
                <a:gridCol w="3304515">
                  <a:extLst>
                    <a:ext uri="{9D8B030D-6E8A-4147-A177-3AD203B41FA5}">
                      <a16:colId xmlns:a16="http://schemas.microsoft.com/office/drawing/2014/main" val="217767407"/>
                    </a:ext>
                  </a:extLst>
                </a:gridCol>
              </a:tblGrid>
              <a:tr h="43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목차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모델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샤오미 접이식 </a:t>
                      </a:r>
                      <a:r>
                        <a:rPr lang="ko-KR" altLang="en-US" sz="800" dirty="0" err="1"/>
                        <a:t>워킹패드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A1 PRO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이고진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워킹패드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J1</a:t>
                      </a:r>
                      <a:r>
                        <a:rPr lang="ko-KR" altLang="en-US" sz="800" dirty="0"/>
                        <a:t>블루 블랙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76010"/>
                  </a:ext>
                </a:extLst>
              </a:tr>
              <a:tr h="3067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사진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94029"/>
                  </a:ext>
                </a:extLst>
              </a:tr>
              <a:tr h="43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577,000 </a:t>
                      </a:r>
                      <a:r>
                        <a:rPr lang="ko-KR" altLang="en-US" sz="800" dirty="0"/>
                        <a:t>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최소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320,000 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961378"/>
                  </a:ext>
                </a:extLst>
              </a:tr>
              <a:tr h="43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네이버 스토어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샤오미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이고진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27512"/>
                  </a:ext>
                </a:extLst>
              </a:tr>
              <a:tr h="603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장점</a:t>
                      </a:r>
                      <a:endParaRPr lang="en-US" altLang="ko-KR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리모컨으로 속도가 조절 가능함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접이식 가능으로 보관에 용이함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접이식 기능이 없음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799950"/>
                  </a:ext>
                </a:extLst>
              </a:tr>
              <a:tr h="428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단점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무게 </a:t>
                      </a:r>
                      <a:r>
                        <a:rPr lang="en-US" altLang="ko-KR" sz="800" dirty="0"/>
                        <a:t>27kg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무게 </a:t>
                      </a:r>
                      <a:r>
                        <a:rPr lang="en-US" altLang="ko-KR" sz="800" dirty="0"/>
                        <a:t>29.5kg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6142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A8261C1-0A52-4D27-8BCE-06137B96A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512" y="1868972"/>
            <a:ext cx="3204017" cy="28239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553843-48F6-42D3-8187-41AA54F79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53" y="1868972"/>
            <a:ext cx="3204017" cy="26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2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235366" y="2892028"/>
            <a:ext cx="5721267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 </a:t>
            </a:r>
            <a:r>
              <a:rPr lang="ko-KR" altLang="en-US" sz="36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결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론</a:t>
            </a:r>
          </a:p>
        </p:txBody>
      </p:sp>
    </p:spTree>
    <p:extLst>
      <p:ext uri="{BB962C8B-B14F-4D97-AF65-F5344CB8AC3E}">
        <p14:creationId xmlns:p14="http://schemas.microsoft.com/office/powerpoint/2010/main" val="18195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 </a:t>
            </a:r>
            <a:r>
              <a:rPr lang="ko-KR" altLang="en-US" sz="28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결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론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3BC5DB9A-4184-4F8C-AE89-B83A89BE4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50050"/>
              </p:ext>
            </p:extLst>
          </p:nvPr>
        </p:nvGraphicFramePr>
        <p:xfrm>
          <a:off x="2331006" y="2027361"/>
          <a:ext cx="7529988" cy="2803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958">
                  <a:extLst>
                    <a:ext uri="{9D8B030D-6E8A-4147-A177-3AD203B41FA5}">
                      <a16:colId xmlns:a16="http://schemas.microsoft.com/office/drawing/2014/main" val="4031954355"/>
                    </a:ext>
                  </a:extLst>
                </a:gridCol>
                <a:gridCol w="3304515">
                  <a:extLst>
                    <a:ext uri="{9D8B030D-6E8A-4147-A177-3AD203B41FA5}">
                      <a16:colId xmlns:a16="http://schemas.microsoft.com/office/drawing/2014/main" val="146316492"/>
                    </a:ext>
                  </a:extLst>
                </a:gridCol>
                <a:gridCol w="3304515">
                  <a:extLst>
                    <a:ext uri="{9D8B030D-6E8A-4147-A177-3AD203B41FA5}">
                      <a16:colId xmlns:a16="http://schemas.microsoft.com/office/drawing/2014/main" val="217767407"/>
                    </a:ext>
                  </a:extLst>
                </a:gridCol>
              </a:tblGrid>
              <a:tr h="246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목차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모델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최고 가격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최소 가격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76010"/>
                  </a:ext>
                </a:extLst>
              </a:tr>
              <a:tr h="639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의자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허먼밀러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엠바디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시디즈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T80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94029"/>
                  </a:ext>
                </a:extLst>
              </a:tr>
              <a:tr h="639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책상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루나랩</a:t>
                      </a:r>
                      <a:r>
                        <a:rPr lang="ko-KR" altLang="en-US" sz="800" dirty="0"/>
                        <a:t> 모던 스탠드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포스트 모던 높이조절 데스크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961378"/>
                  </a:ext>
                </a:extLst>
              </a:tr>
              <a:tr h="639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트레드밀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샤오미 워킹 패드 </a:t>
                      </a:r>
                      <a:r>
                        <a:rPr lang="en-US" altLang="ko-KR" sz="800" dirty="0"/>
                        <a:t>A1 Pro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이고진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워킹패드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27512"/>
                  </a:ext>
                </a:extLst>
              </a:tr>
              <a:tr h="639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가격</a:t>
                      </a:r>
                      <a:endParaRPr lang="en-US" altLang="ko-KR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2,052,000 + 577,000 + 577,000 = 3,206,000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552,000 + 279,000 + 320,000 = 1,151,000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79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79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235366" y="2892028"/>
            <a:ext cx="5721267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 </a:t>
            </a:r>
            <a:r>
              <a:rPr lang="ko-KR" altLang="en-US" sz="36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참고자료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4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참고자료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888139-0877-47C3-A9F6-7FDB4C8F71AE}"/>
              </a:ext>
            </a:extLst>
          </p:cNvPr>
          <p:cNvSpPr txBox="1"/>
          <p:nvPr/>
        </p:nvSpPr>
        <p:spPr>
          <a:xfrm>
            <a:off x="572864" y="1258432"/>
            <a:ext cx="111499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이미지</a:t>
            </a:r>
            <a:endParaRPr lang="en-US" altLang="ko-KR" sz="1600" b="1" dirty="0"/>
          </a:p>
          <a:p>
            <a:pPr marL="342900" indent="-342900">
              <a:buFont typeface="+mj-ea"/>
              <a:buAutoNum type="circleNumDbPlain"/>
            </a:pP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자세에 따른 허리압력 변화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http://www.jeonhospital.com/mboard/mboard.asp?Page=9&amp;PageSize=10&amp;Key=&amp;Keyword=&amp;Gubun=1&amp;Category=&amp;Year=2017&amp;Month=4&amp;Srno=37607&amp;PState=View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의자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허먼밀러</a:t>
            </a:r>
            <a:r>
              <a:rPr lang="ko-KR" altLang="en-US" sz="1200" dirty="0"/>
              <a:t> 뉴 에어론 제품 사진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>
                <a:hlinkClick r:id="rId3"/>
              </a:rPr>
              <a:t>https://search.shopping.naver.com/catalog/23922019404?query=%ED%97%88%EB%A8%BC%EB%B0%80%EB%9F%AC&amp;NaPm=ct%3Dkwt51p2g%7Cci%3D7b9212f6b38d557d6d5777d21a1f884d78023db5%7Ctr%3Dslsl%7Csn%3D95694%7Chk%3D50d580ca417934477883b88b7221ae8fb7451f90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허먼밀러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엠바디</a:t>
            </a:r>
            <a:r>
              <a:rPr lang="ko-KR" altLang="en-US" sz="1200" dirty="0"/>
              <a:t> 제품 사진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>
                <a:hlinkClick r:id="rId4"/>
              </a:rPr>
              <a:t>https://smartstore.naver.com/chairandchair/products/5688782999?NaPm=ct%3Dkwt54v9k%7Cci%3Dca23d7cc88b45f37d667765f16d89adf50b0ce7b%7Ctr%3Dslsl%7Csn%3D4091051%7Chk%3D386dadd9b3f8a2739d216538f250b476ff53780e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시디즈</a:t>
            </a:r>
            <a:r>
              <a:rPr lang="ko-KR" altLang="en-US" sz="1200" dirty="0"/>
              <a:t> </a:t>
            </a:r>
            <a:r>
              <a:rPr lang="en-US" altLang="ko-KR" sz="1200" dirty="0"/>
              <a:t>T80 </a:t>
            </a:r>
            <a:r>
              <a:rPr lang="ko-KR" altLang="en-US" sz="1200" dirty="0"/>
              <a:t>제품 사진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>
                <a:hlinkClick r:id="rId5"/>
              </a:rPr>
              <a:t>https://smartstore.naver.com/sidizbb/products/6007838145?NaPm=ct%3Dkwt57crs%7Cci%3D0zC0003LBoLvi%5FZNgKYv%7Ctr%3Dpla%7Chk%3D4cc5685aaa23af6dcf46118a687db0b5a06fdced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책상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루나랩</a:t>
            </a:r>
            <a:r>
              <a:rPr lang="ko-KR" altLang="en-US" sz="1200" dirty="0"/>
              <a:t> 모던 스탠드 제품 사진 </a:t>
            </a:r>
            <a:r>
              <a:rPr lang="en-US" altLang="ko-KR" sz="1200" dirty="0"/>
              <a:t>: </a:t>
            </a:r>
          </a:p>
          <a:p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smartstore.naver.com/lunadesk/products/4360380549?n_media=11068&amp;n_query=%EC%8A%A4%ED%83%A0%EB%94%A9%EC%B1%85%EC%83%81&amp;n_rank=1&amp;n_ad_group=grp-a001-02-000000019863315&amp;n_ad=nad-a001-02000000135550401&amp;n_campaign_type=2&amp;n_mall_id=ncp_1nqmp3_01&amp;n_mall_pid=4360380549&amp;n_ad_group_type=2&amp;NaPm=ct%3Dkwt60zwg%7Cci%3D0Ay0001mCULvZPj7Cv02%7Ctr%3Dpla%7Chk%3De6fa83c83c7b968ae2c638cc562cec2ce6867400</a:t>
            </a:r>
          </a:p>
          <a:p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8420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41F79A-9FB6-4093-B6F1-35D9B6B4B45A}"/>
              </a:ext>
            </a:extLst>
          </p:cNvPr>
          <p:cNvCxnSpPr>
            <a:cxnSpLocks/>
          </p:cNvCxnSpPr>
          <p:nvPr/>
        </p:nvCxnSpPr>
        <p:spPr>
          <a:xfrm>
            <a:off x="3840956" y="1938831"/>
            <a:ext cx="4510088" cy="0"/>
          </a:xfrm>
          <a:prstGeom prst="line">
            <a:avLst/>
          </a:prstGeom>
          <a:ln w="19050" cmpd="sng">
            <a:solidFill>
              <a:schemeClr val="bg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8CF2C-7BCE-40D0-87C8-73145689CAC0}"/>
              </a:ext>
            </a:extLst>
          </p:cNvPr>
          <p:cNvSpPr txBox="1"/>
          <p:nvPr/>
        </p:nvSpPr>
        <p:spPr>
          <a:xfrm>
            <a:off x="5121294" y="2481064"/>
            <a:ext cx="24020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서론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prstClr val="white">
                  <a:lumMod val="8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02 </a:t>
            </a:r>
            <a:r>
              <a:rPr lang="ko-KR" altLang="en-US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본론 </a:t>
            </a:r>
            <a:endParaRPr lang="en-US" altLang="ko-KR" sz="2800" dirty="0">
              <a:solidFill>
                <a:prstClr val="white">
                  <a:lumMod val="8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03 </a:t>
            </a:r>
            <a:r>
              <a:rPr lang="ko-KR" altLang="en-US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결론 </a:t>
            </a:r>
            <a:endParaRPr lang="en-US" altLang="ko-KR" sz="2800" dirty="0">
              <a:solidFill>
                <a:prstClr val="white">
                  <a:lumMod val="8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04 </a:t>
            </a:r>
            <a:r>
              <a:rPr lang="ko-KR" altLang="en-US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참고자료 </a:t>
            </a:r>
            <a:endParaRPr lang="en-US" altLang="ko-KR" sz="2800" dirty="0">
              <a:solidFill>
                <a:prstClr val="white">
                  <a:lumMod val="8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597A6-B65C-4AB3-9D8F-2A067E12C7F3}"/>
              </a:ext>
            </a:extLst>
          </p:cNvPr>
          <p:cNvSpPr txBox="1"/>
          <p:nvPr/>
        </p:nvSpPr>
        <p:spPr>
          <a:xfrm>
            <a:off x="5503477" y="1063892"/>
            <a:ext cx="118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32644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참고자료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888139-0877-47C3-A9F6-7FDB4C8F71AE}"/>
              </a:ext>
            </a:extLst>
          </p:cNvPr>
          <p:cNvSpPr txBox="1"/>
          <p:nvPr/>
        </p:nvSpPr>
        <p:spPr>
          <a:xfrm>
            <a:off x="572864" y="1258432"/>
            <a:ext cx="106262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에이팩스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높이조절 책상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smartstore.naver.com/lunadesk/products/4360380549?n_media=11068&amp;n_query=%EC%8A%A4%ED%83%A0%EB%94%A9%EC%B1%85%EC%83%81&amp;n_rank=1&amp;n_ad_group=grp-a001-02-000000019863315&amp;n_ad=nad-a001-02-000000135550401&amp;n_campaign_type=2&amp;n_mall_id=ncp_1nqmp3_01&amp;n_mall_pid=4360380549&amp;n_ad_group_type=2&amp;NaPm=ct%3Dkwt60zwg%7Cci%3D0Ay0001mCULvZPj7Cv02%7Ctr%3Dpla%7Chk%3De6fa83c83c7b968ae2c638cc562cec2ce6867400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포스트모던 높이조절 책상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https://smartstore.naver.com/postmodernint/products/4477956492?NaPm=ct%3Dkwt6dbko%7Cci%3D876ff2637af68df1f275440219a8278cbe9f7d7f%7Ctr%3Dslsl%7Csn%3D898987%7Chk%3D78b6c25b5bb874a1ced79979a963efea1488945b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트레드밀</a:t>
            </a:r>
            <a:endParaRPr kumimoji="0" lang="en-US" altLang="ko-KR" sz="12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샤오미 </a:t>
            </a:r>
            <a:r>
              <a:rPr kumimoji="0" lang="en-US" altLang="ko-KR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A1 PRO </a:t>
            </a:r>
            <a:r>
              <a:rPr kumimoji="0" lang="ko-KR" alt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제품 사진 </a:t>
            </a:r>
            <a:r>
              <a:rPr kumimoji="0" lang="en-US" altLang="ko-KR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https://smartstore.naver.com/xj/products/4755988174?NaPm=ct%3Dkwt6zki0%7Cci%3D88a603f738d2f5a20e49a6539b7e67c6fdd793a3%7Ctr%3Dslsl%7Csn%3D769009%7Chk%3D1309b6c3d66192376a342ccb75b8edbab78e0060</a:t>
            </a: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이고진</a:t>
            </a:r>
            <a:r>
              <a:rPr kumimoji="0" lang="ko-KR" alt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워킹패드</a:t>
            </a:r>
            <a:r>
              <a:rPr kumimoji="0" lang="ko-KR" alt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https://brand.naver.com/egojin/products/5292796380?NaPm=ct%3Dkwt7cq9k%7Cci%3D597754d1b26a025289a8bd9a8006b162d7fd1084%7Ctr%3Dslsl%7Csn%3D156815%7Chk%3D6bc972e6ff31bd6e61c1dd5b7c6e2c0db9a1d5bc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86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235366" y="2892028"/>
            <a:ext cx="5721267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356150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8" y="283251"/>
            <a:ext cx="4086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서론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조사의 필요성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BE7D59-9740-4892-A516-92C8CE829962}"/>
              </a:ext>
            </a:extLst>
          </p:cNvPr>
          <p:cNvSpPr txBox="1"/>
          <p:nvPr/>
        </p:nvSpPr>
        <p:spPr>
          <a:xfrm>
            <a:off x="469178" y="1087470"/>
            <a:ext cx="10914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요통 현황</a:t>
            </a:r>
            <a:endParaRPr lang="en-US" altLang="ko-KR" sz="2400" b="1" dirty="0"/>
          </a:p>
          <a:p>
            <a:pPr marL="514350" indent="-514350">
              <a:buFont typeface="+mj-ea"/>
              <a:buAutoNum type="circleNumDbPlain"/>
            </a:pPr>
            <a:endParaRPr lang="en-US" altLang="ko-KR" sz="2800" dirty="0"/>
          </a:p>
          <a:p>
            <a:pPr marL="514350" indent="-514350">
              <a:buFont typeface="+mj-ea"/>
              <a:buAutoNum type="circleNumDbPlain"/>
            </a:pPr>
            <a:r>
              <a:rPr lang="en-US" altLang="ko-KR" sz="2000" dirty="0"/>
              <a:t>2010~2013</a:t>
            </a:r>
            <a:r>
              <a:rPr lang="ko-KR" altLang="en-US" sz="2000" dirty="0"/>
              <a:t>년 국민건강영양조사에 참여한 </a:t>
            </a:r>
            <a:r>
              <a:rPr lang="en-US" altLang="ko-KR" sz="2000" dirty="0"/>
              <a:t>50</a:t>
            </a:r>
            <a:r>
              <a:rPr lang="ko-KR" altLang="en-US" sz="2000" dirty="0"/>
              <a:t>세 이상의 남녀 요통 유병률을 분석한 결과 전체 인구의 </a:t>
            </a:r>
            <a:r>
              <a:rPr lang="en-US" altLang="ko-KR" sz="2000" dirty="0"/>
              <a:t>84%</a:t>
            </a:r>
            <a:r>
              <a:rPr lang="ko-KR" altLang="en-US" sz="2000" dirty="0"/>
              <a:t>가 한 번 이상 요통을 경험 하고 있음</a:t>
            </a:r>
            <a:r>
              <a:rPr lang="en-US" altLang="ko-KR" sz="2000" dirty="0"/>
              <a:t>. 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sz="2000" dirty="0"/>
          </a:p>
          <a:p>
            <a:pPr marL="514350" indent="-514350">
              <a:buFont typeface="+mj-ea"/>
              <a:buAutoNum type="circleNumDbPlain"/>
            </a:pPr>
            <a:r>
              <a:rPr lang="en-US" altLang="ko-KR" sz="2000" dirty="0"/>
              <a:t>3</a:t>
            </a:r>
            <a:r>
              <a:rPr lang="ko-KR" altLang="en-US" sz="2000" dirty="0"/>
              <a:t>개월 이상 요통이 지속되는 만성 요통환자는 </a:t>
            </a:r>
            <a:r>
              <a:rPr lang="en-US" altLang="ko-KR" sz="2000" dirty="0"/>
              <a:t>23%</a:t>
            </a:r>
            <a:r>
              <a:rPr lang="ko-KR" altLang="en-US" sz="2000" dirty="0"/>
              <a:t>에 이름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요통 종류</a:t>
            </a:r>
            <a:endParaRPr lang="en-US" altLang="ko-KR" sz="2400" b="1" dirty="0"/>
          </a:p>
          <a:p>
            <a:r>
              <a:rPr lang="en-US" altLang="ko-KR" sz="2400" dirty="0"/>
              <a:t> 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가벼운 질환</a:t>
            </a:r>
            <a:r>
              <a:rPr lang="en-US" altLang="ko-KR" sz="2000" dirty="0"/>
              <a:t>(1</a:t>
            </a:r>
            <a:r>
              <a:rPr lang="ko-KR" altLang="en-US" sz="2000" dirty="0"/>
              <a:t>주일</a:t>
            </a:r>
            <a:r>
              <a:rPr lang="en-US" altLang="ko-KR" sz="2000" dirty="0"/>
              <a:t>~1</a:t>
            </a:r>
            <a:r>
              <a:rPr lang="ko-KR" altLang="en-US" sz="2000" dirty="0"/>
              <a:t>개월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요추 </a:t>
            </a:r>
            <a:r>
              <a:rPr lang="ko-KR" altLang="en-US" sz="2000" dirty="0" err="1"/>
              <a:t>염좌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근막동통증후군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만성 질환</a:t>
            </a:r>
            <a:r>
              <a:rPr lang="en-US" altLang="ko-KR" sz="2000" dirty="0"/>
              <a:t>(6</a:t>
            </a:r>
            <a:r>
              <a:rPr lang="ko-KR" altLang="en-US" sz="2000" dirty="0"/>
              <a:t>개월</a:t>
            </a:r>
            <a:r>
              <a:rPr lang="en-US" altLang="ko-KR" sz="2000" dirty="0"/>
              <a:t>~)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척추 </a:t>
            </a:r>
            <a:r>
              <a:rPr lang="ko-KR" altLang="en-US" sz="2000" dirty="0" err="1"/>
              <a:t>추간판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탈출증</a:t>
            </a:r>
            <a:r>
              <a:rPr lang="en-US" altLang="ko-KR" sz="2000" dirty="0"/>
              <a:t>, </a:t>
            </a:r>
            <a:r>
              <a:rPr lang="ko-KR" altLang="en-US" sz="2000" dirty="0"/>
              <a:t>척추 </a:t>
            </a:r>
            <a:r>
              <a:rPr lang="ko-KR" altLang="en-US" sz="2000" dirty="0" err="1"/>
              <a:t>분리증</a:t>
            </a:r>
            <a:r>
              <a:rPr lang="en-US" altLang="ko-KR" sz="2000" dirty="0"/>
              <a:t>, </a:t>
            </a:r>
            <a:r>
              <a:rPr lang="ko-KR" altLang="en-US" sz="2000" dirty="0"/>
              <a:t>척추 전방전위증</a:t>
            </a:r>
            <a:r>
              <a:rPr lang="en-US" altLang="ko-KR" sz="2000" dirty="0"/>
              <a:t>, </a:t>
            </a:r>
            <a:r>
              <a:rPr lang="ko-KR" altLang="en-US" sz="2000" dirty="0"/>
              <a:t>퇴행성 관절염</a:t>
            </a:r>
            <a:r>
              <a:rPr lang="en-US" altLang="ko-KR" sz="2000" dirty="0"/>
              <a:t>, </a:t>
            </a:r>
            <a:r>
              <a:rPr lang="ko-KR" altLang="en-US" sz="2000" dirty="0"/>
              <a:t>척추 협착증</a:t>
            </a:r>
            <a:r>
              <a:rPr lang="en-US" altLang="ko-KR" sz="2000" dirty="0"/>
              <a:t>, </a:t>
            </a:r>
            <a:r>
              <a:rPr lang="ko-KR" altLang="en-US" sz="2000" dirty="0"/>
              <a:t>강직성 척추염</a:t>
            </a:r>
            <a:r>
              <a:rPr lang="en-US" altLang="ko-K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9492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8" y="284557"/>
            <a:ext cx="4391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서론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조사의 필요성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14CB562-10C9-4BFE-AB38-B7ABA1F5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1884391"/>
            <a:ext cx="6725589" cy="4305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484FB7-FF0A-4B11-B4CF-53AAC672C902}"/>
              </a:ext>
            </a:extLst>
          </p:cNvPr>
          <p:cNvSpPr txBox="1"/>
          <p:nvPr/>
        </p:nvSpPr>
        <p:spPr>
          <a:xfrm>
            <a:off x="572864" y="1106905"/>
            <a:ext cx="576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자세에 따른 허리 압력 변화 </a:t>
            </a:r>
          </a:p>
        </p:txBody>
      </p:sp>
    </p:spTree>
    <p:extLst>
      <p:ext uri="{BB962C8B-B14F-4D97-AF65-F5344CB8AC3E}">
        <p14:creationId xmlns:p14="http://schemas.microsoft.com/office/powerpoint/2010/main" val="312250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424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서론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조사의 필요성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CE187F-D2FD-469C-8BD0-638171B7922E}"/>
              </a:ext>
            </a:extLst>
          </p:cNvPr>
          <p:cNvSpPr txBox="1"/>
          <p:nvPr/>
        </p:nvSpPr>
        <p:spPr>
          <a:xfrm>
            <a:off x="469179" y="1160416"/>
            <a:ext cx="110185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늘어나는 사무직</a:t>
            </a:r>
            <a:endParaRPr lang="en-US" altLang="ko-KR" sz="2400" b="1" dirty="0"/>
          </a:p>
          <a:p>
            <a:pPr marL="514350" indent="-514350">
              <a:buFont typeface="+mj-ea"/>
              <a:buAutoNum type="circleNumDbPlain"/>
            </a:pPr>
            <a:endParaRPr lang="en-US" altLang="ko-KR" sz="2400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000" dirty="0"/>
              <a:t>사무직 근로자의 비율 증가 </a:t>
            </a:r>
            <a:r>
              <a:rPr lang="en-US" altLang="ko-KR" sz="2000" dirty="0"/>
              <a:t>: 2020</a:t>
            </a:r>
            <a:r>
              <a:rPr lang="ko-KR" altLang="en-US" sz="2000" dirty="0"/>
              <a:t>년 </a:t>
            </a:r>
            <a:r>
              <a:rPr lang="en-US" altLang="ko-KR" sz="2000" dirty="0"/>
              <a:t>3</a:t>
            </a:r>
            <a:r>
              <a:rPr lang="ko-KR" altLang="en-US" sz="2000" dirty="0"/>
              <a:t>분기</a:t>
            </a:r>
            <a:r>
              <a:rPr lang="en-US" altLang="ko-KR" sz="2000" dirty="0"/>
              <a:t>(51.5%) -&gt; 2021 3</a:t>
            </a:r>
            <a:r>
              <a:rPr lang="ko-KR" altLang="en-US" sz="2000" dirty="0"/>
              <a:t>분기</a:t>
            </a:r>
            <a:r>
              <a:rPr lang="en-US" altLang="ko-KR" sz="2000" dirty="0"/>
              <a:t>(55.6%)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sz="2000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000" dirty="0"/>
              <a:t>척추전문병원 </a:t>
            </a:r>
            <a:r>
              <a:rPr lang="ko-KR" altLang="en-US" sz="2000" dirty="0" err="1"/>
              <a:t>윌스기념병원의</a:t>
            </a:r>
            <a:r>
              <a:rPr lang="ko-KR" altLang="en-US" sz="2000" dirty="0"/>
              <a:t> 조사결과 </a:t>
            </a:r>
            <a:r>
              <a:rPr lang="en-US" altLang="ko-KR" sz="2000" dirty="0"/>
              <a:t>: </a:t>
            </a:r>
            <a:r>
              <a:rPr lang="ko-KR" altLang="en-US" sz="2000" dirty="0"/>
              <a:t>요통환자의 직업비율 사무직</a:t>
            </a:r>
            <a:r>
              <a:rPr lang="en-US" altLang="ko-KR" sz="2000" dirty="0"/>
              <a:t>(29.3%), </a:t>
            </a:r>
            <a:r>
              <a:rPr lang="ko-KR" altLang="en-US" sz="2000" dirty="0"/>
              <a:t>주부</a:t>
            </a:r>
            <a:r>
              <a:rPr lang="en-US" altLang="ko-KR" sz="2000" dirty="0"/>
              <a:t>(19.3%), </a:t>
            </a:r>
            <a:r>
              <a:rPr lang="ko-KR" altLang="en-US" sz="2000" dirty="0"/>
              <a:t>자영업</a:t>
            </a:r>
            <a:r>
              <a:rPr lang="en-US" altLang="ko-KR" sz="2000" dirty="0"/>
              <a:t>(10.6%)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치료와 일의 병행의 어려움</a:t>
            </a:r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치료의 최소기간은 </a:t>
            </a:r>
            <a:r>
              <a:rPr lang="en-US" altLang="ko-KR" sz="2000" dirty="0"/>
              <a:t>1</a:t>
            </a:r>
            <a:r>
              <a:rPr lang="ko-KR" altLang="en-US" sz="2000" dirty="0"/>
              <a:t>주일에서 평생관리 해야 할 정도로 인생 전반에 영향을 끼침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척추관 협착증</a:t>
            </a:r>
            <a:r>
              <a:rPr lang="en-US" altLang="ko-KR" sz="2000" dirty="0"/>
              <a:t>(341</a:t>
            </a:r>
            <a:r>
              <a:rPr lang="ko-KR" altLang="en-US" sz="2000" dirty="0"/>
              <a:t>만 </a:t>
            </a:r>
            <a:r>
              <a:rPr lang="en-US" altLang="ko-KR" sz="2000" dirty="0"/>
              <a:t>3085</a:t>
            </a:r>
            <a:r>
              <a:rPr lang="ko-KR" altLang="en-US" sz="2000" dirty="0"/>
              <a:t>원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추간판</a:t>
            </a:r>
            <a:r>
              <a:rPr lang="ko-KR" altLang="en-US" sz="2000" dirty="0"/>
              <a:t> 장애</a:t>
            </a:r>
            <a:r>
              <a:rPr lang="en-US" altLang="ko-KR" sz="2000" dirty="0"/>
              <a:t>(219</a:t>
            </a:r>
            <a:r>
              <a:rPr lang="ko-KR" altLang="en-US" sz="2000" dirty="0"/>
              <a:t>만 </a:t>
            </a:r>
            <a:r>
              <a:rPr lang="en-US" altLang="ko-KR" sz="2000" dirty="0"/>
              <a:t>4448</a:t>
            </a:r>
            <a:r>
              <a:rPr lang="ko-KR" altLang="en-US" sz="2000" dirty="0"/>
              <a:t>원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비특이적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요통군</a:t>
            </a:r>
            <a:r>
              <a:rPr lang="en-US" altLang="ko-KR" sz="2000" dirty="0"/>
              <a:t>(132</a:t>
            </a:r>
            <a:r>
              <a:rPr lang="ko-KR" altLang="en-US" sz="2000" dirty="0"/>
              <a:t>만 </a:t>
            </a:r>
            <a:r>
              <a:rPr lang="en-US" altLang="ko-KR" sz="2000" dirty="0"/>
              <a:t>929</a:t>
            </a:r>
            <a:r>
              <a:rPr lang="ko-KR" altLang="en-US" sz="2000" dirty="0"/>
              <a:t>원</a:t>
            </a:r>
            <a:r>
              <a:rPr lang="en-US" altLang="ko-KR" sz="2000" dirty="0"/>
              <a:t>) </a:t>
            </a:r>
            <a:r>
              <a:rPr lang="ko-KR" altLang="en-US" sz="2000" dirty="0"/>
              <a:t> </a:t>
            </a:r>
            <a:r>
              <a:rPr lang="ko-KR" altLang="en-US" sz="1000" dirty="0"/>
              <a:t>이현정</a:t>
            </a:r>
            <a:r>
              <a:rPr lang="en-US" altLang="ko-KR" sz="1000" dirty="0"/>
              <a:t>, “</a:t>
            </a:r>
            <a:r>
              <a:rPr lang="ko-KR" altLang="en-US" sz="1000" dirty="0"/>
              <a:t>요추질환 연간 진료비 </a:t>
            </a:r>
            <a:r>
              <a:rPr lang="en-US" altLang="ko-KR" sz="1000" dirty="0"/>
              <a:t>1</a:t>
            </a:r>
            <a:r>
              <a:rPr lang="ko-KR" altLang="en-US" sz="1000" dirty="0"/>
              <a:t>조 </a:t>
            </a:r>
            <a:r>
              <a:rPr lang="en-US" altLang="ko-KR" sz="1000" dirty="0"/>
              <a:t>600</a:t>
            </a:r>
            <a:r>
              <a:rPr lang="ko-KR" altLang="en-US" sz="1000" dirty="0"/>
              <a:t>억원</a:t>
            </a:r>
            <a:r>
              <a:rPr lang="en-US" altLang="ko-KR" sz="1000" dirty="0"/>
              <a:t>..”,&lt;</a:t>
            </a:r>
            <a:r>
              <a:rPr lang="ko-KR" altLang="en-US" sz="1000" dirty="0"/>
              <a:t>헬스조선 뉴스</a:t>
            </a:r>
            <a:r>
              <a:rPr lang="en-US" altLang="ko-KR" sz="1000" dirty="0"/>
              <a:t>&gt;, 2016.10.13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36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서론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7107D6-7ECA-49F5-941E-22061F57D269}"/>
              </a:ext>
            </a:extLst>
          </p:cNvPr>
          <p:cNvSpPr txBox="1"/>
          <p:nvPr/>
        </p:nvSpPr>
        <p:spPr>
          <a:xfrm>
            <a:off x="980547" y="2052967"/>
            <a:ext cx="1023090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조사의 목적</a:t>
            </a:r>
            <a:endParaRPr lang="en-US" altLang="ko-KR" sz="2400" b="1" dirty="0"/>
          </a:p>
          <a:p>
            <a:endParaRPr lang="en-US" altLang="ko-KR" sz="2800" b="1" dirty="0"/>
          </a:p>
          <a:p>
            <a:r>
              <a:rPr lang="ko-KR" altLang="en-US" sz="2000" dirty="0"/>
              <a:t>만성 요통환자들이 치료를 위해 직장을 포기해야 하는 상황을 방지하며</a:t>
            </a:r>
            <a:r>
              <a:rPr lang="en-US" altLang="ko-KR" sz="2000" dirty="0"/>
              <a:t>, </a:t>
            </a:r>
            <a:r>
              <a:rPr lang="ko-KR" altLang="en-US" sz="2000" dirty="0"/>
              <a:t>보다 빨리 일상에 복귀할 수 있는 기회를 제공함</a:t>
            </a:r>
            <a:r>
              <a:rPr lang="en-US" altLang="ko-KR" sz="2000" dirty="0"/>
              <a:t>.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조사의 범위와 방법</a:t>
            </a:r>
            <a:endParaRPr lang="en-US" altLang="ko-KR" sz="2400" b="1" dirty="0"/>
          </a:p>
          <a:p>
            <a:endParaRPr lang="en-US" altLang="ko-KR" sz="2800" b="1" dirty="0"/>
          </a:p>
          <a:p>
            <a:r>
              <a:rPr lang="ko-KR" altLang="en-US" sz="2000" dirty="0"/>
              <a:t>앉는 자세를 최소화 하면서 작업이 가능한 작업환경을 위한 제품을 조사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9162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서론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8CFA6C-358F-46DF-95C3-365AB740B3B5}"/>
              </a:ext>
            </a:extLst>
          </p:cNvPr>
          <p:cNvSpPr txBox="1"/>
          <p:nvPr/>
        </p:nvSpPr>
        <p:spPr>
          <a:xfrm>
            <a:off x="1232916" y="1705762"/>
            <a:ext cx="97261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조사의 결과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의의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중요성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/>
              <a:t>요통은 </a:t>
            </a:r>
            <a:r>
              <a:rPr lang="ko-KR" altLang="en-US" sz="2000" dirty="0" err="1"/>
              <a:t>개인과</a:t>
            </a:r>
            <a:r>
              <a:rPr lang="ko-KR" altLang="en-US" sz="2000" dirty="0"/>
              <a:t> 가정의 삶을 파괴할 수 있는 주범임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20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/>
              <a:t>요통환자를 위한 작업환경을 구축함으로써 치료와 일을 병행하여 재정적인 어려움을 겪지 않게 할 수 있음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본론에서 다룰 내용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r>
              <a:rPr lang="ko-KR" altLang="en-US" sz="2000" dirty="0"/>
              <a:t>요통환자들이 직접적으로 어려움을 겪는 부분을 해결 할 수 있는 의자</a:t>
            </a:r>
            <a:r>
              <a:rPr lang="en-US" altLang="ko-KR" sz="2000" dirty="0"/>
              <a:t>, </a:t>
            </a:r>
            <a:r>
              <a:rPr lang="ko-KR" altLang="en-US" sz="2000" dirty="0"/>
              <a:t>책상</a:t>
            </a:r>
            <a:r>
              <a:rPr lang="en-US" altLang="ko-KR" sz="2000" dirty="0"/>
              <a:t>, </a:t>
            </a:r>
            <a:r>
              <a:rPr lang="ko-KR" altLang="en-US" sz="2000" dirty="0"/>
              <a:t>재활에 필요한 부분을 중심으로 제품을 소개할 예정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2588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235366" y="2892028"/>
            <a:ext cx="5721267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lang="ko-KR" altLang="en-US" sz="36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본론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89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1325</Words>
  <Application>Microsoft Office PowerPoint</Application>
  <PresentationFormat>와이드스크린</PresentationFormat>
  <Paragraphs>229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SeokGyu</dc:creator>
  <cp:lastModifiedBy>Jeong SeokGyu</cp:lastModifiedBy>
  <cp:revision>38</cp:revision>
  <dcterms:created xsi:type="dcterms:W3CDTF">2021-12-01T23:27:14Z</dcterms:created>
  <dcterms:modified xsi:type="dcterms:W3CDTF">2021-12-05T13:12:55Z</dcterms:modified>
</cp:coreProperties>
</file>