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0" r:id="rId3"/>
    <p:sldId id="258" r:id="rId4"/>
    <p:sldId id="287" r:id="rId5"/>
    <p:sldId id="301" r:id="rId6"/>
    <p:sldId id="302" r:id="rId7"/>
    <p:sldId id="292" r:id="rId8"/>
    <p:sldId id="303" r:id="rId9"/>
    <p:sldId id="293" r:id="rId10"/>
    <p:sldId id="304" r:id="rId11"/>
    <p:sldId id="281" r:id="rId12"/>
    <p:sldId id="290" r:id="rId13"/>
    <p:sldId id="298" r:id="rId14"/>
    <p:sldId id="295" r:id="rId15"/>
    <p:sldId id="299" r:id="rId16"/>
    <p:sldId id="296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A2F49-16E9-4539-8A94-C35C4BF80791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9F28-8129-457F-B085-1451D85D2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A7D0-FBBF-443F-8302-925E12EE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89A1A-5773-4A69-85C0-04820DC3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031A5-0C22-4451-ACDB-E0E79F4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20C44-94EF-4EE6-BEEF-9A2C2ED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B7276-1F88-46A0-BB71-AB6BA60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F4A8-5077-4916-8DDD-FDD32E78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6CD1C-50A1-4B9B-A1C3-260B5BED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3E9B6-96C0-481A-9F24-6CD8C650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DAB3-4A2A-4D92-B702-F80431D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6F00-5FB8-4302-B563-80E774DA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7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C8893-D669-4820-B764-6190A0B9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67982-A0EF-4012-9574-2E99E689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FBE5A-9A9C-42CB-BAB8-1EC888AC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F31B-6CD9-4A5F-8F09-FA26316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79CB-1C43-4CB5-8CC3-5983439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EDFB-6CFE-4D45-8FB8-674324F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86727-31AD-4EBB-BD1A-26076910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15AC6-6D28-4DCF-B980-67CA99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67B8-2BB5-459E-A292-FAC9102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180F-EBDA-48B8-A89E-5C49A612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F62C-C261-4764-8D9F-887B6AD1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17A-0075-4C98-83C3-7CBF6796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6E1BA-899F-41A5-8994-2627B75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A332B-E115-4A98-98EA-38C18490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414A6-EEA4-4A03-AEFB-54AE5E7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22413-B581-42BF-9FAB-3741129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8039-4634-417E-B53F-C3E18526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57D42-99F1-46FD-AE84-02A578C4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F091F-877E-4A5A-8065-6CDD844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5394E-7009-497C-A356-6FC9D92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AA09-224A-4FE0-919D-C49575B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0C5A-08C8-45CE-A30B-292A787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05D92-C661-4535-B18F-2ED0B95C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E8521-45A6-4EA3-ACC3-B39C94D7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CC8AE-2C69-4B19-BD43-CF7A6BD7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60D7A-D412-4FB0-963A-155A60C3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35AF0-E8BE-4079-82BC-C406719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2A86A-DE9C-44B9-9CE9-5C9963B1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15EBA-D71C-4A2F-B76C-9D9F7883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3E6C-6DED-4E63-B017-B2279BEC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A9629-2BFD-4738-9BB7-6C4DDFA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FB2046-07FD-4612-A3E0-EA1D805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031EA-CF3C-4F50-A92A-D7D9467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2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04C5A-63CC-48B2-92CC-0E4C069C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60B6-3B05-498B-8E10-2D30221F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9DF7A-29BA-495D-BE01-FA5AF77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D7D-CCEB-4D2E-9022-B687935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A5E6-6B58-4FF4-AAFB-3FE22BD3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18048-34FC-471E-9FA2-6D0A0397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E311-2732-465A-9751-27FDF499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71462-41AA-4850-9697-10E3055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EF55-813D-404A-B4D5-05DCFB44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7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5824-2F6B-4A77-828B-9FE0B33B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54CE6-8259-4523-ABEC-692F481D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EC928-8345-492E-91A3-BDA7C75A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99DEE-3B1A-49A1-B4F8-D55D243B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60EE6-D5F0-4E96-B79A-879D2CE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043-D977-4D0B-A11B-0397FB4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0DAC5-5368-4C51-9CCA-AF3DFD5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F8833-7239-40BA-B0C5-A9938202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A609-74C0-4331-94A9-293AA2515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0BB3-8900-468C-A105-A22F390E0A2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5F6D-9C29-4DAB-A3F6-BE48D861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4609A-D7EA-4622-BB0E-1ABF7022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9988-7867-4941-96A6-83BF87BB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CE36442-C009-4CFC-B351-0177C6707B32}"/>
              </a:ext>
            </a:extLst>
          </p:cNvPr>
          <p:cNvSpPr/>
          <p:nvPr/>
        </p:nvSpPr>
        <p:spPr>
          <a:xfrm>
            <a:off x="2980190" y="2768960"/>
            <a:ext cx="6231611" cy="2047865"/>
          </a:xfrm>
          <a:prstGeom prst="rect">
            <a:avLst/>
          </a:prstGeom>
          <a:solidFill>
            <a:srgbClr val="006583"/>
          </a:solidFill>
          <a:ln>
            <a:solidFill>
              <a:srgbClr val="00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</a:t>
            </a: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 데카당스</a:t>
            </a:r>
            <a:endParaRPr lang="en-US" altLang="ko-KR" sz="3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lang="ko-KR" altLang="en-US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endParaRPr lang="en-US" altLang="ko-KR" sz="28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내부 폭발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B859F-7163-4515-8383-8A8540FB5207}"/>
              </a:ext>
            </a:extLst>
          </p:cNvPr>
          <p:cNvCxnSpPr>
            <a:cxnSpLocks/>
          </p:cNvCxnSpPr>
          <p:nvPr/>
        </p:nvCxnSpPr>
        <p:spPr>
          <a:xfrm>
            <a:off x="2654963" y="2583228"/>
            <a:ext cx="6882063" cy="0"/>
          </a:xfrm>
          <a:prstGeom prst="line">
            <a:avLst/>
          </a:prstGeom>
          <a:ln w="19050" cmpd="sng">
            <a:solidFill>
              <a:srgbClr val="006583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2C2A-73D6-4017-A4C8-8208F00D3C41}"/>
              </a:ext>
            </a:extLst>
          </p:cNvPr>
          <p:cNvSpPr txBox="1"/>
          <p:nvPr/>
        </p:nvSpPr>
        <p:spPr>
          <a:xfrm>
            <a:off x="4606643" y="1844031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책 요약 발표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54850-1826-486C-A79F-8E2E225EB229}"/>
              </a:ext>
            </a:extLst>
          </p:cNvPr>
          <p:cNvSpPr txBox="1"/>
          <p:nvPr/>
        </p:nvSpPr>
        <p:spPr>
          <a:xfrm>
            <a:off x="9144000" y="5200149"/>
            <a:ext cx="287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일반물리학실험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전기공학과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학번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201724570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정석규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38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469179" y="1019769"/>
            <a:ext cx="1040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번 발을 담근 강물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1668E-8B45-4897-A52B-1F3EE04EA2AB}"/>
              </a:ext>
            </a:extLst>
          </p:cNvPr>
          <p:cNvSpPr txBox="1"/>
          <p:nvPr/>
        </p:nvSpPr>
        <p:spPr>
          <a:xfrm>
            <a:off x="1180380" y="2690336"/>
            <a:ext cx="10307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 새로운 삶의 방식 없이는 새로운 부 창출 시스템을 갖출 수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없음 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미국이 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물결 속에서 수출하는 가장 중요한 상품은 변화임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미국은 모든 범위를 포괄하는 변화의 첨단에 서있음 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자신만의 고유한 미래를 확립하려고 애쓰는 나라들에게 혼란을 일으키는 것처럼 보이는 이유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567112" y="2892028"/>
            <a:ext cx="5057775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32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내부폭발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1274844" y="1256809"/>
            <a:ext cx="92336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갈수록 강대해 지는 것 같은 미국의 지배력에 대한 불안과 우려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29D37-5BB2-4B03-A2D1-0AC86FA9877A}"/>
              </a:ext>
            </a:extLst>
          </p:cNvPr>
          <p:cNvSpPr txBox="1"/>
          <p:nvPr/>
        </p:nvSpPr>
        <p:spPr>
          <a:xfrm rot="16200000">
            <a:off x="5168508" y="-1123983"/>
            <a:ext cx="1723549" cy="9510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800" b="1" dirty="0"/>
              <a:t>의문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/>
              <a:t>내부적인 위기를 겪는 사회나 강대국이 어떻게 외부적인 지배력을 유지할 수 있는가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/>
              <a:t>강대국인 미국은 어떤 내부적인 위기를 겪고 있는가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49F45-E68E-4E49-9495-F274785AF803}"/>
              </a:ext>
            </a:extLst>
          </p:cNvPr>
          <p:cNvSpPr txBox="1"/>
          <p:nvPr/>
        </p:nvSpPr>
        <p:spPr>
          <a:xfrm>
            <a:off x="1822606" y="5339762"/>
            <a:ext cx="934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내부적인 위기는 미국만의 전유물이며 이는 다른 나라에 영향을 미치고 있는가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E650F4B-B8E7-4069-AAE1-E4F8D9FBE706}"/>
              </a:ext>
            </a:extLst>
          </p:cNvPr>
          <p:cNvSpPr/>
          <p:nvPr/>
        </p:nvSpPr>
        <p:spPr>
          <a:xfrm>
            <a:off x="5952930" y="4759987"/>
            <a:ext cx="286139" cy="3130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6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1994906" y="1656870"/>
            <a:ext cx="80707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외로움의 만연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 어린이의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편부모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가정이나 부모가 없는 가정에서 자라고 있음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 이상 노인 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퍼센트가 혼자 살고 있음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핵가족 제도의 위기를 야기하고 있음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유치원 이후의 공장식 교육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명당 평균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7,000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달러가 사용되나 읽기 능력을 갖추지 못한 고등학생이 전체 학생의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퍼센트에 달함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젊은 성인 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태평양이 어디에 있는지 지도에서 찾지도 못함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51143-3A3C-4B86-A15F-6979D4E7D31B}"/>
              </a:ext>
            </a:extLst>
          </p:cNvPr>
          <p:cNvSpPr txBox="1"/>
          <p:nvPr/>
        </p:nvSpPr>
        <p:spPr>
          <a:xfrm>
            <a:off x="485415" y="1027350"/>
            <a:ext cx="298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미국의 내부 위기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CA285-F38F-4605-9206-19C41EF9DEE5}"/>
              </a:ext>
            </a:extLst>
          </p:cNvPr>
          <p:cNvSpPr txBox="1"/>
          <p:nvPr/>
        </p:nvSpPr>
        <p:spPr>
          <a:xfrm>
            <a:off x="3470988" y="6186945"/>
            <a:ext cx="60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붕괴된 가족제도가 아이들을 붕괴된 학교로 보내게 됨 </a:t>
            </a:r>
          </a:p>
        </p:txBody>
      </p:sp>
    </p:spTree>
    <p:extLst>
      <p:ext uri="{BB962C8B-B14F-4D97-AF65-F5344CB8AC3E}">
        <p14:creationId xmlns:p14="http://schemas.microsoft.com/office/powerpoint/2010/main" val="158826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1957985" y="2196941"/>
            <a:ext cx="82760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창조적 회계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월드콤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타이코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라이트 에이드 등 대규모 기업들과 투자은행들의 스캔들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5,000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중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78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퍼센트의 회계감사를 맡아 하는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회계법인의 혼란 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중증 치료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미국인 중 약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4,000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 명에게는 의료보험이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현 의료보장제도의 심각한 기능적 문제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51143-3A3C-4B86-A15F-6979D4E7D31B}"/>
              </a:ext>
            </a:extLst>
          </p:cNvPr>
          <p:cNvSpPr txBox="1"/>
          <p:nvPr/>
        </p:nvSpPr>
        <p:spPr>
          <a:xfrm>
            <a:off x="485415" y="1027350"/>
            <a:ext cx="298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미국의 내부 위기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E167D-B7A1-4B32-980A-DBC0879BBDF9}"/>
              </a:ext>
            </a:extLst>
          </p:cNvPr>
          <p:cNvSpPr txBox="1"/>
          <p:nvPr/>
        </p:nvSpPr>
        <p:spPr>
          <a:xfrm>
            <a:off x="2835784" y="5830650"/>
            <a:ext cx="652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가족 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교육 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경제 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보건의료에 이르는 </a:t>
            </a:r>
            <a:r>
              <a:rPr lang="ko-KR" altLang="en-US" dirty="0" err="1">
                <a:solidFill>
                  <a:srgbClr val="FF0000"/>
                </a:solidFill>
              </a:rPr>
              <a:t>제도간의</a:t>
            </a:r>
            <a:r>
              <a:rPr lang="ko-KR" altLang="en-US" dirty="0">
                <a:solidFill>
                  <a:srgbClr val="FF0000"/>
                </a:solidFill>
              </a:rPr>
              <a:t> 연쇄작용</a:t>
            </a:r>
          </a:p>
        </p:txBody>
      </p:sp>
    </p:spTree>
    <p:extLst>
      <p:ext uri="{BB962C8B-B14F-4D97-AF65-F5344CB8AC3E}">
        <p14:creationId xmlns:p14="http://schemas.microsoft.com/office/powerpoint/2010/main" val="428592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485415" y="1676763"/>
            <a:ext cx="113458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인생의 황금기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붕괴된 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의료제도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부도덕한 금융기관과 씨름하지만 퇴직에 연금제도의 붕괴와 또다시 직면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종 연금 기관의 자산의 감소와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부채의 증가에 따른 붕괴 위험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인구의 급격한 노령화와 연금 고갈이라는 상황에 의한 세대 간 갈등 증폭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51143-3A3C-4B86-A15F-6979D4E7D31B}"/>
              </a:ext>
            </a:extLst>
          </p:cNvPr>
          <p:cNvSpPr txBox="1"/>
          <p:nvPr/>
        </p:nvSpPr>
        <p:spPr>
          <a:xfrm>
            <a:off x="485415" y="1027350"/>
            <a:ext cx="298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미국의 내부 위기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0AA4C-F8F5-4783-983F-050C7B254DBF}"/>
              </a:ext>
            </a:extLst>
          </p:cNvPr>
          <p:cNvSpPr txBox="1"/>
          <p:nvPr/>
        </p:nvSpPr>
        <p:spPr>
          <a:xfrm>
            <a:off x="1849794" y="4307190"/>
            <a:ext cx="849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가정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교육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의료보험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연금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정치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기업의 위기들은 독립적으로 발생하는 것이 아닌 유기적으로 발생하고 있음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한 제도의 실패는 다른 제도의 운영에 영향을 미침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1F7EDC2-5369-4BAE-818B-7C00F45DD7E0}"/>
              </a:ext>
            </a:extLst>
          </p:cNvPr>
          <p:cNvSpPr/>
          <p:nvPr/>
        </p:nvSpPr>
        <p:spPr>
          <a:xfrm>
            <a:off x="5867400" y="5181237"/>
            <a:ext cx="457200" cy="3207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7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85415" y="30172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A64F5-2BF7-44D9-B02F-E4F376693297}"/>
              </a:ext>
            </a:extLst>
          </p:cNvPr>
          <p:cNvSpPr txBox="1"/>
          <p:nvPr/>
        </p:nvSpPr>
        <p:spPr>
          <a:xfrm>
            <a:off x="3524250" y="1203499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</a:rPr>
              <a:t>내부적인 위기가 미국만의 전유물이 아님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5492C-B8DA-47E3-BEE9-0CCCBA4A2DE9}"/>
              </a:ext>
            </a:extLst>
          </p:cNvPr>
          <p:cNvSpPr txBox="1"/>
          <p:nvPr/>
        </p:nvSpPr>
        <p:spPr>
          <a:xfrm>
            <a:off x="2555033" y="1819480"/>
            <a:ext cx="7081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유럽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독일의 폭스바겐</a:t>
            </a:r>
            <a:r>
              <a:rPr lang="en-US" altLang="ko-KR" dirty="0"/>
              <a:t>, </a:t>
            </a:r>
            <a:r>
              <a:rPr lang="ko-KR" altLang="en-US" dirty="0"/>
              <a:t>이탈리아의 </a:t>
            </a:r>
            <a:r>
              <a:rPr lang="ko-KR" altLang="en-US" dirty="0" err="1"/>
              <a:t>파마라트</a:t>
            </a:r>
            <a:r>
              <a:rPr lang="en-US" altLang="ko-KR" dirty="0"/>
              <a:t>, </a:t>
            </a:r>
            <a:r>
              <a:rPr lang="ko-KR" altLang="en-US" dirty="0"/>
              <a:t>프랑스의 </a:t>
            </a:r>
            <a:r>
              <a:rPr lang="ko-KR" altLang="en-US" dirty="0" err="1"/>
              <a:t>크레디</a:t>
            </a:r>
            <a:r>
              <a:rPr lang="ko-KR" altLang="en-US" dirty="0"/>
              <a:t> </a:t>
            </a:r>
            <a:r>
              <a:rPr lang="ko-KR" altLang="en-US" dirty="0" err="1"/>
              <a:t>리요네</a:t>
            </a:r>
            <a:r>
              <a:rPr lang="en-US" altLang="ko-KR" dirty="0"/>
              <a:t>,        </a:t>
            </a:r>
            <a:r>
              <a:rPr lang="ko-KR" altLang="en-US" dirty="0"/>
              <a:t>로열 </a:t>
            </a:r>
            <a:r>
              <a:rPr lang="ko-KR" altLang="en-US" dirty="0" err="1"/>
              <a:t>더치쉘의</a:t>
            </a:r>
            <a:r>
              <a:rPr lang="ko-KR" altLang="en-US" dirty="0"/>
              <a:t> 스캔들</a:t>
            </a:r>
            <a:r>
              <a:rPr lang="en-US" altLang="ko-K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도쿄전력</a:t>
            </a:r>
            <a:r>
              <a:rPr lang="en-US" altLang="ko-KR" dirty="0"/>
              <a:t>, </a:t>
            </a:r>
            <a:r>
              <a:rPr lang="ko-KR" altLang="en-US" dirty="0"/>
              <a:t>미쓰이</a:t>
            </a:r>
            <a:r>
              <a:rPr lang="en-US" altLang="ko-KR" dirty="0"/>
              <a:t> </a:t>
            </a:r>
            <a:r>
              <a:rPr lang="ko-KR" altLang="en-US" dirty="0"/>
              <a:t>등 기업 총수들의 불명예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2005</a:t>
            </a:r>
            <a:r>
              <a:rPr lang="ko-KR" altLang="en-US" dirty="0"/>
              <a:t>년 도쿄 증권거래소의 위기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세계 최고수준의 이혼율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대우 그룹 창업자의 해외 도피</a:t>
            </a:r>
            <a:r>
              <a:rPr lang="en-US" altLang="ko-KR" dirty="0"/>
              <a:t>, SK </a:t>
            </a:r>
            <a:r>
              <a:rPr lang="ko-KR" altLang="en-US" dirty="0"/>
              <a:t>그룹의 총수의 구속 </a:t>
            </a:r>
          </a:p>
        </p:txBody>
      </p:sp>
    </p:spTree>
    <p:extLst>
      <p:ext uri="{BB962C8B-B14F-4D97-AF65-F5344CB8AC3E}">
        <p14:creationId xmlns:p14="http://schemas.microsoft.com/office/powerpoint/2010/main" val="3502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572864" y="252473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내부폭발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A26E6B-D0BF-43B9-BAD9-3CCC58EF2642}"/>
              </a:ext>
            </a:extLst>
          </p:cNvPr>
          <p:cNvSpPr txBox="1"/>
          <p:nvPr/>
        </p:nvSpPr>
        <p:spPr>
          <a:xfrm>
            <a:off x="1640807" y="2151727"/>
            <a:ext cx="8778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부 창출 시스템과 관련된 가족</a:t>
            </a:r>
            <a:r>
              <a:rPr lang="en-US" altLang="ko-KR" sz="2000" dirty="0"/>
              <a:t>, </a:t>
            </a:r>
            <a:r>
              <a:rPr lang="ko-KR" altLang="en-US" sz="2000" dirty="0"/>
              <a:t>교육</a:t>
            </a:r>
            <a:r>
              <a:rPr lang="en-US" altLang="ko-KR" sz="2000" dirty="0"/>
              <a:t>, </a:t>
            </a:r>
            <a:r>
              <a:rPr lang="ko-KR" altLang="en-US" sz="2000" dirty="0"/>
              <a:t>직장</a:t>
            </a:r>
            <a:r>
              <a:rPr lang="en-US" altLang="ko-KR" sz="2000" dirty="0"/>
              <a:t>, </a:t>
            </a:r>
            <a:r>
              <a:rPr lang="ko-KR" altLang="en-US" sz="2000" dirty="0"/>
              <a:t>건강</a:t>
            </a:r>
            <a:r>
              <a:rPr lang="en-US" altLang="ko-KR" sz="2000" dirty="0"/>
              <a:t>, </a:t>
            </a:r>
            <a:r>
              <a:rPr lang="ko-KR" altLang="en-US" sz="2000" dirty="0"/>
              <a:t>퇴직</a:t>
            </a:r>
            <a:r>
              <a:rPr lang="en-US" altLang="ko-KR" sz="2000" dirty="0"/>
              <a:t>, </a:t>
            </a:r>
            <a:r>
              <a:rPr lang="ko-KR" altLang="en-US" sz="2000" dirty="0"/>
              <a:t>정치들은 서로에게 강한 영향을 주고 받음 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미국의 내부적인 위험에 국한되는 것이 아닌 전세계 국가들의 제도적인 위기가 존재</a:t>
            </a:r>
            <a:endParaRPr lang="en-US" altLang="ko-K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위기를 기회로 바꾸기 위해서는 상호 연결된 제도가 왜 많은 국가에서 내부 폭발의 위험에 직면하고 있는지 이해할 필요가 있음 </a:t>
            </a:r>
          </a:p>
        </p:txBody>
      </p:sp>
    </p:spTree>
    <p:extLst>
      <p:ext uri="{BB962C8B-B14F-4D97-AF65-F5344CB8AC3E}">
        <p14:creationId xmlns:p14="http://schemas.microsoft.com/office/powerpoint/2010/main" val="34248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41F79A-9FB6-4093-B6F1-35D9B6B4B45A}"/>
              </a:ext>
            </a:extLst>
          </p:cNvPr>
          <p:cNvCxnSpPr>
            <a:cxnSpLocks/>
          </p:cNvCxnSpPr>
          <p:nvPr/>
        </p:nvCxnSpPr>
        <p:spPr>
          <a:xfrm>
            <a:off x="3840956" y="1938831"/>
            <a:ext cx="4510088" cy="0"/>
          </a:xfrm>
          <a:prstGeom prst="line">
            <a:avLst/>
          </a:prstGeom>
          <a:ln w="19050" cmpd="sng">
            <a:solidFill>
              <a:schemeClr val="bg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8CF2C-7BCE-40D0-87C8-73145689CAC0}"/>
              </a:ext>
            </a:extLst>
          </p:cNvPr>
          <p:cNvSpPr txBox="1"/>
          <p:nvPr/>
        </p:nvSpPr>
        <p:spPr>
          <a:xfrm>
            <a:off x="4487604" y="3042380"/>
            <a:ext cx="3216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</a:t>
            </a: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: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변화의 복음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lang="ko-KR" altLang="en-US" sz="28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내부 폭발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97A6-B65C-4AB3-9D8F-2A067E12C7F3}"/>
              </a:ext>
            </a:extLst>
          </p:cNvPr>
          <p:cNvSpPr txBox="1"/>
          <p:nvPr/>
        </p:nvSpPr>
        <p:spPr>
          <a:xfrm>
            <a:off x="5503477" y="1063892"/>
            <a:ext cx="118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3264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1A49F-1E92-4D83-BD6B-7E4541152626}"/>
              </a:ext>
            </a:extLst>
          </p:cNvPr>
          <p:cNvSpPr/>
          <p:nvPr/>
        </p:nvSpPr>
        <p:spPr>
          <a:xfrm>
            <a:off x="3235366" y="2892028"/>
            <a:ext cx="5721267" cy="1073944"/>
          </a:xfrm>
          <a:prstGeom prst="rect">
            <a:avLst/>
          </a:prstGeom>
          <a:solidFill>
            <a:srgbClr val="E8E4D9">
              <a:alpha val="90000"/>
            </a:srgbClr>
          </a:solidFill>
          <a:ln>
            <a:solidFill>
              <a:srgbClr val="E8E4D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3600" b="1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895926" y="1199178"/>
            <a:ext cx="1040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데카당스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퇴폐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쇠퇴의 뜻으로 원래는 로마제국 쇠망기의 타락과 방탕의 시대상을 가리킴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AFCE5-35B6-4B54-845B-4F7F29054B50}"/>
              </a:ext>
            </a:extLst>
          </p:cNvPr>
          <p:cNvSpPr txBox="1"/>
          <p:nvPr/>
        </p:nvSpPr>
        <p:spPr>
          <a:xfrm>
            <a:off x="895926" y="1760378"/>
            <a:ext cx="99835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의 근원 </a:t>
            </a:r>
            <a:endParaRPr lang="en-US" altLang="ko-KR" sz="2000" b="1" dirty="0"/>
          </a:p>
          <a:p>
            <a:endParaRPr lang="en-US" altLang="ko-KR" dirty="0"/>
          </a:p>
          <a:p>
            <a:pPr algn="ctr"/>
            <a:r>
              <a:rPr lang="ko-KR" altLang="en-US" dirty="0"/>
              <a:t>미국의 지배력은 어디서 나오는가 </a:t>
            </a:r>
            <a:r>
              <a:rPr lang="en-US" altLang="ko-KR" dirty="0"/>
              <a:t>?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미국의 군사력과 경제력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지식과 새로운 기술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D87970-FDF3-40A4-8498-CDD4481F2D8F}"/>
              </a:ext>
            </a:extLst>
          </p:cNvPr>
          <p:cNvCxnSpPr/>
          <p:nvPr/>
        </p:nvCxnSpPr>
        <p:spPr>
          <a:xfrm>
            <a:off x="3312460" y="3331028"/>
            <a:ext cx="51504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BBB8D4-24E3-4D91-BFF3-7DA85347A73F}"/>
              </a:ext>
            </a:extLst>
          </p:cNvPr>
          <p:cNvSpPr txBox="1"/>
          <p:nvPr/>
        </p:nvSpPr>
        <p:spPr>
          <a:xfrm>
            <a:off x="895926" y="4725923"/>
            <a:ext cx="940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세계 연구개발 예산의 </a:t>
            </a:r>
            <a:r>
              <a:rPr lang="en-US" altLang="ko-KR" dirty="0"/>
              <a:t>44</a:t>
            </a:r>
            <a:r>
              <a:rPr lang="ko-KR" altLang="en-US" dirty="0"/>
              <a:t>퍼센트를 사용하고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36</a:t>
            </a:r>
            <a:r>
              <a:rPr lang="ko-KR" altLang="en-US" dirty="0"/>
              <a:t>명의 노벨상 수상자 중 </a:t>
            </a:r>
            <a:r>
              <a:rPr lang="en-US" altLang="ko-KR" dirty="0"/>
              <a:t>3</a:t>
            </a:r>
            <a:r>
              <a:rPr lang="ko-KR" altLang="en-US" dirty="0"/>
              <a:t>분의 </a:t>
            </a:r>
            <a:r>
              <a:rPr lang="en-US" altLang="ko-KR" dirty="0"/>
              <a:t>2</a:t>
            </a:r>
            <a:r>
              <a:rPr lang="ko-KR" altLang="en-US" dirty="0"/>
              <a:t>가 미국인이거나 미국 기관에서 일하고 있음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A0AEC-D5FE-4B01-AEBA-41AE4D032AB2}"/>
              </a:ext>
            </a:extLst>
          </p:cNvPr>
          <p:cNvSpPr txBox="1"/>
          <p:nvPr/>
        </p:nvSpPr>
        <p:spPr>
          <a:xfrm>
            <a:off x="1473835" y="6076454"/>
            <a:ext cx="91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하지만 지식은 과학과 기술만의 문제가 아님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예술과 오락에서 나온 산물도 존재한다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3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895927" y="1422026"/>
            <a:ext cx="1040014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청소년의 쓰레기 문화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미국은 대중문화의 세계 최대 수출국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중요한 메시지는 민주주의와 개인의 자유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관용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인권에 대한 관심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여성의 권리 증진이라 말함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하지만 미국의 대중매체는 젊은 층을 대상으로 전혀 다른 메시지를 전파하고 있음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-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포주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폭력배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마약 중독자의 미화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-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만연한 청소년의 향락주의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기존의 권위의 비하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극단적인 폭력의 찬양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C96EC584-6843-4829-903F-7F23249EC547}"/>
              </a:ext>
            </a:extLst>
          </p:cNvPr>
          <p:cNvSpPr/>
          <p:nvPr/>
        </p:nvSpPr>
        <p:spPr>
          <a:xfrm>
            <a:off x="5914052" y="4750366"/>
            <a:ext cx="363893" cy="59715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3EA36-AD0E-446A-AFD9-DD5EF4A5DB50}"/>
              </a:ext>
            </a:extLst>
          </p:cNvPr>
          <p:cNvSpPr txBox="1"/>
          <p:nvPr/>
        </p:nvSpPr>
        <p:spPr>
          <a:xfrm>
            <a:off x="1528663" y="5505061"/>
            <a:ext cx="91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쓰레기 문화를 생성하는 대부분의 회사들이 유럽인 혹은 일본인이 자본을 투자한 회사이며</a:t>
            </a:r>
            <a:r>
              <a:rPr lang="en-US" altLang="ko-KR" dirty="0"/>
              <a:t>, </a:t>
            </a:r>
            <a:r>
              <a:rPr lang="ko-KR" altLang="en-US" dirty="0"/>
              <a:t>이로 인해 자국의 고유한 문화가 생존의 위협을 받고 있다고 우려함 </a:t>
            </a:r>
          </a:p>
        </p:txBody>
      </p:sp>
    </p:spTree>
    <p:extLst>
      <p:ext uri="{BB962C8B-B14F-4D97-AF65-F5344CB8AC3E}">
        <p14:creationId xmlns:p14="http://schemas.microsoft.com/office/powerpoint/2010/main" val="11949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572864" y="1111474"/>
            <a:ext cx="1040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폴의 이야기</a:t>
            </a: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2221C-1CFF-41FE-83B5-EF0E3BA357D2}"/>
              </a:ext>
            </a:extLst>
          </p:cNvPr>
          <p:cNvSpPr/>
          <p:nvPr/>
        </p:nvSpPr>
        <p:spPr>
          <a:xfrm>
            <a:off x="2509935" y="1642187"/>
            <a:ext cx="6512768" cy="289249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81A92-CD16-4DA5-A135-BF4BC3F4E2D4}"/>
              </a:ext>
            </a:extLst>
          </p:cNvPr>
          <p:cNvSpPr txBox="1"/>
          <p:nvPr/>
        </p:nvSpPr>
        <p:spPr>
          <a:xfrm>
            <a:off x="2598575" y="1784762"/>
            <a:ext cx="6335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수백 년 동안 </a:t>
            </a:r>
            <a:r>
              <a:rPr lang="ko-KR" altLang="en-US" sz="1400" dirty="0" err="1"/>
              <a:t>팀북투는</a:t>
            </a:r>
            <a:r>
              <a:rPr lang="ko-KR" altLang="en-US" sz="1400" dirty="0"/>
              <a:t> 별로 변한 것이 없어요</a:t>
            </a:r>
            <a:r>
              <a:rPr lang="en-US" altLang="ko-KR" sz="1400" dirty="0"/>
              <a:t>. (</a:t>
            </a:r>
            <a:r>
              <a:rPr lang="ko-KR" altLang="en-US" sz="1400" dirty="0"/>
              <a:t>중략</a:t>
            </a:r>
            <a:r>
              <a:rPr lang="en-US" altLang="ko-KR" sz="1400" dirty="0"/>
              <a:t>) </a:t>
            </a:r>
            <a:r>
              <a:rPr lang="ko-KR" altLang="en-US" sz="1400" dirty="0"/>
              <a:t>그런데 내 앞에 신기루 같은 모습이 나타났어요</a:t>
            </a:r>
            <a:r>
              <a:rPr lang="en-US" altLang="ko-KR" sz="1400" dirty="0"/>
              <a:t>. </a:t>
            </a:r>
            <a:r>
              <a:rPr lang="ko-KR" altLang="en-US" sz="1400" dirty="0"/>
              <a:t>미국 빈민가 스타일로 </a:t>
            </a:r>
            <a:r>
              <a:rPr lang="ko-KR" altLang="en-US" sz="1400" dirty="0" err="1"/>
              <a:t>차려입은</a:t>
            </a:r>
            <a:r>
              <a:rPr lang="ko-KR" altLang="en-US" sz="1400" dirty="0"/>
              <a:t> 검은색</a:t>
            </a:r>
            <a:r>
              <a:rPr lang="en-US" altLang="ko-KR" sz="1400" dirty="0"/>
              <a:t>, </a:t>
            </a:r>
            <a:r>
              <a:rPr lang="ko-KR" altLang="en-US" sz="1400" dirty="0"/>
              <a:t>흰색</a:t>
            </a:r>
            <a:r>
              <a:rPr lang="en-US" altLang="ko-KR" sz="1400" dirty="0"/>
              <a:t>, </a:t>
            </a:r>
            <a:r>
              <a:rPr lang="ko-KR" altLang="en-US" sz="1400" dirty="0"/>
              <a:t>갈색 피부를 한 </a:t>
            </a:r>
            <a:r>
              <a:rPr lang="en-US" altLang="ko-KR" sz="1400" dirty="0"/>
              <a:t>20</a:t>
            </a:r>
            <a:r>
              <a:rPr lang="ko-KR" altLang="en-US" sz="1400" dirty="0"/>
              <a:t>여 명의 </a:t>
            </a:r>
            <a:r>
              <a:rPr lang="en-US" altLang="ko-KR" sz="1400" dirty="0"/>
              <a:t>10</a:t>
            </a:r>
            <a:r>
              <a:rPr lang="ko-KR" altLang="en-US" sz="1400" dirty="0"/>
              <a:t>대 아이들이 줄지어 거리를 지나가더군요</a:t>
            </a:r>
            <a:r>
              <a:rPr lang="en-US" altLang="ko-KR" sz="1400" dirty="0"/>
              <a:t>“ 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그날 오후 </a:t>
            </a:r>
            <a:r>
              <a:rPr lang="ko-KR" altLang="en-US" sz="1400" dirty="0" err="1"/>
              <a:t>팀북투</a:t>
            </a:r>
            <a:r>
              <a:rPr lang="ko-KR" altLang="en-US" sz="1400" dirty="0"/>
              <a:t> 아이들이 현대적인 복장과 음악에 대한 중독적인 모습을 보았을 때 내가 이들의 미래를 엿본 것은 아닐까요</a:t>
            </a:r>
            <a:r>
              <a:rPr lang="en-US" altLang="ko-KR" sz="1400" dirty="0"/>
              <a:t>?”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나는 어느 남자아이에게 여기에 있는 아이들 중 </a:t>
            </a:r>
            <a:r>
              <a:rPr lang="en-US" altLang="ko-KR" sz="1400" dirty="0"/>
              <a:t>16</a:t>
            </a:r>
            <a:r>
              <a:rPr lang="ko-KR" altLang="en-US" sz="1400" dirty="0"/>
              <a:t>살 이상 되어 보이는 여자아이들이 왜 한 명도 </a:t>
            </a:r>
            <a:r>
              <a:rPr lang="ko-KR" altLang="en-US" sz="1400" dirty="0" err="1"/>
              <a:t>없냐고</a:t>
            </a:r>
            <a:r>
              <a:rPr lang="ko-KR" altLang="en-US" sz="1400" dirty="0"/>
              <a:t> 물었어요</a:t>
            </a:r>
            <a:r>
              <a:rPr lang="en-US" altLang="ko-KR" sz="1400" dirty="0"/>
              <a:t>. </a:t>
            </a:r>
            <a:r>
              <a:rPr lang="ko-KR" altLang="en-US" sz="1400" dirty="0"/>
              <a:t>아이들은 부모들이 여자애들을 시집보내 버려서 집안에서만 지내야 하기 때문이라고 대답해 주었습니다</a:t>
            </a:r>
            <a:r>
              <a:rPr lang="en-US" altLang="ko-KR" sz="1400" dirty="0"/>
              <a:t>.”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                 </a:t>
            </a:r>
            <a:r>
              <a:rPr lang="en-US" altLang="ko-KR" sz="900" dirty="0"/>
              <a:t>- </a:t>
            </a:r>
            <a:r>
              <a:rPr lang="ko-KR" altLang="en-US" sz="900" dirty="0" err="1"/>
              <a:t>앨빈</a:t>
            </a:r>
            <a:r>
              <a:rPr lang="ko-KR" altLang="en-US" sz="900" dirty="0"/>
              <a:t> </a:t>
            </a:r>
            <a:r>
              <a:rPr lang="ko-KR" altLang="en-US" sz="900" dirty="0" err="1"/>
              <a:t>토플러</a:t>
            </a:r>
            <a:r>
              <a:rPr lang="en-US" altLang="ko-KR" sz="900" dirty="0"/>
              <a:t>, </a:t>
            </a:r>
            <a:r>
              <a:rPr lang="ko-KR" altLang="en-US" sz="900" dirty="0" err="1"/>
              <a:t>하이디</a:t>
            </a:r>
            <a:r>
              <a:rPr lang="ko-KR" altLang="en-US" sz="900" dirty="0"/>
              <a:t> </a:t>
            </a:r>
            <a:r>
              <a:rPr lang="ko-KR" altLang="en-US" sz="900" dirty="0" err="1"/>
              <a:t>토플러</a:t>
            </a:r>
            <a:r>
              <a:rPr lang="en-US" altLang="ko-KR" sz="900" dirty="0"/>
              <a:t>, 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『</a:t>
            </a:r>
            <a:r>
              <a:rPr lang="ko-KR" altLang="en-US" sz="900" b="1" dirty="0">
                <a:solidFill>
                  <a:srgbClr val="202124"/>
                </a:solidFill>
                <a:latin typeface="Apple SD Gothic Neo"/>
              </a:rPr>
              <a:t>부의 미래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』,</a:t>
            </a:r>
            <a:r>
              <a:rPr lang="ko-KR" altLang="en-US" sz="900" b="0" i="0" dirty="0" err="1">
                <a:solidFill>
                  <a:srgbClr val="202124"/>
                </a:solidFill>
                <a:effectLst/>
                <a:latin typeface="Apple SD Gothic Neo"/>
              </a:rPr>
              <a:t>김중웅</a:t>
            </a:r>
            <a:r>
              <a:rPr lang="ko-KR" altLang="en-US" sz="900" b="0" i="0" dirty="0">
                <a:solidFill>
                  <a:srgbClr val="202124"/>
                </a:solidFill>
                <a:effectLst/>
                <a:latin typeface="Apple SD Gothic Neo"/>
              </a:rPr>
              <a:t> 옮김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,</a:t>
            </a:r>
            <a:r>
              <a:rPr lang="ko-KR" altLang="en-US" sz="9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900" b="0" i="0" dirty="0" err="1">
                <a:solidFill>
                  <a:srgbClr val="202124"/>
                </a:solidFill>
                <a:effectLst/>
                <a:latin typeface="Apple SD Gothic Neo"/>
              </a:rPr>
              <a:t>청림출판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sz="900" dirty="0">
                <a:solidFill>
                  <a:srgbClr val="202124"/>
                </a:solidFill>
                <a:latin typeface="Apple SD Gothic Neo"/>
              </a:rPr>
              <a:t>2006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), p304-305.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D7A3D-9E0D-47B4-B4DC-59D926F57C68}"/>
              </a:ext>
            </a:extLst>
          </p:cNvPr>
          <p:cNvSpPr txBox="1"/>
          <p:nvPr/>
        </p:nvSpPr>
        <p:spPr>
          <a:xfrm>
            <a:off x="1141445" y="4791605"/>
            <a:ext cx="990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폴의 의문점 </a:t>
            </a:r>
            <a:r>
              <a:rPr lang="en-US" altLang="ko-KR" dirty="0"/>
              <a:t>= </a:t>
            </a:r>
            <a:r>
              <a:rPr lang="ko-KR" altLang="en-US" dirty="0"/>
              <a:t>자신의 문화가 침략당했다고 보고 있는 전세계 수많은 부모들의 질문을 반영함</a:t>
            </a:r>
            <a:endParaRPr lang="en-US" altLang="ko-KR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5AFEADB-02D6-4778-84F3-0591DFB99676}"/>
              </a:ext>
            </a:extLst>
          </p:cNvPr>
          <p:cNvSpPr/>
          <p:nvPr/>
        </p:nvSpPr>
        <p:spPr>
          <a:xfrm>
            <a:off x="5937379" y="5393094"/>
            <a:ext cx="317241" cy="3534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FA48E-8A08-464E-B023-BFE2DE473D5A}"/>
              </a:ext>
            </a:extLst>
          </p:cNvPr>
          <p:cNvSpPr txBox="1"/>
          <p:nvPr/>
        </p:nvSpPr>
        <p:spPr>
          <a:xfrm>
            <a:off x="3433663" y="5973682"/>
            <a:ext cx="53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무엇으로부터 멀어지는 것인가</a:t>
            </a:r>
            <a:r>
              <a:rPr lang="en-US" altLang="ko-KR" dirty="0">
                <a:solidFill>
                  <a:srgbClr val="FF0000"/>
                </a:solidFill>
              </a:rPr>
              <a:t>?(</a:t>
            </a:r>
            <a:r>
              <a:rPr lang="ko-KR" altLang="en-US" dirty="0">
                <a:solidFill>
                  <a:srgbClr val="FF0000"/>
                </a:solidFill>
              </a:rPr>
              <a:t>변화의 한계 존재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469179" y="1083470"/>
            <a:ext cx="1040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할리우드의 향락주의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238E3-77E8-4445-8AB9-FEE36CF24B88}"/>
              </a:ext>
            </a:extLst>
          </p:cNvPr>
          <p:cNvSpPr txBox="1"/>
          <p:nvPr/>
        </p:nvSpPr>
        <p:spPr>
          <a:xfrm>
            <a:off x="2159806" y="1714411"/>
            <a:ext cx="787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할리우드 </a:t>
            </a:r>
            <a:r>
              <a:rPr lang="en-US" altLang="ko-KR" dirty="0"/>
              <a:t>: “</a:t>
            </a:r>
            <a:r>
              <a:rPr lang="ko-KR" altLang="en-US" dirty="0" err="1"/>
              <a:t>자유란</a:t>
            </a:r>
            <a:r>
              <a:rPr lang="ko-KR" altLang="en-US" dirty="0"/>
              <a:t> 속박 없는 향락주의를 의미한다</a:t>
            </a:r>
            <a:r>
              <a:rPr lang="en-US" altLang="ko-KR" dirty="0"/>
              <a:t>“</a:t>
            </a:r>
          </a:p>
          <a:p>
            <a:pPr algn="ctr"/>
            <a:r>
              <a:rPr lang="ko-KR" altLang="en-US" dirty="0"/>
              <a:t>월 스트리트 </a:t>
            </a:r>
            <a:r>
              <a:rPr lang="en-US" altLang="ko-KR" dirty="0"/>
              <a:t>: “</a:t>
            </a:r>
            <a:r>
              <a:rPr lang="ko-KR" altLang="en-US" dirty="0"/>
              <a:t>제약 없는 사업과 교역이 부를 향한 최상의 길이다</a:t>
            </a:r>
            <a:r>
              <a:rPr lang="en-US" altLang="ko-KR" dirty="0"/>
              <a:t>.” </a:t>
            </a:r>
          </a:p>
          <a:p>
            <a:pPr algn="ctr"/>
            <a:r>
              <a:rPr lang="ko-KR" altLang="en-US" dirty="0"/>
              <a:t>미국 </a:t>
            </a:r>
            <a:r>
              <a:rPr lang="en-US" altLang="ko-KR" dirty="0"/>
              <a:t>: “</a:t>
            </a:r>
            <a:r>
              <a:rPr lang="ko-KR" altLang="en-US" dirty="0"/>
              <a:t>불간섭주의</a:t>
            </a:r>
            <a:r>
              <a:rPr lang="en-US" altLang="ko-KR" dirty="0"/>
              <a:t>, </a:t>
            </a:r>
            <a:r>
              <a:rPr lang="ko-KR" altLang="en-US" dirty="0"/>
              <a:t>사유화와 규제 철폐만이 민주주의의 이상에 적합하다</a:t>
            </a:r>
            <a:r>
              <a:rPr lang="en-US" altLang="ko-KR" dirty="0"/>
              <a:t>“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72050-B276-4C3D-A371-66C27526BFF6}"/>
              </a:ext>
            </a:extLst>
          </p:cNvPr>
          <p:cNvSpPr txBox="1"/>
          <p:nvPr/>
        </p:nvSpPr>
        <p:spPr>
          <a:xfrm>
            <a:off x="760738" y="2878974"/>
            <a:ext cx="1067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3 </a:t>
            </a:r>
            <a:r>
              <a:rPr lang="ko-KR" altLang="en-US" dirty="0"/>
              <a:t>물결의 경제발전에 규제 없는 향락주의</a:t>
            </a:r>
            <a:r>
              <a:rPr lang="en-US" altLang="ko-KR" dirty="0"/>
              <a:t>, </a:t>
            </a:r>
            <a:r>
              <a:rPr lang="ko-KR" altLang="en-US" dirty="0"/>
              <a:t>자유 시장주의가 필연적으로 동반해야 하는 것은 아님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산업 경제사회에서 지식 기반의 경제사회로 옮겨가는 과정이 전례가 없었음 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16AED76-21D8-4012-B376-B0E262C9A9E7}"/>
              </a:ext>
            </a:extLst>
          </p:cNvPr>
          <p:cNvSpPr/>
          <p:nvPr/>
        </p:nvSpPr>
        <p:spPr>
          <a:xfrm>
            <a:off x="5928049" y="4080746"/>
            <a:ext cx="335902" cy="3545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4EC40-2261-4953-A1C6-143C2963F4CA}"/>
              </a:ext>
            </a:extLst>
          </p:cNvPr>
          <p:cNvSpPr txBox="1"/>
          <p:nvPr/>
        </p:nvSpPr>
        <p:spPr>
          <a:xfrm>
            <a:off x="2147476" y="4604472"/>
            <a:ext cx="789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미국의 이면에는 제</a:t>
            </a:r>
            <a:r>
              <a:rPr lang="en-US" altLang="ko-KR" dirty="0"/>
              <a:t> 3 </a:t>
            </a:r>
            <a:r>
              <a:rPr lang="ko-KR" altLang="en-US" dirty="0"/>
              <a:t>물결에 따른 새로운 아이디어와 사회구조의 변화에 따른 불안과 불확실성에 시달리는 중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EEA61AD-D206-44AB-AA71-9B8B40F05FD3}"/>
              </a:ext>
            </a:extLst>
          </p:cNvPr>
          <p:cNvSpPr/>
          <p:nvPr/>
        </p:nvSpPr>
        <p:spPr>
          <a:xfrm>
            <a:off x="5928049" y="5419966"/>
            <a:ext cx="335902" cy="3545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3843B-4216-4DAD-96A5-4D9AE7651198}"/>
              </a:ext>
            </a:extLst>
          </p:cNvPr>
          <p:cNvSpPr txBox="1"/>
          <p:nvPr/>
        </p:nvSpPr>
        <p:spPr>
          <a:xfrm>
            <a:off x="3245498" y="6058409"/>
            <a:ext cx="570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비평가들이 주장하는 동질화로 떠미는 힘은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8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469179" y="1083470"/>
            <a:ext cx="1040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할리우드의 향락주의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238E3-77E8-4445-8AB9-FEE36CF24B88}"/>
              </a:ext>
            </a:extLst>
          </p:cNvPr>
          <p:cNvSpPr txBox="1"/>
          <p:nvPr/>
        </p:nvSpPr>
        <p:spPr>
          <a:xfrm>
            <a:off x="2034735" y="2675464"/>
            <a:ext cx="8122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동질화의 힘은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 경제와 사회의 진보된 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물결에서 나온 것이 아니라 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물결의 잔재에서 나온 것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대중 매체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대량 마케팅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대량 유포라는 미국의 대중문화와 가치의 수출은 과거 산업적인 대량 사회의 표현임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고객화와 탈 대중화를 지향하는 미래 지식기반의 사회 방식이 아님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지식 기반의 사회들은 미국과 다양하게 진로를 택하며 끊임없이 변화함 </a:t>
            </a:r>
          </a:p>
        </p:txBody>
      </p:sp>
    </p:spTree>
    <p:extLst>
      <p:ext uri="{BB962C8B-B14F-4D97-AF65-F5344CB8AC3E}">
        <p14:creationId xmlns:p14="http://schemas.microsoft.com/office/powerpoint/2010/main" val="126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D119A-AFA6-478D-AEDC-3242E8CD6851}"/>
              </a:ext>
            </a:extLst>
          </p:cNvPr>
          <p:cNvSpPr txBox="1"/>
          <p:nvPr/>
        </p:nvSpPr>
        <p:spPr>
          <a:xfrm>
            <a:off x="469179" y="283251"/>
            <a:ext cx="394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31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장 </a:t>
            </a:r>
            <a:r>
              <a:rPr lang="en-US" altLang="ko-KR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srgbClr val="006583"/>
                </a:solidFill>
                <a:latin typeface="맑은 고딕" panose="020F0502020204030204"/>
                <a:ea typeface="맑은 고딕" panose="020B0503020000020004" pitchFamily="50" charset="-127"/>
              </a:rPr>
              <a:t>변화의 복음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8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58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EDA5424-3E2A-4DD5-A4B4-16E2439FED43}"/>
              </a:ext>
            </a:extLst>
          </p:cNvPr>
          <p:cNvCxnSpPr>
            <a:cxnSpLocks/>
          </p:cNvCxnSpPr>
          <p:nvPr/>
        </p:nvCxnSpPr>
        <p:spPr>
          <a:xfrm>
            <a:off x="572864" y="852638"/>
            <a:ext cx="10914841" cy="0"/>
          </a:xfrm>
          <a:prstGeom prst="line">
            <a:avLst/>
          </a:prstGeom>
          <a:ln w="25400" cmpd="sng">
            <a:solidFill>
              <a:srgbClr val="006583">
                <a:alpha val="9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35A4AE-9572-4632-890B-D13DF6E9A49C}"/>
              </a:ext>
            </a:extLst>
          </p:cNvPr>
          <p:cNvSpPr txBox="1"/>
          <p:nvPr/>
        </p:nvSpPr>
        <p:spPr>
          <a:xfrm>
            <a:off x="469179" y="1019769"/>
            <a:ext cx="1040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번 발을 담근 강물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36D26-C2B9-4661-9DA0-2B1FC6CE0104}"/>
              </a:ext>
            </a:extLst>
          </p:cNvPr>
          <p:cNvSpPr/>
          <p:nvPr/>
        </p:nvSpPr>
        <p:spPr>
          <a:xfrm>
            <a:off x="2509935" y="1642188"/>
            <a:ext cx="6512768" cy="111967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627E-1A97-4DAA-B22C-5ECA430AE5BE}"/>
              </a:ext>
            </a:extLst>
          </p:cNvPr>
          <p:cNvSpPr txBox="1"/>
          <p:nvPr/>
        </p:nvSpPr>
        <p:spPr>
          <a:xfrm>
            <a:off x="2724539" y="1796930"/>
            <a:ext cx="62328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철학자 중 가장 혁명적인 철학자인 </a:t>
            </a:r>
            <a:r>
              <a:rPr lang="ko-KR" altLang="en-US" sz="1400" dirty="0" err="1"/>
              <a:t>헤라클리토스</a:t>
            </a:r>
            <a:r>
              <a:rPr lang="en-US" altLang="ko-KR" sz="1400" dirty="0"/>
              <a:t>(Heraclitus)</a:t>
            </a:r>
            <a:r>
              <a:rPr lang="ko-KR" altLang="en-US" sz="1400" dirty="0"/>
              <a:t>의 메시지이다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그는 </a:t>
            </a:r>
            <a:r>
              <a:rPr lang="en-US" altLang="ko-KR" sz="1400" dirty="0"/>
              <a:t>“</a:t>
            </a:r>
            <a:r>
              <a:rPr lang="ko-KR" altLang="en-US" sz="1400" dirty="0"/>
              <a:t>같은 물에 발을 두 번 담글 수 는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두 번째 들어갈 때 이미 그 물은 흘러가 버렸기 때문이다</a:t>
            </a:r>
            <a:r>
              <a:rPr lang="en-US" altLang="ko-KR" sz="1400" dirty="0"/>
              <a:t>”</a:t>
            </a:r>
            <a:r>
              <a:rPr lang="ko-KR" altLang="en-US" sz="1400" dirty="0"/>
              <a:t>라는 유명한 말을 남겼다</a:t>
            </a:r>
            <a:r>
              <a:rPr lang="en-US" altLang="ko-KR" sz="1400" dirty="0"/>
              <a:t>. </a:t>
            </a:r>
          </a:p>
          <a:p>
            <a:r>
              <a:rPr lang="en-US" altLang="ko-KR" sz="900" dirty="0"/>
              <a:t>		        - </a:t>
            </a:r>
            <a:r>
              <a:rPr lang="ko-KR" altLang="en-US" sz="900" dirty="0" err="1"/>
              <a:t>앨빈</a:t>
            </a:r>
            <a:r>
              <a:rPr lang="ko-KR" altLang="en-US" sz="900" dirty="0"/>
              <a:t> </a:t>
            </a:r>
            <a:r>
              <a:rPr lang="ko-KR" altLang="en-US" sz="900" dirty="0" err="1"/>
              <a:t>토플러</a:t>
            </a:r>
            <a:r>
              <a:rPr lang="en-US" altLang="ko-KR" sz="900" dirty="0"/>
              <a:t>, </a:t>
            </a:r>
            <a:r>
              <a:rPr lang="ko-KR" altLang="en-US" sz="900" dirty="0" err="1"/>
              <a:t>하이디</a:t>
            </a:r>
            <a:r>
              <a:rPr lang="ko-KR" altLang="en-US" sz="900" dirty="0"/>
              <a:t> </a:t>
            </a:r>
            <a:r>
              <a:rPr lang="ko-KR" altLang="en-US" sz="900" dirty="0" err="1"/>
              <a:t>토플러</a:t>
            </a:r>
            <a:r>
              <a:rPr lang="en-US" altLang="ko-KR" sz="900" dirty="0"/>
              <a:t>, 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『</a:t>
            </a:r>
            <a:r>
              <a:rPr lang="ko-KR" altLang="en-US" sz="900" b="1" dirty="0">
                <a:solidFill>
                  <a:srgbClr val="202124"/>
                </a:solidFill>
                <a:latin typeface="Apple SD Gothic Neo"/>
              </a:rPr>
              <a:t>부의 미래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』,</a:t>
            </a:r>
            <a:r>
              <a:rPr lang="ko-KR" altLang="en-US" sz="900" b="0" i="0" dirty="0" err="1">
                <a:solidFill>
                  <a:srgbClr val="202124"/>
                </a:solidFill>
                <a:effectLst/>
                <a:latin typeface="Apple SD Gothic Neo"/>
              </a:rPr>
              <a:t>김중웅</a:t>
            </a:r>
            <a:r>
              <a:rPr lang="ko-KR" altLang="en-US" sz="900" b="0" i="0" dirty="0">
                <a:solidFill>
                  <a:srgbClr val="202124"/>
                </a:solidFill>
                <a:effectLst/>
                <a:latin typeface="Apple SD Gothic Neo"/>
              </a:rPr>
              <a:t> 옮김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,</a:t>
            </a:r>
            <a:r>
              <a:rPr lang="ko-KR" altLang="en-US" sz="9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900" b="0" i="0" dirty="0" err="1">
                <a:solidFill>
                  <a:srgbClr val="202124"/>
                </a:solidFill>
                <a:effectLst/>
                <a:latin typeface="Apple SD Gothic Neo"/>
              </a:rPr>
              <a:t>청림출판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sz="900" dirty="0">
                <a:solidFill>
                  <a:srgbClr val="202124"/>
                </a:solidFill>
                <a:latin typeface="Apple SD Gothic Neo"/>
              </a:rPr>
              <a:t>2006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Apple SD Gothic Neo"/>
              </a:rPr>
              <a:t>), p308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1668E-8B45-4897-A52B-1F3EE04EA2AB}"/>
              </a:ext>
            </a:extLst>
          </p:cNvPr>
          <p:cNvSpPr txBox="1"/>
          <p:nvPr/>
        </p:nvSpPr>
        <p:spPr>
          <a:xfrm>
            <a:off x="1950391" y="3293706"/>
            <a:ext cx="829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 사회와 현재 삶의 방식</a:t>
            </a:r>
            <a:r>
              <a:rPr lang="en-US" altLang="ko-KR" dirty="0"/>
              <a:t>, </a:t>
            </a:r>
            <a:r>
              <a:rPr lang="ko-KR" altLang="en-US" dirty="0"/>
              <a:t>제도</a:t>
            </a:r>
            <a:r>
              <a:rPr lang="en-US" altLang="ko-KR" dirty="0"/>
              <a:t>, </a:t>
            </a:r>
            <a:r>
              <a:rPr lang="ko-KR" altLang="en-US" dirty="0"/>
              <a:t>이데올로기</a:t>
            </a:r>
            <a:r>
              <a:rPr lang="en-US" altLang="ko-KR" dirty="0"/>
              <a:t>, </a:t>
            </a:r>
            <a:r>
              <a:rPr lang="ko-KR" altLang="en-US" dirty="0"/>
              <a:t>종교와 믿음은 일시적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미국의 힘 역시 일시적인 것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변화의 복음은 기존 제도나 질서에 가장 위험함 </a:t>
            </a:r>
            <a:r>
              <a:rPr lang="en-US" altLang="ko-KR" dirty="0"/>
              <a:t>-&gt; </a:t>
            </a:r>
            <a:r>
              <a:rPr lang="ko-KR" altLang="en-US" dirty="0"/>
              <a:t>내부제도의 붕괴 위험성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많은 나라들은 산업시대의 부 창출 시스템과 문명에서 지식 기반의 부 창출 시스템으로 전환하고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31211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1045</Words>
  <Application>Microsoft Office PowerPoint</Application>
  <PresentationFormat>와이드스크린</PresentationFormat>
  <Paragraphs>181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Apple SD Gothic Neo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SeokGyu</dc:creator>
  <cp:lastModifiedBy>Jeong SeokGyu</cp:lastModifiedBy>
  <cp:revision>56</cp:revision>
  <dcterms:created xsi:type="dcterms:W3CDTF">2021-11-13T15:09:37Z</dcterms:created>
  <dcterms:modified xsi:type="dcterms:W3CDTF">2021-11-14T20:15:51Z</dcterms:modified>
</cp:coreProperties>
</file>