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261" r:id="rId3"/>
    <p:sldId id="271" r:id="rId4"/>
    <p:sldId id="300" r:id="rId5"/>
    <p:sldId id="263" r:id="rId6"/>
    <p:sldId id="306" r:id="rId7"/>
    <p:sldId id="307" r:id="rId8"/>
    <p:sldId id="264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70" r:id="rId18"/>
    <p:sldId id="308" r:id="rId19"/>
    <p:sldId id="309" r:id="rId20"/>
    <p:sldId id="310" r:id="rId21"/>
    <p:sldId id="293" r:id="rId22"/>
    <p:sldId id="294" r:id="rId23"/>
    <p:sldId id="299" r:id="rId24"/>
    <p:sldId id="301" r:id="rId25"/>
    <p:sldId id="302" r:id="rId26"/>
    <p:sldId id="304" r:id="rId27"/>
    <p:sldId id="267" r:id="rId28"/>
    <p:sldId id="268" r:id="rId29"/>
    <p:sldId id="275" r:id="rId30"/>
    <p:sldId id="276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373"/>
    <a:srgbClr val="F0EEF0"/>
    <a:srgbClr val="92D050"/>
    <a:srgbClr val="FEC630"/>
    <a:srgbClr val="FF5969"/>
    <a:srgbClr val="00A0A8"/>
    <a:srgbClr val="52CBBE"/>
    <a:srgbClr val="FF7D8B"/>
    <a:srgbClr val="24292C"/>
    <a:srgbClr val="F2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61576" autoAdjust="0"/>
  </p:normalViewPr>
  <p:slideViewPr>
    <p:cSldViewPr snapToGrid="0">
      <p:cViewPr varScale="1">
        <p:scale>
          <a:sx n="68" d="100"/>
          <a:sy n="68" d="100"/>
        </p:scale>
        <p:origin x="2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BA2D-7D87-4A46-8D0B-79A04B8BB06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BBE0-9611-445A-A9B8-5D7DF3D8E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2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: 6</a:t>
            </a:r>
            <a:r>
              <a:rPr lang="ko-KR" altLang="en-US" dirty="0"/>
              <a:t>조 통계조사론 조사계획서 및 설문조사 발표 </a:t>
            </a:r>
            <a:endParaRPr lang="en-US" altLang="ko-KR" dirty="0"/>
          </a:p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부산대학교 재학생 삶의 만족도 조사 </a:t>
            </a:r>
            <a:endParaRPr lang="en-US" altLang="ko-KR" dirty="0"/>
          </a:p>
          <a:p>
            <a:r>
              <a:rPr lang="ko-KR" altLang="en-US" dirty="0"/>
              <a:t>부제 </a:t>
            </a:r>
            <a:r>
              <a:rPr lang="en-US" altLang="ko-KR" dirty="0"/>
              <a:t>: </a:t>
            </a:r>
            <a:r>
              <a:rPr lang="ko-KR" altLang="en-US" dirty="0"/>
              <a:t>순열변수중요도와 요인분석을 통한 삶의 만족도 영향 요인 분석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[SWB </a:t>
            </a:r>
            <a:r>
              <a:rPr lang="ko-KR" altLang="en-US" dirty="0"/>
              <a:t>정의</a:t>
            </a:r>
            <a:r>
              <a:rPr lang="en-US" altLang="ko-KR" dirty="0"/>
              <a:t>]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4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[SWB </a:t>
            </a:r>
            <a:r>
              <a:rPr lang="ko-KR" altLang="en-US" dirty="0"/>
              <a:t>결정 요인</a:t>
            </a:r>
            <a:r>
              <a:rPr lang="en-US" altLang="ko-KR" dirty="0"/>
              <a:t>]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3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층화추출법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r>
              <a:rPr lang="ko-KR" altLang="en-US" dirty="0"/>
              <a:t>한 개의 단과 대학에서만 임의추출시 표본이 하나의 층에 집중되는 경향 존재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단과대학별로 층을 나누어 표본을 일정 수 이상 균일하게 추출하는 방식으로 신뢰성 확보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구글폼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3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[SWB]</a:t>
            </a:r>
            <a:r>
              <a:rPr lang="ko-KR" altLang="en-US" dirty="0"/>
              <a:t> 척도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2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핵심 항목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10 -&gt; 5 </a:t>
            </a:r>
            <a:r>
              <a:rPr lang="ko-KR" altLang="en-US" dirty="0"/>
              <a:t>항목 조정 예정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조사 내용 해석의 편의성을 위해서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71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통제 항목 예시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45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부가 항목 예시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3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87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90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1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조사 목적 및 계획</a:t>
            </a:r>
            <a:r>
              <a:rPr lang="en-US" altLang="ko-KR" dirty="0"/>
              <a:t>]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주관적 만족감에 대한 정의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35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62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36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가설설정</a:t>
            </a:r>
            <a:r>
              <a:rPr lang="en-US" altLang="ko-KR" dirty="0"/>
              <a:t>](PPT</a:t>
            </a:r>
            <a:r>
              <a:rPr lang="ko-KR" altLang="en-US" dirty="0"/>
              <a:t>리딩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89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설문 내용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인구 통계학적 문항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주관적 만족감에 대한 문항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주관적 만족감에 대한 문항 </a:t>
            </a:r>
            <a:r>
              <a:rPr lang="en-US" altLang="ko-KR" dirty="0"/>
              <a:t>-&gt; </a:t>
            </a:r>
            <a:r>
              <a:rPr lang="ko-KR" altLang="en-US" dirty="0"/>
              <a:t>리커트 척도를 활용한 순서형 질문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0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역할 분담</a:t>
            </a:r>
            <a:r>
              <a:rPr lang="en-US" altLang="ko-KR" dirty="0"/>
              <a:t>]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4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[End]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91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[End]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99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[End]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3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년부터 시작된 코로나 바이러스의 유행은 개인의 삶 뿐만이 아니라 경제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문화를 통틀어 많은 부분을 변화시킴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[2021</a:t>
            </a:r>
            <a:r>
              <a:rPr lang="ko-KR" altLang="en-US" dirty="0"/>
              <a:t>년 통계청 통계개발원 </a:t>
            </a:r>
            <a:r>
              <a:rPr lang="en-US" altLang="ko-KR" dirty="0"/>
              <a:t>: </a:t>
            </a:r>
            <a:r>
              <a:rPr lang="ko-KR" altLang="en-US" dirty="0"/>
              <a:t>국민 삶의 질 지표로 살펴본 코로나 </a:t>
            </a:r>
            <a:r>
              <a:rPr lang="en-US" altLang="ko-KR" dirty="0"/>
              <a:t>19 </a:t>
            </a:r>
            <a:r>
              <a:rPr lang="ko-KR" altLang="en-US" dirty="0"/>
              <a:t>팬데믹으로 인한 일상 변화</a:t>
            </a:r>
            <a:r>
              <a:rPr lang="en-US" altLang="ko-KR" dirty="0"/>
              <a:t>] -&gt;</a:t>
            </a:r>
            <a:r>
              <a:rPr lang="ko-KR" altLang="en-US" dirty="0"/>
              <a:t> 조사에 대한 설명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개인적 삶의 만족도 </a:t>
            </a:r>
            <a:r>
              <a:rPr lang="en-US" altLang="ko-KR" dirty="0"/>
              <a:t>2. </a:t>
            </a:r>
            <a:r>
              <a:rPr lang="ko-KR" altLang="en-US" dirty="0"/>
              <a:t>대인 신뢰도 </a:t>
            </a:r>
            <a:r>
              <a:rPr lang="en-US" altLang="ko-KR" dirty="0"/>
              <a:t>3. </a:t>
            </a:r>
            <a:r>
              <a:rPr lang="ko-KR" altLang="en-US" dirty="0"/>
              <a:t>여가생활 만족도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정부의 방역지침이 완화되면서 일상으로의 복귀가 진행되고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팬데믹</a:t>
            </a:r>
            <a:r>
              <a:rPr lang="ko-KR" altLang="en-US" dirty="0"/>
              <a:t> 시대에 속한 사회 구성원들이 느끼는 주관적 만족감 조사는 많음</a:t>
            </a:r>
            <a:r>
              <a:rPr lang="en-US" altLang="ko-KR" dirty="0"/>
              <a:t>, But, </a:t>
            </a:r>
            <a:r>
              <a:rPr lang="ko-KR" altLang="en-US" dirty="0"/>
              <a:t>종결되는 과정에서의 주관적 만족감에 대한 연구는 부족함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급격한 일상으로의 복귀</a:t>
            </a:r>
            <a:r>
              <a:rPr lang="en-US" altLang="ko-KR" dirty="0"/>
              <a:t>, </a:t>
            </a:r>
            <a:r>
              <a:rPr lang="ko-KR" altLang="en-US" dirty="0"/>
              <a:t>인관관계</a:t>
            </a:r>
            <a:r>
              <a:rPr lang="en-US" altLang="ko-KR" dirty="0"/>
              <a:t>, </a:t>
            </a:r>
            <a:r>
              <a:rPr lang="ko-KR" altLang="en-US" dirty="0"/>
              <a:t>소비</a:t>
            </a:r>
            <a:r>
              <a:rPr lang="en-US" altLang="ko-KR" dirty="0"/>
              <a:t>, </a:t>
            </a:r>
            <a:r>
              <a:rPr lang="ko-KR" altLang="en-US" dirty="0"/>
              <a:t>생활 환경 등 어떠한 요인이 재학생들의 주관적 만족감에 영향을 주는지에 대해 조사 시행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3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년부터 시작된 코로나 바이러스의 유행은 개인의 삶 뿐만이 아니라 경제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문화를 통틀어 많은 부분을 변화시킴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[2021</a:t>
            </a:r>
            <a:r>
              <a:rPr lang="ko-KR" altLang="en-US" dirty="0"/>
              <a:t>년 통계청 통계개발원 </a:t>
            </a:r>
            <a:r>
              <a:rPr lang="en-US" altLang="ko-KR" dirty="0"/>
              <a:t>: </a:t>
            </a:r>
            <a:r>
              <a:rPr lang="ko-KR" altLang="en-US" dirty="0"/>
              <a:t>국민 삶의 질 지표로 살펴본 코로나 </a:t>
            </a:r>
            <a:r>
              <a:rPr lang="en-US" altLang="ko-KR" dirty="0"/>
              <a:t>19 </a:t>
            </a:r>
            <a:r>
              <a:rPr lang="ko-KR" altLang="en-US" dirty="0"/>
              <a:t>팬데믹으로 인한 일상 변화</a:t>
            </a:r>
            <a:r>
              <a:rPr lang="en-US" altLang="ko-KR" dirty="0"/>
              <a:t>] -&gt;</a:t>
            </a:r>
            <a:r>
              <a:rPr lang="ko-KR" altLang="en-US" dirty="0"/>
              <a:t> 조사에 대한 설명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 </a:t>
            </a:r>
            <a:r>
              <a:rPr lang="ko-KR" altLang="en-US" dirty="0"/>
              <a:t>개인적 삶의 만족도 </a:t>
            </a:r>
            <a:r>
              <a:rPr lang="en-US" altLang="ko-KR" dirty="0"/>
              <a:t>2. </a:t>
            </a:r>
            <a:r>
              <a:rPr lang="ko-KR" altLang="en-US" dirty="0"/>
              <a:t>대인 신뢰도 </a:t>
            </a:r>
            <a:r>
              <a:rPr lang="en-US" altLang="ko-KR" dirty="0"/>
              <a:t>3. </a:t>
            </a:r>
            <a:r>
              <a:rPr lang="ko-KR" altLang="en-US" dirty="0"/>
              <a:t>여가생활 만족도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최근 정부의 방역지침이 완화되면서 일상으로의 복귀가 진행되고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팬데믹</a:t>
            </a:r>
            <a:r>
              <a:rPr lang="ko-KR" altLang="en-US" dirty="0"/>
              <a:t> 시대에 속한 사회 구성원들이 느끼는 주관적 만족감 조사는 많음</a:t>
            </a:r>
            <a:r>
              <a:rPr lang="en-US" altLang="ko-KR" dirty="0"/>
              <a:t>, But, </a:t>
            </a:r>
            <a:r>
              <a:rPr lang="ko-KR" altLang="en-US" dirty="0"/>
              <a:t>종결되는 과정에서의 주관적 만족감에 대한 연구는 부족함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급격한 일상으로의 복귀</a:t>
            </a:r>
            <a:r>
              <a:rPr lang="en-US" altLang="ko-KR" dirty="0"/>
              <a:t>, </a:t>
            </a:r>
            <a:r>
              <a:rPr lang="ko-KR" altLang="en-US" dirty="0"/>
              <a:t>인관관계</a:t>
            </a:r>
            <a:r>
              <a:rPr lang="en-US" altLang="ko-KR" dirty="0"/>
              <a:t>, </a:t>
            </a:r>
            <a:r>
              <a:rPr lang="ko-KR" altLang="en-US" dirty="0"/>
              <a:t>소비</a:t>
            </a:r>
            <a:r>
              <a:rPr lang="en-US" altLang="ko-KR" dirty="0"/>
              <a:t>, </a:t>
            </a:r>
            <a:r>
              <a:rPr lang="ko-KR" altLang="en-US" dirty="0"/>
              <a:t>생활 환경 등 어떠한 요인이 재학생들의 주관적 만족감에 영향을 주는지에 대해 조사 시행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3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연구와 조사 목적을 이해하며 참여에 동의한 학생을 대상으로 설문조사를 진행할 예정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층화추출법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r>
              <a:rPr lang="ko-KR" altLang="en-US" dirty="0"/>
              <a:t>한 개의 단과 대학에서만 임의추출시 표본이 하나의 층에 집중되는 경향 존재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단과대학별로 층을 나누어 표본을 일정 수 이상 균일하게 추출하는 방식으로 신뢰성 확보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구글폼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층화추출법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r>
              <a:rPr lang="ko-KR" altLang="en-US" dirty="0"/>
              <a:t>한 개의 단과 대학에서만 임의추출시 표본이 하나의 층에 집중되는 경향 존재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단과대학별로 층을 나누어 표본을 일정 수 이상 균일하게 추출하는 방식으로 신뢰성 확보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구글폼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층화추출법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r>
              <a:rPr lang="ko-KR" altLang="en-US" dirty="0"/>
              <a:t>한 개의 단과 대학에서만 임의추출시 표본이 하나의 층에 집중되는 경향 존재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단과대학별로 층을 나누어 표본을 일정 수 이상 균일하게 추출하는 방식으로 신뢰성 확보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구글폼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4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층화추출법</a:t>
            </a:r>
            <a:r>
              <a:rPr lang="en-US" altLang="ko-KR" dirty="0"/>
              <a:t>] </a:t>
            </a:r>
          </a:p>
          <a:p>
            <a:endParaRPr lang="en-US" altLang="ko-KR" dirty="0"/>
          </a:p>
          <a:p>
            <a:r>
              <a:rPr lang="ko-KR" altLang="en-US" dirty="0"/>
              <a:t>한 개의 단과 대학에서만 임의추출시 표본이 하나의 층에 집중되는 경향 존재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단과대학별로 층을 나누어 표본을 일정 수 이상 균일하게 추출하는 방식으로 신뢰성 확보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구글폼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BE0-9611-445A-A9B8-5D7DF3D8E4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8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320E4-CA67-0E15-A637-6ED2EEE5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B8125-14F9-E80F-0E6F-98FD30C53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F9CA-B53A-2569-F5CA-F4E163C3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4A170-2995-BD86-CA0D-5A33045B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80FF-26A2-4E6C-2447-02A72BA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3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D6FDA-9CCE-95F8-A608-C1430C24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C818D-3E4C-66E2-1A0C-D67295859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DF753-FCB7-CD18-E76B-209396FD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963F9-7ED9-A831-22AC-076DEB4F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D71B0-F9AF-2B98-19A7-03838EF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04143-9EDB-A872-8F3E-9629BC17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9A602-7FE8-2997-B94A-632531885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CF422-854C-96E1-9C39-C9BC0BC6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31FCA-423E-C8FD-A116-CF991E52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84FC4-B5C2-C6E5-CD2B-1CED0F86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0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0592-42A6-A682-0158-6D0B1A2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66F03-EE63-513A-DFFA-C6B2BCA4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B321A-2008-535D-FEEE-03D33830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3D4E7-D2E0-B27F-7DAA-AE499354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528F7-4F25-7AC1-C0C4-EF043D02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4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B0A9-96E0-10E7-D86A-E80EADB6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4ACE3-396B-B441-D867-E9A749E3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A1E96-F00A-C315-7C31-3C07F8F3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47DD8-C804-62F2-9910-306A81B9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0D5D-D77A-3578-6819-7261A075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0BF4-B5B7-09DE-9FF3-CBA3C70E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C3F73-DD5D-9ADF-9F82-AE5969576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0EF69-B1A1-E1F2-CC2C-D05CDCCC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76113-87D7-D489-DF18-219ED754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6BB47-5E8C-DBB1-0D0F-BAB624A9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B5A2E-2B4E-CAAA-2BA4-D7BD92C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0150-009B-C80F-ACB3-0647FAB2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93A7A-23BF-2EDE-5C82-B8965127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DE80D-836F-C1B1-7737-281698088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81633-3FB8-F7BE-6D40-B24B56CA8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597BC-AB2A-0FFF-9F62-8BB8F9399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F5F25-F68C-0C8A-2437-077034A2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01265F-B6B9-F4F5-EAC5-1290312C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0B7EEA-34E5-4B84-C2D7-14580971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6241-A82A-DDAB-C0A4-F1E2B9A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EBEAF-24C3-1CF2-17EB-E2931E66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E9ED31-F685-ADDD-0C21-B50B4AEA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AD633-06C7-F2AE-D261-99ACA437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0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8ADA3C-6840-9EAE-043F-D66E870B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E23B8-C4C7-A78C-74A9-EFF95BBB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5091A-D0BA-4BF0-C6B9-28A1BCD5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19A04-73C0-F2A6-88F0-C2023650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006EE-7A75-8E33-6290-42758B54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CCA6D-B0FC-46CF-3AD0-7A197824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4DED2-2685-4D6D-918A-5B05A6A2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9DCFA-A3FC-9B77-CDF8-84C039D9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ADEA1-25EA-A760-0FBE-E673EBF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9948-B3BC-0048-BE2D-B3E92CB3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48A18-6682-5881-6ADC-ADC3DE45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437B2-03C4-2E01-452D-F6AA0B2D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47EE8-73CA-2A05-D026-980B2D74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85224-40FC-3C50-3142-C3B1A3F8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D1D6-1A3B-E89D-0AF6-24F06406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0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8D5815-79D1-3ABF-EE5E-AB7F87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1DA85-C8D9-85CF-6083-3F7F3FFA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D2C5D-09DD-ED81-AC42-A7006C35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D91C-7E84-4003-AF05-7442CED7732B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3790B-B982-73F8-C696-53524BFC3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4E1C9-646D-D8D6-AED7-4293E2AE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3935-DED2-4C9B-95F7-7C216A73E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-9345455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9643905" y="23039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9969568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10285737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654ED9-4A46-70BD-19F8-02B85661F3EF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-11590107" y="21197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-11590107" y="21197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-33700" y="1882654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-702183" y="3265530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03AD3B6-7C8A-0EF0-7F6F-35F06AE9567D}"/>
              </a:ext>
            </a:extLst>
          </p:cNvPr>
          <p:cNvSpPr txBox="1"/>
          <p:nvPr/>
        </p:nvSpPr>
        <p:spPr>
          <a:xfrm>
            <a:off x="2908250" y="2521673"/>
            <a:ext cx="8756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5D7373"/>
                </a:solidFill>
              </a:rPr>
              <a:t>부산대학교 재학생 삶의 만족도 조사</a:t>
            </a:r>
            <a:r>
              <a:rPr lang="ko-KR" altLang="en-US" sz="4000" dirty="0">
                <a:solidFill>
                  <a:srgbClr val="5D7373"/>
                </a:solidFill>
              </a:rPr>
              <a:t> </a:t>
            </a:r>
            <a:endParaRPr lang="en-US" altLang="ko-KR" sz="4000" dirty="0">
              <a:solidFill>
                <a:srgbClr val="5D7373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2000" b="1" dirty="0">
                <a:solidFill>
                  <a:srgbClr val="FF5969"/>
                </a:solidFill>
              </a:rPr>
              <a:t>순열변수중요도와 요인분석을 통한 삶의 만족도 영향 요인 분석</a:t>
            </a:r>
            <a:endParaRPr lang="en-US" altLang="ko-KR" sz="2000" b="1" dirty="0">
              <a:solidFill>
                <a:srgbClr val="FF5969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>
              <a:solidFill>
                <a:srgbClr val="5D7373"/>
              </a:solidFill>
            </a:endParaRPr>
          </a:p>
          <a:p>
            <a:pPr algn="ctr"/>
            <a:endParaRPr lang="en-US" altLang="ko-KR" b="1" dirty="0">
              <a:solidFill>
                <a:srgbClr val="5D7373"/>
              </a:solidFill>
            </a:endParaRPr>
          </a:p>
          <a:p>
            <a:pPr algn="ctr"/>
            <a:r>
              <a:rPr lang="en-US" altLang="ko-KR" b="1" dirty="0">
                <a:solidFill>
                  <a:srgbClr val="5D7373"/>
                </a:solidFill>
              </a:rPr>
              <a:t>6</a:t>
            </a:r>
            <a:r>
              <a:rPr lang="ko-KR" altLang="en-US" b="1" dirty="0">
                <a:solidFill>
                  <a:srgbClr val="5D7373"/>
                </a:solidFill>
              </a:rPr>
              <a:t>조 통계조사론 조사계획서 및 설문조사표 발표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BC4D65-4193-C1B2-CEF8-F9C32BE0959B}"/>
              </a:ext>
            </a:extLst>
          </p:cNvPr>
          <p:cNvSpPr txBox="1"/>
          <p:nvPr/>
        </p:nvSpPr>
        <p:spPr>
          <a:xfrm>
            <a:off x="10529291" y="5677720"/>
            <a:ext cx="1944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5D7373"/>
                </a:solidFill>
              </a:rPr>
              <a:t>윤성보</a:t>
            </a:r>
            <a:r>
              <a:rPr lang="en-US" altLang="ko-KR" sz="1200" b="1" dirty="0">
                <a:solidFill>
                  <a:srgbClr val="5D7373"/>
                </a:solidFill>
              </a:rPr>
              <a:t>(201911552) </a:t>
            </a:r>
          </a:p>
          <a:p>
            <a:r>
              <a:rPr lang="ko-KR" altLang="en-US" sz="1200" b="1" dirty="0">
                <a:solidFill>
                  <a:srgbClr val="5D7373"/>
                </a:solidFill>
              </a:rPr>
              <a:t>나종근</a:t>
            </a:r>
            <a:r>
              <a:rPr lang="en-US" altLang="ko-KR" sz="1200" b="1" dirty="0">
                <a:solidFill>
                  <a:srgbClr val="5D7373"/>
                </a:solidFill>
              </a:rPr>
              <a:t>(201827115)</a:t>
            </a:r>
          </a:p>
          <a:p>
            <a:r>
              <a:rPr lang="ko-KR" altLang="en-US" sz="1200" b="1" dirty="0">
                <a:solidFill>
                  <a:srgbClr val="5D7373"/>
                </a:solidFill>
              </a:rPr>
              <a:t>신동민</a:t>
            </a:r>
            <a:r>
              <a:rPr lang="en-US" altLang="ko-KR" sz="1200" b="1" dirty="0">
                <a:solidFill>
                  <a:srgbClr val="5D7373"/>
                </a:solidFill>
              </a:rPr>
              <a:t>(201827126) </a:t>
            </a:r>
          </a:p>
          <a:p>
            <a:r>
              <a:rPr lang="ko-KR" altLang="en-US" sz="1200" b="1" dirty="0">
                <a:solidFill>
                  <a:srgbClr val="5D7373"/>
                </a:solidFill>
              </a:rPr>
              <a:t>정석규</a:t>
            </a:r>
            <a:r>
              <a:rPr lang="en-US" altLang="ko-KR" sz="1200" b="1" dirty="0">
                <a:solidFill>
                  <a:srgbClr val="5D7373"/>
                </a:solidFill>
              </a:rPr>
              <a:t>(201724570)</a:t>
            </a:r>
          </a:p>
          <a:p>
            <a:r>
              <a:rPr lang="ko-KR" altLang="en-US" sz="1200" b="1" dirty="0">
                <a:solidFill>
                  <a:srgbClr val="5D7373"/>
                </a:solidFill>
              </a:rPr>
              <a:t>정우석</a:t>
            </a:r>
            <a:r>
              <a:rPr lang="en-US" altLang="ko-KR" sz="1200" b="1" dirty="0">
                <a:solidFill>
                  <a:srgbClr val="5D7373"/>
                </a:solidFill>
              </a:rPr>
              <a:t>(201711532</a:t>
            </a:r>
            <a:r>
              <a:rPr lang="en-US" altLang="ko-KR" sz="1000" b="1" dirty="0">
                <a:solidFill>
                  <a:srgbClr val="5D7373"/>
                </a:solidFill>
              </a:rPr>
              <a:t>)</a:t>
            </a:r>
            <a:r>
              <a:rPr lang="ko-KR" altLang="en-US" sz="1000" b="1" dirty="0">
                <a:solidFill>
                  <a:srgbClr val="5D7373"/>
                </a:solidFill>
              </a:rPr>
              <a:t> </a:t>
            </a:r>
            <a:endParaRPr lang="en-US" altLang="ko-KR" sz="1000" b="1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0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48E6EA-AD9C-1BFB-09F1-FB54934CF641}"/>
              </a:ext>
            </a:extLst>
          </p:cNvPr>
          <p:cNvGrpSpPr/>
          <p:nvPr/>
        </p:nvGrpSpPr>
        <p:grpSpPr>
          <a:xfrm>
            <a:off x="2485801" y="2191833"/>
            <a:ext cx="5956300" cy="584775"/>
            <a:chOff x="2485801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2485801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77085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C6629E-1FCA-9A48-3B7F-C4D5B362221B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9401C3-5CD3-DE99-B4E6-FC85C4E8BA58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8AD216-FA32-EE2E-4869-D60CA6C77D78}"/>
              </a:ext>
            </a:extLst>
          </p:cNvPr>
          <p:cNvGrpSpPr/>
          <p:nvPr/>
        </p:nvGrpSpPr>
        <p:grpSpPr>
          <a:xfrm>
            <a:off x="-2124299" y="4268529"/>
            <a:ext cx="5956300" cy="584775"/>
            <a:chOff x="-2124299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-2124299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31619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771DB2-43EE-0AAF-D718-6A9A868CC797}"/>
              </a:ext>
            </a:extLst>
          </p:cNvPr>
          <p:cNvSpPr txBox="1"/>
          <p:nvPr/>
        </p:nvSpPr>
        <p:spPr>
          <a:xfrm>
            <a:off x="4717116" y="4302531"/>
            <a:ext cx="535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D7373"/>
                </a:solidFill>
              </a:rPr>
              <a:t>SWB</a:t>
            </a:r>
            <a:r>
              <a:rPr lang="ko-KR" altLang="en-US" dirty="0">
                <a:solidFill>
                  <a:srgbClr val="5D7373"/>
                </a:solidFill>
              </a:rPr>
              <a:t>는 개인이 긍정적인 감정으로 </a:t>
            </a:r>
            <a:endParaRPr lang="en-US" altLang="ko-KR" dirty="0">
              <a:solidFill>
                <a:srgbClr val="5D7373"/>
              </a:solidFill>
            </a:endParaRPr>
          </a:p>
          <a:p>
            <a:pPr algn="ctr"/>
            <a:r>
              <a:rPr lang="ko-KR" altLang="en-US" dirty="0">
                <a:solidFill>
                  <a:srgbClr val="5D7373"/>
                </a:solidFill>
              </a:rPr>
              <a:t>삶을 평가하는 방법을 포괄하는 개념</a:t>
            </a:r>
          </a:p>
        </p:txBody>
      </p:sp>
    </p:spTree>
    <p:extLst>
      <p:ext uri="{BB962C8B-B14F-4D97-AF65-F5344CB8AC3E}">
        <p14:creationId xmlns:p14="http://schemas.microsoft.com/office/powerpoint/2010/main" val="414910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2A3F1E-F7AA-8B61-4251-7E463DDE0525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0556EE-2E21-3848-E15B-B6E15018AA7A}"/>
              </a:ext>
            </a:extLst>
          </p:cNvPr>
          <p:cNvGrpSpPr/>
          <p:nvPr/>
        </p:nvGrpSpPr>
        <p:grpSpPr>
          <a:xfrm>
            <a:off x="2923847" y="2880043"/>
            <a:ext cx="6113330" cy="584775"/>
            <a:chOff x="2923847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2923847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77684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BF757-99FB-650A-2774-C795ADB836CF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11CAB9-2E2C-BD60-2BB0-CDE8527181DB}"/>
              </a:ext>
            </a:extLst>
          </p:cNvPr>
          <p:cNvGrpSpPr/>
          <p:nvPr/>
        </p:nvGrpSpPr>
        <p:grpSpPr>
          <a:xfrm>
            <a:off x="-2124299" y="4268529"/>
            <a:ext cx="5956300" cy="584775"/>
            <a:chOff x="-2124299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-2124299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31619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A1D5D7-3DFE-D2CA-2A9C-ED449B22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15250"/>
              </p:ext>
            </p:extLst>
          </p:nvPr>
        </p:nvGraphicFramePr>
        <p:xfrm>
          <a:off x="4661993" y="4451255"/>
          <a:ext cx="5653253" cy="96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085">
                  <a:extLst>
                    <a:ext uri="{9D8B030D-6E8A-4147-A177-3AD203B41FA5}">
                      <a16:colId xmlns:a16="http://schemas.microsoft.com/office/drawing/2014/main" val="3637846331"/>
                    </a:ext>
                  </a:extLst>
                </a:gridCol>
                <a:gridCol w="3668168">
                  <a:extLst>
                    <a:ext uri="{9D8B030D-6E8A-4147-A177-3AD203B41FA5}">
                      <a16:colId xmlns:a16="http://schemas.microsoft.com/office/drawing/2014/main" val="130381416"/>
                    </a:ext>
                  </a:extLst>
                </a:gridCol>
              </a:tblGrid>
              <a:tr h="2792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결정 요인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매우 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04690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개인수준 결정요인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성격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인구사회적 요인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사회적 관계 등이 설명하는 결정요인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58730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국가수준 결정요인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소득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부패정도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자율성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개인주의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)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등이 중요한 결정요인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70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9ABD5F-2876-819C-E92C-F4AD8AB332E4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4075E2-E40D-ED7A-B701-2986A050EC6D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86B406-D426-09FD-3126-841910C214E5}"/>
              </a:ext>
            </a:extLst>
          </p:cNvPr>
          <p:cNvGrpSpPr/>
          <p:nvPr/>
        </p:nvGrpSpPr>
        <p:grpSpPr>
          <a:xfrm>
            <a:off x="3114347" y="3566565"/>
            <a:ext cx="6123004" cy="584775"/>
            <a:chOff x="3114347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3114347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79686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C26592-BFC2-A58B-6CF3-1BB6E1DAC1BB}"/>
              </a:ext>
            </a:extLst>
          </p:cNvPr>
          <p:cNvGrpSpPr/>
          <p:nvPr/>
        </p:nvGrpSpPr>
        <p:grpSpPr>
          <a:xfrm>
            <a:off x="-2124299" y="4268529"/>
            <a:ext cx="5956300" cy="584775"/>
            <a:chOff x="-2124299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-2124299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31619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2D4BF7-EEEE-FEF7-E334-5DB9A988D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92549"/>
              </p:ext>
            </p:extLst>
          </p:nvPr>
        </p:nvGraphicFramePr>
        <p:xfrm>
          <a:off x="4661993" y="4451255"/>
          <a:ext cx="5653253" cy="131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085">
                  <a:extLst>
                    <a:ext uri="{9D8B030D-6E8A-4147-A177-3AD203B41FA5}">
                      <a16:colId xmlns:a16="http://schemas.microsoft.com/office/drawing/2014/main" val="3637846331"/>
                    </a:ext>
                  </a:extLst>
                </a:gridCol>
                <a:gridCol w="3668168">
                  <a:extLst>
                    <a:ext uri="{9D8B030D-6E8A-4147-A177-3AD203B41FA5}">
                      <a16:colId xmlns:a16="http://schemas.microsoft.com/office/drawing/2014/main" val="130381416"/>
                    </a:ext>
                  </a:extLst>
                </a:gridCol>
              </a:tblGrid>
              <a:tr h="2792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측정 방법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매우 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04690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핵심항목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삶에 대한 만족도</a:t>
                      </a:r>
                      <a:r>
                        <a:rPr lang="en-US" altLang="ko-KR" sz="1000" b="1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정서균형을 측정하는 항목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58730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부가항목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심리적 번영을 측정하는 항목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62987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통제항목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5D7373"/>
                          </a:solidFill>
                        </a:rPr>
                        <a:t>성격을 측정하여 분석 시 통제항목으로 활용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9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0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1F3268-B1F5-487A-F5CD-3BF271C4492B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7E91D4-902D-9635-C342-6F10CA90166D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D936CC-F1E0-499E-97D7-7A070C63C9D3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04BCAE-65BA-C24E-156F-061C04F26388}"/>
              </a:ext>
            </a:extLst>
          </p:cNvPr>
          <p:cNvGrpSpPr/>
          <p:nvPr/>
        </p:nvGrpSpPr>
        <p:grpSpPr>
          <a:xfrm>
            <a:off x="2879501" y="4268529"/>
            <a:ext cx="5956300" cy="584775"/>
            <a:chOff x="2879501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2879501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81657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60DC45-1882-3548-FCD4-B212FE8F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93" y="1159005"/>
            <a:ext cx="5400000" cy="209212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11B4A7F-0FFF-45AF-9900-323601E2F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68" y="1448332"/>
            <a:ext cx="5400000" cy="152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59FD5-9DF2-08FF-CCC9-7454EA65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893" y="1781797"/>
            <a:ext cx="5400000" cy="24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A76444-3CBE-6694-FB95-90256E9514F0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EC1528-013A-138A-46EF-88F54875080F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047160-FCD4-9F03-6B7A-607E303B44D2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6225426-72B7-3602-1FA8-14DDF1C3AFE8}"/>
              </a:ext>
            </a:extLst>
          </p:cNvPr>
          <p:cNvGrpSpPr/>
          <p:nvPr/>
        </p:nvGrpSpPr>
        <p:grpSpPr>
          <a:xfrm>
            <a:off x="2879501" y="4268529"/>
            <a:ext cx="5956300" cy="584775"/>
            <a:chOff x="2879501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2879501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81657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E11B4A7F-0FFF-45AF-9900-323601E2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68" y="1448332"/>
            <a:ext cx="5400000" cy="152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59FD5-9DF2-08FF-CCC9-7454EA65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93" y="1781797"/>
            <a:ext cx="5400000" cy="1885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60DC45-1882-3548-FCD4-B212FE8FD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248" y="1341132"/>
            <a:ext cx="6480000" cy="2510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5A9F4B-091E-CB6E-02FF-07D0E5AB262F}"/>
              </a:ext>
            </a:extLst>
          </p:cNvPr>
          <p:cNvSpPr/>
          <p:nvPr/>
        </p:nvSpPr>
        <p:spPr>
          <a:xfrm>
            <a:off x="5479226" y="5434348"/>
            <a:ext cx="18915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rgbClr val="5D7373"/>
                </a:solidFill>
              </a:rPr>
              <a:t>10</a:t>
            </a:r>
            <a:r>
              <a:rPr lang="ko-KR" altLang="en-US" sz="2800" b="1" cap="none" spc="0" dirty="0">
                <a:ln w="0"/>
                <a:solidFill>
                  <a:srgbClr val="5D7373"/>
                </a:solidFill>
              </a:rPr>
              <a:t>점 척도</a:t>
            </a:r>
            <a:endParaRPr lang="en-US" altLang="ko-KR" sz="5400" b="1" cap="none" spc="0" dirty="0">
              <a:ln w="0"/>
              <a:solidFill>
                <a:srgbClr val="5D737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EC6C9A-48CE-9961-F57F-CBED96F9C55A}"/>
              </a:ext>
            </a:extLst>
          </p:cNvPr>
          <p:cNvSpPr/>
          <p:nvPr/>
        </p:nvSpPr>
        <p:spPr>
          <a:xfrm>
            <a:off x="7844133" y="5409668"/>
            <a:ext cx="18915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rgbClr val="5D7373"/>
                </a:solidFill>
              </a:rPr>
              <a:t>5</a:t>
            </a:r>
            <a:r>
              <a:rPr lang="ko-KR" altLang="en-US" sz="2800" b="1" cap="none" spc="0" dirty="0">
                <a:ln w="0"/>
                <a:solidFill>
                  <a:srgbClr val="5D7373"/>
                </a:solidFill>
              </a:rPr>
              <a:t>점 척도</a:t>
            </a:r>
            <a:endParaRPr lang="en-US" altLang="ko-KR" sz="5400" b="1" cap="none" spc="0" dirty="0">
              <a:ln w="0"/>
              <a:solidFill>
                <a:srgbClr val="5D7373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70878F-3E89-EF8E-7EAC-1E379B9CC7B6}"/>
              </a:ext>
            </a:extLst>
          </p:cNvPr>
          <p:cNvCxnSpPr>
            <a:cxnSpLocks/>
          </p:cNvCxnSpPr>
          <p:nvPr/>
        </p:nvCxnSpPr>
        <p:spPr>
          <a:xfrm>
            <a:off x="7438707" y="5687043"/>
            <a:ext cx="451323" cy="0"/>
          </a:xfrm>
          <a:prstGeom prst="straightConnector1">
            <a:avLst/>
          </a:prstGeom>
          <a:ln w="76200">
            <a:solidFill>
              <a:srgbClr val="5D737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3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B6EA08-A5E3-F9D8-AA16-C184A861144B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B8BE9B-29B2-5FE9-8A57-0588780353BC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2CD871-EFDD-EECF-FF70-5078C4A4DA3A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4F3A6A-94D7-F8B8-8229-B7D95BB0CCE2}"/>
              </a:ext>
            </a:extLst>
          </p:cNvPr>
          <p:cNvGrpSpPr/>
          <p:nvPr/>
        </p:nvGrpSpPr>
        <p:grpSpPr>
          <a:xfrm>
            <a:off x="2879501" y="4268529"/>
            <a:ext cx="5956300" cy="584775"/>
            <a:chOff x="2879501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2879501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81657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60DC45-1882-3548-FCD4-B212FE8F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93" y="1861455"/>
            <a:ext cx="5400000" cy="1389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59FD5-9DF2-08FF-CCC9-7454EA65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93" y="1752601"/>
            <a:ext cx="5464398" cy="157520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11B4A7F-0FFF-45AF-9900-323601E2F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248" y="1739899"/>
            <a:ext cx="6480000" cy="18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7F56C8-7C97-0D9C-4BE5-713D8F57ACAA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4D7888-5D8E-8FD1-FBE4-85A9748B85A4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FBFB21-3AB6-216E-6A6A-09F6CA8457E2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A388D4-B149-DCBC-4190-CA272E1A3662}"/>
              </a:ext>
            </a:extLst>
          </p:cNvPr>
          <p:cNvGrpSpPr/>
          <p:nvPr/>
        </p:nvGrpSpPr>
        <p:grpSpPr>
          <a:xfrm>
            <a:off x="2879501" y="4268529"/>
            <a:ext cx="5956300" cy="584775"/>
            <a:chOff x="2879501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2879501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81657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60DC45-1882-3548-FCD4-B212FE8F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93" y="1159005"/>
            <a:ext cx="5400000" cy="209212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11B4A7F-0FFF-45AF-9900-323601E2F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268" y="1448332"/>
            <a:ext cx="5400000" cy="152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59FD5-9DF2-08FF-CCC9-7454EA65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64" y="1131683"/>
            <a:ext cx="6480000" cy="29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2312" y="25470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38A22E-80A3-B0E5-DE24-11433937DE73}"/>
              </a:ext>
            </a:extLst>
          </p:cNvPr>
          <p:cNvSpPr txBox="1"/>
          <p:nvPr/>
        </p:nvSpPr>
        <p:spPr>
          <a:xfrm>
            <a:off x="3696145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분석방법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D75BF6-A804-B247-994A-A8D1EAC55CAC}"/>
              </a:ext>
            </a:extLst>
          </p:cNvPr>
          <p:cNvGrpSpPr/>
          <p:nvPr/>
        </p:nvGrpSpPr>
        <p:grpSpPr>
          <a:xfrm>
            <a:off x="1866613" y="1648423"/>
            <a:ext cx="662056" cy="662056"/>
            <a:chOff x="2247613" y="1648423"/>
            <a:chExt cx="662056" cy="662056"/>
          </a:xfrm>
        </p:grpSpPr>
        <p:sp>
          <p:nvSpPr>
            <p:cNvPr id="5" name="Oval 96">
              <a:extLst>
                <a:ext uri="{FF2B5EF4-FFF2-40B4-BE49-F238E27FC236}">
                  <a16:creationId xmlns:a16="http://schemas.microsoft.com/office/drawing/2014/main" id="{2132B549-F6BA-13C4-6D8A-28BA1F91500C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35DCFF-15D4-F328-A222-5E7B1E35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380F2C-6917-0782-FD24-BC7754324D85}"/>
              </a:ext>
            </a:extLst>
          </p:cNvPr>
          <p:cNvSpPr txBox="1"/>
          <p:nvPr/>
        </p:nvSpPr>
        <p:spPr>
          <a:xfrm>
            <a:off x="2686709" y="1610119"/>
            <a:ext cx="315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만족감의 유의미한 차이 분석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Pairedwised-T-test, ANOVA based on R </a:t>
            </a:r>
            <a:r>
              <a:rPr lang="ko-KR" altLang="en-US" sz="1200" b="1" dirty="0">
                <a:solidFill>
                  <a:srgbClr val="5D7373"/>
                </a:solidFill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B7CFE8-39F0-8D95-6CBB-B822B4F38814}"/>
              </a:ext>
            </a:extLst>
          </p:cNvPr>
          <p:cNvGrpSpPr/>
          <p:nvPr/>
        </p:nvGrpSpPr>
        <p:grpSpPr>
          <a:xfrm>
            <a:off x="5972175" y="1648423"/>
            <a:ext cx="662056" cy="662056"/>
            <a:chOff x="2247613" y="1648423"/>
            <a:chExt cx="662056" cy="662056"/>
          </a:xfrm>
        </p:grpSpPr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975D0569-A35A-8384-012C-0C9F2486195D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20BD46-72EC-D352-3245-B60058A1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5036F7-D191-B718-FBEC-53678F15716F}"/>
              </a:ext>
            </a:extLst>
          </p:cNvPr>
          <p:cNvSpPr txBox="1"/>
          <p:nvPr/>
        </p:nvSpPr>
        <p:spPr>
          <a:xfrm>
            <a:off x="6781393" y="1597944"/>
            <a:ext cx="3960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만족감에 대한 예측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Logistic Regression, RandomForest, GBM, XGBoost, DeepLearning, Stacking models based on R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41CD6-20DD-386D-ED5D-7E850167D49C}"/>
              </a:ext>
            </a:extLst>
          </p:cNvPr>
          <p:cNvSpPr txBox="1"/>
          <p:nvPr/>
        </p:nvSpPr>
        <p:spPr>
          <a:xfrm>
            <a:off x="2677423" y="2986717"/>
            <a:ext cx="31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하이퍼 파라미터 튜닝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10-Fold CV using</a:t>
            </a:r>
            <a:r>
              <a:rPr lang="ko-KR" altLang="en-US" sz="1200" dirty="0">
                <a:solidFill>
                  <a:srgbClr val="5D7373"/>
                </a:solidFill>
              </a:rPr>
              <a:t> </a:t>
            </a:r>
            <a:r>
              <a:rPr lang="en-US" altLang="ko-KR" sz="1200" dirty="0">
                <a:solidFill>
                  <a:srgbClr val="5D7373"/>
                </a:solidFill>
              </a:rPr>
              <a:t>AutoML framework ‘h2o’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C2E5FC-E20C-85A3-C955-1B2223EA0EF3}"/>
              </a:ext>
            </a:extLst>
          </p:cNvPr>
          <p:cNvGrpSpPr/>
          <p:nvPr/>
        </p:nvGrpSpPr>
        <p:grpSpPr>
          <a:xfrm>
            <a:off x="1866613" y="3025388"/>
            <a:ext cx="662056" cy="662056"/>
            <a:chOff x="1866613" y="3025388"/>
            <a:chExt cx="662056" cy="662056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3F40AC72-CD88-0CE5-F405-82EBF7FC546D}"/>
                </a:ext>
              </a:extLst>
            </p:cNvPr>
            <p:cNvSpPr/>
            <p:nvPr/>
          </p:nvSpPr>
          <p:spPr>
            <a:xfrm>
              <a:off x="1866613" y="3025388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B386DA2-7CBD-CDF9-45CE-61477C42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568" y="3113528"/>
              <a:ext cx="504825" cy="50482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7E6D42E-8239-C321-0DB0-ECB1EED11BA7}"/>
              </a:ext>
            </a:extLst>
          </p:cNvPr>
          <p:cNvGrpSpPr/>
          <p:nvPr/>
        </p:nvGrpSpPr>
        <p:grpSpPr>
          <a:xfrm>
            <a:off x="5972175" y="3025388"/>
            <a:ext cx="662056" cy="662056"/>
            <a:chOff x="1865391" y="4355684"/>
            <a:chExt cx="662056" cy="662056"/>
          </a:xfrm>
          <a:solidFill>
            <a:srgbClr val="00A0A8"/>
          </a:solidFill>
        </p:grpSpPr>
        <p:sp>
          <p:nvSpPr>
            <p:cNvPr id="47" name="Oval 116">
              <a:extLst>
                <a:ext uri="{FF2B5EF4-FFF2-40B4-BE49-F238E27FC236}">
                  <a16:creationId xmlns:a16="http://schemas.microsoft.com/office/drawing/2014/main" id="{49BAD3BA-317F-74D5-7954-F7FA865DC69E}"/>
                </a:ext>
              </a:extLst>
            </p:cNvPr>
            <p:cNvSpPr/>
            <p:nvPr/>
          </p:nvSpPr>
          <p:spPr>
            <a:xfrm>
              <a:off x="1865391" y="4355684"/>
              <a:ext cx="662056" cy="662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그림 44" descr="텍스트, 클립아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657404E6-FE5D-EE74-69B4-7470A201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32" y="4469363"/>
              <a:ext cx="476908" cy="46574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10ECF4A-75DD-0DD8-7CE4-213605E4ADF2}"/>
              </a:ext>
            </a:extLst>
          </p:cNvPr>
          <p:cNvSpPr txBox="1"/>
          <p:nvPr/>
        </p:nvSpPr>
        <p:spPr>
          <a:xfrm>
            <a:off x="6801048" y="2982722"/>
            <a:ext cx="33861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모델의 성능 평가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ko-KR" altLang="en-US" sz="1200" dirty="0">
                <a:solidFill>
                  <a:srgbClr val="5D7373"/>
                </a:solidFill>
              </a:rPr>
              <a:t>정확도</a:t>
            </a:r>
            <a:r>
              <a:rPr lang="en-US" altLang="ko-KR" sz="1200" dirty="0">
                <a:solidFill>
                  <a:srgbClr val="5D7373"/>
                </a:solidFill>
              </a:rPr>
              <a:t>(Accuracy), </a:t>
            </a:r>
            <a:r>
              <a:rPr lang="ko-KR" altLang="en-US" sz="1200" dirty="0">
                <a:solidFill>
                  <a:srgbClr val="5D7373"/>
                </a:solidFill>
              </a:rPr>
              <a:t>정밀도</a:t>
            </a:r>
            <a:r>
              <a:rPr lang="en-US" altLang="ko-KR" sz="1200" dirty="0">
                <a:solidFill>
                  <a:srgbClr val="5D7373"/>
                </a:solidFill>
              </a:rPr>
              <a:t>(Precision), </a:t>
            </a:r>
            <a:br>
              <a:rPr lang="en-US" altLang="ko-KR" sz="1200" dirty="0">
                <a:solidFill>
                  <a:srgbClr val="5D7373"/>
                </a:solidFill>
              </a:rPr>
            </a:br>
            <a:r>
              <a:rPr lang="ko-KR" altLang="en-US" sz="1200" dirty="0">
                <a:solidFill>
                  <a:srgbClr val="5D7373"/>
                </a:solidFill>
              </a:rPr>
              <a:t>재현율</a:t>
            </a:r>
            <a:r>
              <a:rPr lang="en-US" altLang="ko-KR" sz="1200" dirty="0">
                <a:solidFill>
                  <a:srgbClr val="5D7373"/>
                </a:solidFill>
              </a:rPr>
              <a:t>(Recall), AUROC, F1-score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6D46EC-68A1-A123-1F1E-D9E3306E53A4}"/>
              </a:ext>
            </a:extLst>
          </p:cNvPr>
          <p:cNvGrpSpPr/>
          <p:nvPr/>
        </p:nvGrpSpPr>
        <p:grpSpPr>
          <a:xfrm>
            <a:off x="1862952" y="4506947"/>
            <a:ext cx="662056" cy="662056"/>
            <a:chOff x="1862952" y="4506947"/>
            <a:chExt cx="662056" cy="662056"/>
          </a:xfrm>
        </p:grpSpPr>
        <p:sp>
          <p:nvSpPr>
            <p:cNvPr id="58" name="Oval 116">
              <a:extLst>
                <a:ext uri="{FF2B5EF4-FFF2-40B4-BE49-F238E27FC236}">
                  <a16:creationId xmlns:a16="http://schemas.microsoft.com/office/drawing/2014/main" id="{6035C21D-5771-9AD8-BA92-23802E4A218D}"/>
                </a:ext>
              </a:extLst>
            </p:cNvPr>
            <p:cNvSpPr/>
            <p:nvPr/>
          </p:nvSpPr>
          <p:spPr>
            <a:xfrm>
              <a:off x="1862952" y="4506947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89274F6-767C-7542-95A9-55FCEAEE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52" y="4633781"/>
              <a:ext cx="447856" cy="40838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D303E61-886B-07EF-3E65-B6C8EAA319E1}"/>
              </a:ext>
            </a:extLst>
          </p:cNvPr>
          <p:cNvSpPr txBox="1"/>
          <p:nvPr/>
        </p:nvSpPr>
        <p:spPr>
          <a:xfrm>
            <a:off x="2684123" y="4493239"/>
            <a:ext cx="3168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순열 변수 중요도 시각화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Using DALEX package based on R, Evaluation metrics : 1 - AUROC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9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4" grpId="0"/>
      <p:bldP spid="46" grpId="0"/>
      <p:bldP spid="54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2312" y="25470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38A22E-80A3-B0E5-DE24-11433937DE73}"/>
              </a:ext>
            </a:extLst>
          </p:cNvPr>
          <p:cNvSpPr txBox="1"/>
          <p:nvPr/>
        </p:nvSpPr>
        <p:spPr>
          <a:xfrm>
            <a:off x="3696145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분석방법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D75BF6-A804-B247-994A-A8D1EAC55CAC}"/>
              </a:ext>
            </a:extLst>
          </p:cNvPr>
          <p:cNvGrpSpPr/>
          <p:nvPr/>
        </p:nvGrpSpPr>
        <p:grpSpPr>
          <a:xfrm>
            <a:off x="1524391" y="1603201"/>
            <a:ext cx="972000" cy="971871"/>
            <a:chOff x="2247613" y="1648423"/>
            <a:chExt cx="662056" cy="662056"/>
          </a:xfrm>
        </p:grpSpPr>
        <p:sp>
          <p:nvSpPr>
            <p:cNvPr id="5" name="Oval 96">
              <a:extLst>
                <a:ext uri="{FF2B5EF4-FFF2-40B4-BE49-F238E27FC236}">
                  <a16:creationId xmlns:a16="http://schemas.microsoft.com/office/drawing/2014/main" id="{2132B549-F6BA-13C4-6D8A-28BA1F91500C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35DCFF-15D4-F328-A222-5E7B1E35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380F2C-6917-0782-FD24-BC7754324D85}"/>
              </a:ext>
            </a:extLst>
          </p:cNvPr>
          <p:cNvSpPr txBox="1"/>
          <p:nvPr/>
        </p:nvSpPr>
        <p:spPr>
          <a:xfrm>
            <a:off x="2534860" y="1751819"/>
            <a:ext cx="341297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5D7373"/>
                </a:solidFill>
              </a:rPr>
              <a:t>주관적 만족감의 유의미한 차이 분석</a:t>
            </a:r>
            <a:endParaRPr lang="en-US" altLang="ko-KR" sz="15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Pairedwised-T-test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ANOVA based on R </a:t>
            </a:r>
            <a:r>
              <a:rPr lang="ko-KR" altLang="en-US" sz="1400" b="1" dirty="0">
                <a:solidFill>
                  <a:srgbClr val="5D7373"/>
                </a:solidFill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B7CFE8-39F0-8D95-6CBB-B822B4F38814}"/>
              </a:ext>
            </a:extLst>
          </p:cNvPr>
          <p:cNvGrpSpPr/>
          <p:nvPr/>
        </p:nvGrpSpPr>
        <p:grpSpPr>
          <a:xfrm>
            <a:off x="5858150" y="1571378"/>
            <a:ext cx="972000" cy="972000"/>
            <a:chOff x="2247613" y="1648423"/>
            <a:chExt cx="662056" cy="662056"/>
          </a:xfrm>
        </p:grpSpPr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975D0569-A35A-8384-012C-0C9F2486195D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20BD46-72EC-D352-3245-B60058A1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5036F7-D191-B718-FBEC-53678F15716F}"/>
              </a:ext>
            </a:extLst>
          </p:cNvPr>
          <p:cNvSpPr txBox="1"/>
          <p:nvPr/>
        </p:nvSpPr>
        <p:spPr>
          <a:xfrm>
            <a:off x="6956298" y="1741848"/>
            <a:ext cx="39601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5D7373"/>
                </a:solidFill>
              </a:rPr>
              <a:t>주관적 만족감에 대한 예측 </a:t>
            </a:r>
            <a:endParaRPr lang="en-US" altLang="ko-KR" sz="15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Logistic Regression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RandomForest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GBM, XGBoost, 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DeepLearning, Stacking models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41CD6-20DD-386D-ED5D-7E850167D49C}"/>
              </a:ext>
            </a:extLst>
          </p:cNvPr>
          <p:cNvSpPr txBox="1"/>
          <p:nvPr/>
        </p:nvSpPr>
        <p:spPr>
          <a:xfrm>
            <a:off x="2654506" y="4186053"/>
            <a:ext cx="31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하이퍼 파라미터 튜닝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10-Fold CV using</a:t>
            </a:r>
            <a:r>
              <a:rPr lang="ko-KR" altLang="en-US" sz="1200" dirty="0">
                <a:solidFill>
                  <a:srgbClr val="5D7373"/>
                </a:solidFill>
              </a:rPr>
              <a:t> </a:t>
            </a:r>
            <a:r>
              <a:rPr lang="en-US" altLang="ko-KR" sz="1200" dirty="0">
                <a:solidFill>
                  <a:srgbClr val="5D7373"/>
                </a:solidFill>
              </a:rPr>
              <a:t>AutoML framework ‘h2o’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C2E5FC-E20C-85A3-C955-1B2223EA0EF3}"/>
              </a:ext>
            </a:extLst>
          </p:cNvPr>
          <p:cNvGrpSpPr/>
          <p:nvPr/>
        </p:nvGrpSpPr>
        <p:grpSpPr>
          <a:xfrm>
            <a:off x="1843696" y="4224724"/>
            <a:ext cx="662056" cy="662056"/>
            <a:chOff x="1866613" y="3025388"/>
            <a:chExt cx="662056" cy="662056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3F40AC72-CD88-0CE5-F405-82EBF7FC546D}"/>
                </a:ext>
              </a:extLst>
            </p:cNvPr>
            <p:cNvSpPr/>
            <p:nvPr/>
          </p:nvSpPr>
          <p:spPr>
            <a:xfrm>
              <a:off x="1866613" y="3025388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B386DA2-7CBD-CDF9-45CE-61477C42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568" y="3113528"/>
              <a:ext cx="504825" cy="50482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7E6D42E-8239-C321-0DB0-ECB1EED11BA7}"/>
              </a:ext>
            </a:extLst>
          </p:cNvPr>
          <p:cNvGrpSpPr/>
          <p:nvPr/>
        </p:nvGrpSpPr>
        <p:grpSpPr>
          <a:xfrm>
            <a:off x="5949258" y="4224724"/>
            <a:ext cx="662056" cy="662056"/>
            <a:chOff x="1865391" y="4355684"/>
            <a:chExt cx="662056" cy="662056"/>
          </a:xfrm>
          <a:solidFill>
            <a:srgbClr val="00A0A8"/>
          </a:solidFill>
        </p:grpSpPr>
        <p:sp>
          <p:nvSpPr>
            <p:cNvPr id="47" name="Oval 116">
              <a:extLst>
                <a:ext uri="{FF2B5EF4-FFF2-40B4-BE49-F238E27FC236}">
                  <a16:creationId xmlns:a16="http://schemas.microsoft.com/office/drawing/2014/main" id="{49BAD3BA-317F-74D5-7954-F7FA865DC69E}"/>
                </a:ext>
              </a:extLst>
            </p:cNvPr>
            <p:cNvSpPr/>
            <p:nvPr/>
          </p:nvSpPr>
          <p:spPr>
            <a:xfrm>
              <a:off x="1865391" y="4355684"/>
              <a:ext cx="662056" cy="662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그림 44" descr="텍스트, 클립아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657404E6-FE5D-EE74-69B4-7470A201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32" y="4469363"/>
              <a:ext cx="476908" cy="46574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10ECF4A-75DD-0DD8-7CE4-213605E4ADF2}"/>
              </a:ext>
            </a:extLst>
          </p:cNvPr>
          <p:cNvSpPr txBox="1"/>
          <p:nvPr/>
        </p:nvSpPr>
        <p:spPr>
          <a:xfrm>
            <a:off x="6778131" y="4182058"/>
            <a:ext cx="33861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모델의 성능 평가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ko-KR" altLang="en-US" sz="1200" dirty="0">
                <a:solidFill>
                  <a:srgbClr val="5D7373"/>
                </a:solidFill>
              </a:rPr>
              <a:t>정확도</a:t>
            </a:r>
            <a:r>
              <a:rPr lang="en-US" altLang="ko-KR" sz="1200" dirty="0">
                <a:solidFill>
                  <a:srgbClr val="5D7373"/>
                </a:solidFill>
              </a:rPr>
              <a:t>(Accuracy), </a:t>
            </a:r>
            <a:r>
              <a:rPr lang="ko-KR" altLang="en-US" sz="1200" dirty="0">
                <a:solidFill>
                  <a:srgbClr val="5D7373"/>
                </a:solidFill>
              </a:rPr>
              <a:t>정밀도</a:t>
            </a:r>
            <a:r>
              <a:rPr lang="en-US" altLang="ko-KR" sz="1200" dirty="0">
                <a:solidFill>
                  <a:srgbClr val="5D7373"/>
                </a:solidFill>
              </a:rPr>
              <a:t>(Precision), </a:t>
            </a:r>
            <a:br>
              <a:rPr lang="en-US" altLang="ko-KR" sz="1200" dirty="0">
                <a:solidFill>
                  <a:srgbClr val="5D7373"/>
                </a:solidFill>
              </a:rPr>
            </a:br>
            <a:r>
              <a:rPr lang="ko-KR" altLang="en-US" sz="1200" dirty="0">
                <a:solidFill>
                  <a:srgbClr val="5D7373"/>
                </a:solidFill>
              </a:rPr>
              <a:t>재현율</a:t>
            </a:r>
            <a:r>
              <a:rPr lang="en-US" altLang="ko-KR" sz="1200" dirty="0">
                <a:solidFill>
                  <a:srgbClr val="5D7373"/>
                </a:solidFill>
              </a:rPr>
              <a:t>(Recall), AUROC, F1-score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6D46EC-68A1-A123-1F1E-D9E3306E53A4}"/>
              </a:ext>
            </a:extLst>
          </p:cNvPr>
          <p:cNvGrpSpPr/>
          <p:nvPr/>
        </p:nvGrpSpPr>
        <p:grpSpPr>
          <a:xfrm>
            <a:off x="1840035" y="5706283"/>
            <a:ext cx="662056" cy="662056"/>
            <a:chOff x="1862952" y="4506947"/>
            <a:chExt cx="662056" cy="662056"/>
          </a:xfrm>
        </p:grpSpPr>
        <p:sp>
          <p:nvSpPr>
            <p:cNvPr id="58" name="Oval 116">
              <a:extLst>
                <a:ext uri="{FF2B5EF4-FFF2-40B4-BE49-F238E27FC236}">
                  <a16:creationId xmlns:a16="http://schemas.microsoft.com/office/drawing/2014/main" id="{6035C21D-5771-9AD8-BA92-23802E4A218D}"/>
                </a:ext>
              </a:extLst>
            </p:cNvPr>
            <p:cNvSpPr/>
            <p:nvPr/>
          </p:nvSpPr>
          <p:spPr>
            <a:xfrm>
              <a:off x="1862952" y="4506947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89274F6-767C-7542-95A9-55FCEAEE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52" y="4633781"/>
              <a:ext cx="447856" cy="40838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D303E61-886B-07EF-3E65-B6C8EAA319E1}"/>
              </a:ext>
            </a:extLst>
          </p:cNvPr>
          <p:cNvSpPr txBox="1"/>
          <p:nvPr/>
        </p:nvSpPr>
        <p:spPr>
          <a:xfrm>
            <a:off x="2661206" y="5692575"/>
            <a:ext cx="3168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순열 변수 중요도 시각화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Using DALEX package based on R, Evaluation metrics : 1 - AUROC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16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2312" y="25470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38A22E-80A3-B0E5-DE24-11433937DE73}"/>
              </a:ext>
            </a:extLst>
          </p:cNvPr>
          <p:cNvSpPr txBox="1"/>
          <p:nvPr/>
        </p:nvSpPr>
        <p:spPr>
          <a:xfrm>
            <a:off x="3696145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분석방법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D75BF6-A804-B247-994A-A8D1EAC55CAC}"/>
              </a:ext>
            </a:extLst>
          </p:cNvPr>
          <p:cNvGrpSpPr/>
          <p:nvPr/>
        </p:nvGrpSpPr>
        <p:grpSpPr>
          <a:xfrm>
            <a:off x="1866613" y="1334098"/>
            <a:ext cx="662056" cy="662056"/>
            <a:chOff x="2247613" y="1648423"/>
            <a:chExt cx="662056" cy="662056"/>
          </a:xfrm>
        </p:grpSpPr>
        <p:sp>
          <p:nvSpPr>
            <p:cNvPr id="5" name="Oval 96">
              <a:extLst>
                <a:ext uri="{FF2B5EF4-FFF2-40B4-BE49-F238E27FC236}">
                  <a16:creationId xmlns:a16="http://schemas.microsoft.com/office/drawing/2014/main" id="{2132B549-F6BA-13C4-6D8A-28BA1F91500C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35DCFF-15D4-F328-A222-5E7B1E35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380F2C-6917-0782-FD24-BC7754324D85}"/>
              </a:ext>
            </a:extLst>
          </p:cNvPr>
          <p:cNvSpPr txBox="1"/>
          <p:nvPr/>
        </p:nvSpPr>
        <p:spPr>
          <a:xfrm>
            <a:off x="2686709" y="1295794"/>
            <a:ext cx="315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만족감의 유의미한 차이 분석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Pairedwised-T-test, ANOVA based on R </a:t>
            </a:r>
            <a:r>
              <a:rPr lang="ko-KR" altLang="en-US" sz="1200" b="1" dirty="0">
                <a:solidFill>
                  <a:srgbClr val="5D7373"/>
                </a:solidFill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B7CFE8-39F0-8D95-6CBB-B822B4F38814}"/>
              </a:ext>
            </a:extLst>
          </p:cNvPr>
          <p:cNvGrpSpPr/>
          <p:nvPr/>
        </p:nvGrpSpPr>
        <p:grpSpPr>
          <a:xfrm>
            <a:off x="5972175" y="1334098"/>
            <a:ext cx="662056" cy="662056"/>
            <a:chOff x="2247613" y="1648423"/>
            <a:chExt cx="662056" cy="662056"/>
          </a:xfrm>
        </p:grpSpPr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975D0569-A35A-8384-012C-0C9F2486195D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20BD46-72EC-D352-3245-B60058A1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5036F7-D191-B718-FBEC-53678F15716F}"/>
              </a:ext>
            </a:extLst>
          </p:cNvPr>
          <p:cNvSpPr txBox="1"/>
          <p:nvPr/>
        </p:nvSpPr>
        <p:spPr>
          <a:xfrm>
            <a:off x="6781393" y="1283619"/>
            <a:ext cx="3960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만족감에 대한 예측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Logistic Regression, RandomForest, GBM, XGBoost, DeepLearning, Stacking models based on R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41CD6-20DD-386D-ED5D-7E850167D49C}"/>
              </a:ext>
            </a:extLst>
          </p:cNvPr>
          <p:cNvSpPr txBox="1"/>
          <p:nvPr/>
        </p:nvSpPr>
        <p:spPr>
          <a:xfrm>
            <a:off x="2876228" y="3109867"/>
            <a:ext cx="3661559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5D7373"/>
                </a:solidFill>
              </a:rPr>
              <a:t>하이퍼 파라미터 튜닝</a:t>
            </a:r>
            <a:endParaRPr lang="en-US" altLang="ko-KR" sz="15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10-Fold CV using</a:t>
            </a:r>
            <a:r>
              <a:rPr lang="ko-KR" altLang="en-US" sz="1400" b="1" dirty="0">
                <a:solidFill>
                  <a:srgbClr val="5D7373"/>
                </a:solidFill>
              </a:rPr>
              <a:t> </a:t>
            </a:r>
            <a:r>
              <a:rPr lang="en-US" altLang="ko-KR" sz="1400" b="1" dirty="0">
                <a:solidFill>
                  <a:srgbClr val="5D7373"/>
                </a:solidFill>
              </a:rPr>
              <a:t>‘h2o’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H2o is AutoML framework for tuning 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C2E5FC-E20C-85A3-C955-1B2223EA0EF3}"/>
              </a:ext>
            </a:extLst>
          </p:cNvPr>
          <p:cNvGrpSpPr/>
          <p:nvPr/>
        </p:nvGrpSpPr>
        <p:grpSpPr>
          <a:xfrm>
            <a:off x="1866613" y="3025388"/>
            <a:ext cx="972000" cy="972000"/>
            <a:chOff x="1866613" y="3025388"/>
            <a:chExt cx="662056" cy="662056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3F40AC72-CD88-0CE5-F405-82EBF7FC546D}"/>
                </a:ext>
              </a:extLst>
            </p:cNvPr>
            <p:cNvSpPr/>
            <p:nvPr/>
          </p:nvSpPr>
          <p:spPr>
            <a:xfrm>
              <a:off x="1866613" y="3025388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B386DA2-7CBD-CDF9-45CE-61477C42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568" y="3113528"/>
              <a:ext cx="504825" cy="50482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7E6D42E-8239-C321-0DB0-ECB1EED11BA7}"/>
              </a:ext>
            </a:extLst>
          </p:cNvPr>
          <p:cNvGrpSpPr/>
          <p:nvPr/>
        </p:nvGrpSpPr>
        <p:grpSpPr>
          <a:xfrm>
            <a:off x="6267140" y="3025388"/>
            <a:ext cx="972000" cy="972000"/>
            <a:chOff x="1865391" y="4355684"/>
            <a:chExt cx="662056" cy="662056"/>
          </a:xfrm>
          <a:solidFill>
            <a:srgbClr val="00A0A8"/>
          </a:solidFill>
        </p:grpSpPr>
        <p:sp>
          <p:nvSpPr>
            <p:cNvPr id="47" name="Oval 116">
              <a:extLst>
                <a:ext uri="{FF2B5EF4-FFF2-40B4-BE49-F238E27FC236}">
                  <a16:creationId xmlns:a16="http://schemas.microsoft.com/office/drawing/2014/main" id="{49BAD3BA-317F-74D5-7954-F7FA865DC69E}"/>
                </a:ext>
              </a:extLst>
            </p:cNvPr>
            <p:cNvSpPr/>
            <p:nvPr/>
          </p:nvSpPr>
          <p:spPr>
            <a:xfrm>
              <a:off x="1865391" y="4355684"/>
              <a:ext cx="662056" cy="662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그림 44" descr="텍스트, 클립아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657404E6-FE5D-EE74-69B4-7470A201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32" y="4469363"/>
              <a:ext cx="476908" cy="46574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10ECF4A-75DD-0DD8-7CE4-213605E4ADF2}"/>
              </a:ext>
            </a:extLst>
          </p:cNvPr>
          <p:cNvSpPr txBox="1"/>
          <p:nvPr/>
        </p:nvSpPr>
        <p:spPr>
          <a:xfrm>
            <a:off x="7540309" y="3071400"/>
            <a:ext cx="338614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5D7373"/>
                </a:solidFill>
              </a:rPr>
              <a:t>모델의 성능 평가</a:t>
            </a:r>
            <a:endParaRPr lang="en-US" altLang="ko-KR" sz="15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rgbClr val="5D7373"/>
                </a:solidFill>
              </a:rPr>
              <a:t>정확도</a:t>
            </a:r>
            <a:r>
              <a:rPr lang="en-US" altLang="ko-KR" sz="1400" b="1" dirty="0">
                <a:solidFill>
                  <a:srgbClr val="5D7373"/>
                </a:solidFill>
              </a:rPr>
              <a:t>(Accuracy)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rgbClr val="5D7373"/>
                </a:solidFill>
              </a:rPr>
              <a:t>정밀도</a:t>
            </a:r>
            <a:r>
              <a:rPr lang="en-US" altLang="ko-KR" sz="1400" b="1" dirty="0">
                <a:solidFill>
                  <a:srgbClr val="5D7373"/>
                </a:solidFill>
              </a:rPr>
              <a:t>(Precision)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rgbClr val="5D7373"/>
                </a:solidFill>
              </a:rPr>
              <a:t>재현율</a:t>
            </a:r>
            <a:r>
              <a:rPr lang="en-US" altLang="ko-KR" sz="1400" b="1" dirty="0">
                <a:solidFill>
                  <a:srgbClr val="5D7373"/>
                </a:solidFill>
              </a:rPr>
              <a:t>(Recall)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AUROC </a:t>
            </a:r>
          </a:p>
          <a:p>
            <a:pPr marL="228600" indent="-228600">
              <a:buAutoNum type="arabicPeriod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400" b="1" dirty="0">
                <a:solidFill>
                  <a:srgbClr val="5D7373"/>
                </a:solidFill>
              </a:rPr>
              <a:t>F1-score 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6D46EC-68A1-A123-1F1E-D9E3306E53A4}"/>
              </a:ext>
            </a:extLst>
          </p:cNvPr>
          <p:cNvGrpSpPr/>
          <p:nvPr/>
        </p:nvGrpSpPr>
        <p:grpSpPr>
          <a:xfrm>
            <a:off x="1862952" y="5497547"/>
            <a:ext cx="662056" cy="662056"/>
            <a:chOff x="1862952" y="4506947"/>
            <a:chExt cx="662056" cy="662056"/>
          </a:xfrm>
        </p:grpSpPr>
        <p:sp>
          <p:nvSpPr>
            <p:cNvPr id="58" name="Oval 116">
              <a:extLst>
                <a:ext uri="{FF2B5EF4-FFF2-40B4-BE49-F238E27FC236}">
                  <a16:creationId xmlns:a16="http://schemas.microsoft.com/office/drawing/2014/main" id="{6035C21D-5771-9AD8-BA92-23802E4A218D}"/>
                </a:ext>
              </a:extLst>
            </p:cNvPr>
            <p:cNvSpPr/>
            <p:nvPr/>
          </p:nvSpPr>
          <p:spPr>
            <a:xfrm>
              <a:off x="1862952" y="4506947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89274F6-767C-7542-95A9-55FCEAEE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52" y="4633781"/>
              <a:ext cx="447856" cy="40838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D303E61-886B-07EF-3E65-B6C8EAA319E1}"/>
              </a:ext>
            </a:extLst>
          </p:cNvPr>
          <p:cNvSpPr txBox="1"/>
          <p:nvPr/>
        </p:nvSpPr>
        <p:spPr>
          <a:xfrm>
            <a:off x="2684123" y="5483839"/>
            <a:ext cx="31686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순열 변수 중요도 시각화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Using DALEX package based on R, Evaluation metrics : 1 - AUROC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9643905" y="23039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9969568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10285737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E4A700-FCE5-E5DC-3130-67C47EE33B60}"/>
              </a:ext>
            </a:extLst>
          </p:cNvPr>
          <p:cNvSpPr txBox="1"/>
          <p:nvPr/>
        </p:nvSpPr>
        <p:spPr>
          <a:xfrm>
            <a:off x="5102889" y="443061"/>
            <a:ext cx="361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5969"/>
                </a:solidFill>
              </a:rPr>
              <a:t>조사 목적 및 계획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BA1E59-B912-B6BF-7316-1332A3871C85}"/>
              </a:ext>
            </a:extLst>
          </p:cNvPr>
          <p:cNvSpPr txBox="1"/>
          <p:nvPr/>
        </p:nvSpPr>
        <p:spPr>
          <a:xfrm>
            <a:off x="4613933" y="2102471"/>
            <a:ext cx="573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D7373"/>
                </a:solidFill>
              </a:rPr>
              <a:t>개인이 생활속에서 경험하는 정서적인 측면의 주관적 안녕감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F7C0FA-DB80-F779-A1D5-0AB12528608F}"/>
              </a:ext>
            </a:extLst>
          </p:cNvPr>
          <p:cNvSpPr txBox="1"/>
          <p:nvPr/>
        </p:nvSpPr>
        <p:spPr>
          <a:xfrm>
            <a:off x="4436323" y="3403382"/>
            <a:ext cx="487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D7373"/>
                </a:solidFill>
              </a:rPr>
              <a:t>경제적인 면</a:t>
            </a:r>
            <a:r>
              <a:rPr lang="en-US" altLang="ko-KR" sz="1600" b="1" dirty="0">
                <a:solidFill>
                  <a:srgbClr val="5D7373"/>
                </a:solidFill>
              </a:rPr>
              <a:t>, </a:t>
            </a:r>
            <a:r>
              <a:rPr lang="ko-KR" altLang="en-US" sz="1600" b="1" dirty="0">
                <a:solidFill>
                  <a:srgbClr val="5D7373"/>
                </a:solidFill>
              </a:rPr>
              <a:t>직업</a:t>
            </a:r>
            <a:r>
              <a:rPr lang="en-US" altLang="ko-KR" sz="1600" b="1" dirty="0">
                <a:solidFill>
                  <a:srgbClr val="5D7373"/>
                </a:solidFill>
              </a:rPr>
              <a:t>, </a:t>
            </a:r>
            <a:r>
              <a:rPr lang="ko-KR" altLang="en-US" sz="1600" b="1" dirty="0">
                <a:solidFill>
                  <a:srgbClr val="5D7373"/>
                </a:solidFill>
              </a:rPr>
              <a:t>건강 등을 전반적으로 고려할 때</a:t>
            </a:r>
            <a:r>
              <a:rPr lang="en-US" altLang="ko-KR" sz="1600" b="1" dirty="0">
                <a:solidFill>
                  <a:srgbClr val="5D7373"/>
                </a:solidFill>
              </a:rPr>
              <a:t>,     </a:t>
            </a:r>
            <a:r>
              <a:rPr lang="ko-KR" altLang="en-US" sz="1600" b="1" dirty="0">
                <a:solidFill>
                  <a:srgbClr val="5D7373"/>
                </a:solidFill>
              </a:rPr>
              <a:t>개인이 느끼는 만족감</a:t>
            </a:r>
            <a:r>
              <a:rPr lang="en-US" altLang="ko-KR" sz="1600" b="1" dirty="0">
                <a:solidFill>
                  <a:srgbClr val="5D7373"/>
                </a:solidFill>
              </a:rPr>
              <a:t>(</a:t>
            </a:r>
            <a:r>
              <a:rPr lang="ko-KR" altLang="en-US" sz="1600" b="1" dirty="0">
                <a:solidFill>
                  <a:srgbClr val="5D7373"/>
                </a:solidFill>
              </a:rPr>
              <a:t>행복도</a:t>
            </a:r>
            <a:r>
              <a:rPr lang="en-US" altLang="ko-KR" sz="1600" b="1" dirty="0">
                <a:solidFill>
                  <a:srgbClr val="5D7373"/>
                </a:solidFill>
              </a:rPr>
              <a:t>)</a:t>
            </a:r>
            <a:r>
              <a:rPr lang="ko-KR" altLang="en-US" sz="1600" b="1" dirty="0">
                <a:solidFill>
                  <a:srgbClr val="5D7373"/>
                </a:solidFill>
              </a:rPr>
              <a:t>의 정도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DBC328-3F1A-ACF5-E0C8-0FE22E6AD1D0}"/>
              </a:ext>
            </a:extLst>
          </p:cNvPr>
          <p:cNvSpPr txBox="1"/>
          <p:nvPr/>
        </p:nvSpPr>
        <p:spPr>
          <a:xfrm>
            <a:off x="4604113" y="5019582"/>
            <a:ext cx="653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D7373"/>
                </a:solidFill>
              </a:rPr>
              <a:t>개인의 행복을 영위하는데 있어 중요한 요소이며</a:t>
            </a:r>
            <a:r>
              <a:rPr lang="en-US" altLang="ko-KR" sz="1600" b="1" dirty="0">
                <a:solidFill>
                  <a:srgbClr val="5D7373"/>
                </a:solidFill>
              </a:rPr>
              <a:t>,                              </a:t>
            </a:r>
            <a:r>
              <a:rPr lang="ko-KR" altLang="en-US" sz="1600" b="1" dirty="0">
                <a:solidFill>
                  <a:srgbClr val="5D7373"/>
                </a:solidFill>
              </a:rPr>
              <a:t>감정보다는 인지의 영역에 있다는 점에서 감정에 대한 평가와 구분됨 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42984FB-E31A-EB70-AB3C-EB5002A9CFAC}"/>
              </a:ext>
            </a:extLst>
          </p:cNvPr>
          <p:cNvGrpSpPr/>
          <p:nvPr/>
        </p:nvGrpSpPr>
        <p:grpSpPr>
          <a:xfrm>
            <a:off x="2677458" y="1803272"/>
            <a:ext cx="7887503" cy="790514"/>
            <a:chOff x="2830773" y="1368517"/>
            <a:chExt cx="7887503" cy="790514"/>
          </a:xfrm>
        </p:grpSpPr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945DFB29-6DB3-314B-CFA3-D30674443CFB}"/>
                </a:ext>
              </a:extLst>
            </p:cNvPr>
            <p:cNvSpPr/>
            <p:nvPr/>
          </p:nvSpPr>
          <p:spPr>
            <a:xfrm>
              <a:off x="2830773" y="1368517"/>
              <a:ext cx="1806945" cy="786473"/>
            </a:xfrm>
            <a:prstGeom prst="hexagon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A92ED36-FB97-A5D7-DC83-5F6C5FC4E397}"/>
                </a:ext>
              </a:extLst>
            </p:cNvPr>
            <p:cNvCxnSpPr>
              <a:cxnSpLocks/>
            </p:cNvCxnSpPr>
            <p:nvPr/>
          </p:nvCxnSpPr>
          <p:spPr>
            <a:xfrm>
              <a:off x="4426625" y="2159031"/>
              <a:ext cx="6291651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5E4A82BC-1872-22C4-7E08-4EF51E17250E}"/>
                </a:ext>
              </a:extLst>
            </p:cNvPr>
            <p:cNvSpPr/>
            <p:nvPr/>
          </p:nvSpPr>
          <p:spPr>
            <a:xfrm>
              <a:off x="2900329" y="1416545"/>
              <a:ext cx="1670789" cy="684000"/>
            </a:xfrm>
            <a:prstGeom prst="hexagon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Compton</a:t>
              </a:r>
              <a:endParaRPr lang="ko-KR" altLang="en-US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F45CBAB-E2B2-244A-76C7-B33D6D2BFA69}"/>
              </a:ext>
            </a:extLst>
          </p:cNvPr>
          <p:cNvGrpSpPr/>
          <p:nvPr/>
        </p:nvGrpSpPr>
        <p:grpSpPr>
          <a:xfrm>
            <a:off x="4458718" y="3302534"/>
            <a:ext cx="6743714" cy="786653"/>
            <a:chOff x="4266546" y="2730497"/>
            <a:chExt cx="6743714" cy="786653"/>
          </a:xfrm>
        </p:grpSpPr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0A949246-8D48-2C01-94F0-70191D01E704}"/>
                </a:ext>
              </a:extLst>
            </p:cNvPr>
            <p:cNvSpPr/>
            <p:nvPr/>
          </p:nvSpPr>
          <p:spPr>
            <a:xfrm>
              <a:off x="9203315" y="2730497"/>
              <a:ext cx="1806945" cy="786473"/>
            </a:xfrm>
            <a:prstGeom prst="hexagon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9B83411-0F8B-F612-2ADB-C3D8637ED3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6546" y="3517150"/>
              <a:ext cx="5125797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DFCBFBA1-DA8B-661F-C0E1-0F4120613CD3}"/>
                </a:ext>
              </a:extLst>
            </p:cNvPr>
            <p:cNvSpPr/>
            <p:nvPr/>
          </p:nvSpPr>
          <p:spPr>
            <a:xfrm>
              <a:off x="9275694" y="2782113"/>
              <a:ext cx="1670789" cy="684000"/>
            </a:xfrm>
            <a:prstGeom prst="hexagon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통계청 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6006C28-92B1-0FD2-874F-0A99C0D98E5A}"/>
              </a:ext>
            </a:extLst>
          </p:cNvPr>
          <p:cNvGrpSpPr/>
          <p:nvPr/>
        </p:nvGrpSpPr>
        <p:grpSpPr>
          <a:xfrm>
            <a:off x="2680162" y="4924882"/>
            <a:ext cx="8455919" cy="790722"/>
            <a:chOff x="2821257" y="4087837"/>
            <a:chExt cx="8455919" cy="790722"/>
          </a:xfrm>
        </p:grpSpPr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69F8D4B9-519A-8F44-CA6F-1BA6B57B3BD6}"/>
                </a:ext>
              </a:extLst>
            </p:cNvPr>
            <p:cNvSpPr/>
            <p:nvPr/>
          </p:nvSpPr>
          <p:spPr>
            <a:xfrm>
              <a:off x="2821257" y="4087837"/>
              <a:ext cx="1806945" cy="786473"/>
            </a:xfrm>
            <a:prstGeom prst="hexagon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73BC634-129A-FC59-1BC0-4A4F5B2FCDF6}"/>
                </a:ext>
              </a:extLst>
            </p:cNvPr>
            <p:cNvCxnSpPr>
              <a:cxnSpLocks/>
            </p:cNvCxnSpPr>
            <p:nvPr/>
          </p:nvCxnSpPr>
          <p:spPr>
            <a:xfrm>
              <a:off x="4426625" y="4878559"/>
              <a:ext cx="6850551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육각형 44">
              <a:extLst>
                <a:ext uri="{FF2B5EF4-FFF2-40B4-BE49-F238E27FC236}">
                  <a16:creationId xmlns:a16="http://schemas.microsoft.com/office/drawing/2014/main" id="{F523E839-4878-47A0-3D48-D80272807655}"/>
                </a:ext>
              </a:extLst>
            </p:cNvPr>
            <p:cNvSpPr/>
            <p:nvPr/>
          </p:nvSpPr>
          <p:spPr>
            <a:xfrm>
              <a:off x="2881553" y="4141706"/>
              <a:ext cx="1670789" cy="684000"/>
            </a:xfrm>
            <a:prstGeom prst="hexagon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Pavot</a:t>
              </a:r>
              <a:r>
                <a:rPr lang="ko-KR" altLang="en-US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96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1" grpId="0"/>
      <p:bldP spid="56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2312" y="25470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38A22E-80A3-B0E5-DE24-11433937DE73}"/>
              </a:ext>
            </a:extLst>
          </p:cNvPr>
          <p:cNvSpPr txBox="1"/>
          <p:nvPr/>
        </p:nvSpPr>
        <p:spPr>
          <a:xfrm>
            <a:off x="3696145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분석방법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D75BF6-A804-B247-994A-A8D1EAC55CAC}"/>
              </a:ext>
            </a:extLst>
          </p:cNvPr>
          <p:cNvGrpSpPr/>
          <p:nvPr/>
        </p:nvGrpSpPr>
        <p:grpSpPr>
          <a:xfrm>
            <a:off x="1866613" y="1238848"/>
            <a:ext cx="662056" cy="662056"/>
            <a:chOff x="2247613" y="1648423"/>
            <a:chExt cx="662056" cy="662056"/>
          </a:xfrm>
        </p:grpSpPr>
        <p:sp>
          <p:nvSpPr>
            <p:cNvPr id="5" name="Oval 96">
              <a:extLst>
                <a:ext uri="{FF2B5EF4-FFF2-40B4-BE49-F238E27FC236}">
                  <a16:creationId xmlns:a16="http://schemas.microsoft.com/office/drawing/2014/main" id="{2132B549-F6BA-13C4-6D8A-28BA1F91500C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35DCFF-15D4-F328-A222-5E7B1E35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380F2C-6917-0782-FD24-BC7754324D85}"/>
              </a:ext>
            </a:extLst>
          </p:cNvPr>
          <p:cNvSpPr txBox="1"/>
          <p:nvPr/>
        </p:nvSpPr>
        <p:spPr>
          <a:xfrm>
            <a:off x="2686709" y="1200544"/>
            <a:ext cx="315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만족감의 유의미한 차이 분석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Pairedwised-T-test, ANOVA based on R </a:t>
            </a:r>
            <a:r>
              <a:rPr lang="ko-KR" altLang="en-US" sz="1200" b="1" dirty="0">
                <a:solidFill>
                  <a:srgbClr val="5D7373"/>
                </a:solidFill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B7CFE8-39F0-8D95-6CBB-B822B4F38814}"/>
              </a:ext>
            </a:extLst>
          </p:cNvPr>
          <p:cNvGrpSpPr/>
          <p:nvPr/>
        </p:nvGrpSpPr>
        <p:grpSpPr>
          <a:xfrm>
            <a:off x="5972175" y="1238848"/>
            <a:ext cx="662056" cy="662056"/>
            <a:chOff x="2247613" y="1648423"/>
            <a:chExt cx="662056" cy="662056"/>
          </a:xfrm>
        </p:grpSpPr>
        <p:sp>
          <p:nvSpPr>
            <p:cNvPr id="12" name="Oval 96">
              <a:extLst>
                <a:ext uri="{FF2B5EF4-FFF2-40B4-BE49-F238E27FC236}">
                  <a16:creationId xmlns:a16="http://schemas.microsoft.com/office/drawing/2014/main" id="{975D0569-A35A-8384-012C-0C9F2486195D}"/>
                </a:ext>
              </a:extLst>
            </p:cNvPr>
            <p:cNvSpPr/>
            <p:nvPr/>
          </p:nvSpPr>
          <p:spPr>
            <a:xfrm>
              <a:off x="2247613" y="1648423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420BD46-72EC-D352-3245-B60058A1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15871" y="1819112"/>
              <a:ext cx="540780" cy="39306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5036F7-D191-B718-FBEC-53678F15716F}"/>
              </a:ext>
            </a:extLst>
          </p:cNvPr>
          <p:cNvSpPr txBox="1"/>
          <p:nvPr/>
        </p:nvSpPr>
        <p:spPr>
          <a:xfrm>
            <a:off x="6781393" y="1188369"/>
            <a:ext cx="39601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주관적 만족감에 대한 예측 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Logistic Regression, RandomForest, GBM, XGBoost, DeepLearning, Stacking models based on R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D41CD6-20DD-386D-ED5D-7E850167D49C}"/>
              </a:ext>
            </a:extLst>
          </p:cNvPr>
          <p:cNvSpPr txBox="1"/>
          <p:nvPr/>
        </p:nvSpPr>
        <p:spPr>
          <a:xfrm>
            <a:off x="2677423" y="2577142"/>
            <a:ext cx="316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하이퍼 파라미터 튜닝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en-US" altLang="ko-KR" sz="1200" dirty="0">
                <a:solidFill>
                  <a:srgbClr val="5D7373"/>
                </a:solidFill>
              </a:rPr>
              <a:t>10-Fold CV using</a:t>
            </a:r>
            <a:r>
              <a:rPr lang="ko-KR" altLang="en-US" sz="1200" dirty="0">
                <a:solidFill>
                  <a:srgbClr val="5D7373"/>
                </a:solidFill>
              </a:rPr>
              <a:t> </a:t>
            </a:r>
            <a:r>
              <a:rPr lang="en-US" altLang="ko-KR" sz="1200" dirty="0">
                <a:solidFill>
                  <a:srgbClr val="5D7373"/>
                </a:solidFill>
              </a:rPr>
              <a:t>AutoML framework ‘h2o’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C2E5FC-E20C-85A3-C955-1B2223EA0EF3}"/>
              </a:ext>
            </a:extLst>
          </p:cNvPr>
          <p:cNvGrpSpPr/>
          <p:nvPr/>
        </p:nvGrpSpPr>
        <p:grpSpPr>
          <a:xfrm>
            <a:off x="1866613" y="2615813"/>
            <a:ext cx="662056" cy="662056"/>
            <a:chOff x="1866613" y="3025388"/>
            <a:chExt cx="662056" cy="662056"/>
          </a:xfrm>
        </p:grpSpPr>
        <p:sp>
          <p:nvSpPr>
            <p:cNvPr id="43" name="Oval 101">
              <a:extLst>
                <a:ext uri="{FF2B5EF4-FFF2-40B4-BE49-F238E27FC236}">
                  <a16:creationId xmlns:a16="http://schemas.microsoft.com/office/drawing/2014/main" id="{3F40AC72-CD88-0CE5-F405-82EBF7FC546D}"/>
                </a:ext>
              </a:extLst>
            </p:cNvPr>
            <p:cNvSpPr/>
            <p:nvPr/>
          </p:nvSpPr>
          <p:spPr>
            <a:xfrm>
              <a:off x="1866613" y="3025388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B386DA2-7CBD-CDF9-45CE-61477C42D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568" y="3113528"/>
              <a:ext cx="504825" cy="504825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7E6D42E-8239-C321-0DB0-ECB1EED11BA7}"/>
              </a:ext>
            </a:extLst>
          </p:cNvPr>
          <p:cNvGrpSpPr/>
          <p:nvPr/>
        </p:nvGrpSpPr>
        <p:grpSpPr>
          <a:xfrm>
            <a:off x="5972175" y="2615813"/>
            <a:ext cx="662056" cy="662056"/>
            <a:chOff x="1865391" y="4355684"/>
            <a:chExt cx="662056" cy="662056"/>
          </a:xfrm>
          <a:solidFill>
            <a:srgbClr val="00A0A8"/>
          </a:solidFill>
        </p:grpSpPr>
        <p:sp>
          <p:nvSpPr>
            <p:cNvPr id="47" name="Oval 116">
              <a:extLst>
                <a:ext uri="{FF2B5EF4-FFF2-40B4-BE49-F238E27FC236}">
                  <a16:creationId xmlns:a16="http://schemas.microsoft.com/office/drawing/2014/main" id="{49BAD3BA-317F-74D5-7954-F7FA865DC69E}"/>
                </a:ext>
              </a:extLst>
            </p:cNvPr>
            <p:cNvSpPr/>
            <p:nvPr/>
          </p:nvSpPr>
          <p:spPr>
            <a:xfrm>
              <a:off x="1865391" y="4355684"/>
              <a:ext cx="662056" cy="662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그림 44" descr="텍스트, 클립아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657404E6-FE5D-EE74-69B4-7470A201E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32" y="4469363"/>
              <a:ext cx="476908" cy="465746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10ECF4A-75DD-0DD8-7CE4-213605E4ADF2}"/>
              </a:ext>
            </a:extLst>
          </p:cNvPr>
          <p:cNvSpPr txBox="1"/>
          <p:nvPr/>
        </p:nvSpPr>
        <p:spPr>
          <a:xfrm>
            <a:off x="6801048" y="2573147"/>
            <a:ext cx="33861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D7373"/>
                </a:solidFill>
              </a:rPr>
              <a:t>모델의 성능 평가</a:t>
            </a:r>
            <a:endParaRPr lang="en-US" altLang="ko-KR" sz="14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r>
              <a:rPr lang="ko-KR" altLang="en-US" sz="1200" dirty="0">
                <a:solidFill>
                  <a:srgbClr val="5D7373"/>
                </a:solidFill>
              </a:rPr>
              <a:t>정확도</a:t>
            </a:r>
            <a:r>
              <a:rPr lang="en-US" altLang="ko-KR" sz="1200" dirty="0">
                <a:solidFill>
                  <a:srgbClr val="5D7373"/>
                </a:solidFill>
              </a:rPr>
              <a:t>(Accuracy), </a:t>
            </a:r>
            <a:r>
              <a:rPr lang="ko-KR" altLang="en-US" sz="1200" dirty="0">
                <a:solidFill>
                  <a:srgbClr val="5D7373"/>
                </a:solidFill>
              </a:rPr>
              <a:t>정밀도</a:t>
            </a:r>
            <a:r>
              <a:rPr lang="en-US" altLang="ko-KR" sz="1200" dirty="0">
                <a:solidFill>
                  <a:srgbClr val="5D7373"/>
                </a:solidFill>
              </a:rPr>
              <a:t>(Precision), </a:t>
            </a:r>
            <a:br>
              <a:rPr lang="en-US" altLang="ko-KR" sz="1200" dirty="0">
                <a:solidFill>
                  <a:srgbClr val="5D7373"/>
                </a:solidFill>
              </a:rPr>
            </a:br>
            <a:r>
              <a:rPr lang="ko-KR" altLang="en-US" sz="1200" dirty="0">
                <a:solidFill>
                  <a:srgbClr val="5D7373"/>
                </a:solidFill>
              </a:rPr>
              <a:t>재현율</a:t>
            </a:r>
            <a:r>
              <a:rPr lang="en-US" altLang="ko-KR" sz="1200" dirty="0">
                <a:solidFill>
                  <a:srgbClr val="5D7373"/>
                </a:solidFill>
              </a:rPr>
              <a:t>(Recall), AUROC, F1-score </a:t>
            </a:r>
            <a:endParaRPr lang="ko-KR" altLang="en-US" sz="1200" dirty="0">
              <a:solidFill>
                <a:srgbClr val="5D7373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76D46EC-68A1-A123-1F1E-D9E3306E53A4}"/>
              </a:ext>
            </a:extLst>
          </p:cNvPr>
          <p:cNvGrpSpPr/>
          <p:nvPr/>
        </p:nvGrpSpPr>
        <p:grpSpPr>
          <a:xfrm>
            <a:off x="1761613" y="3751702"/>
            <a:ext cx="972000" cy="972000"/>
            <a:chOff x="1862952" y="4506947"/>
            <a:chExt cx="662056" cy="662056"/>
          </a:xfrm>
        </p:grpSpPr>
        <p:sp>
          <p:nvSpPr>
            <p:cNvPr id="58" name="Oval 116">
              <a:extLst>
                <a:ext uri="{FF2B5EF4-FFF2-40B4-BE49-F238E27FC236}">
                  <a16:creationId xmlns:a16="http://schemas.microsoft.com/office/drawing/2014/main" id="{6035C21D-5771-9AD8-BA92-23802E4A218D}"/>
                </a:ext>
              </a:extLst>
            </p:cNvPr>
            <p:cNvSpPr/>
            <p:nvPr/>
          </p:nvSpPr>
          <p:spPr>
            <a:xfrm>
              <a:off x="1862952" y="4506947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89274F6-767C-7542-95A9-55FCEAEE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052" y="4633781"/>
              <a:ext cx="447856" cy="40838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D303E61-886B-07EF-3E65-B6C8EAA319E1}"/>
              </a:ext>
            </a:extLst>
          </p:cNvPr>
          <p:cNvSpPr txBox="1"/>
          <p:nvPr/>
        </p:nvSpPr>
        <p:spPr>
          <a:xfrm>
            <a:off x="2851866" y="3791425"/>
            <a:ext cx="5871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5D7373"/>
                </a:solidFill>
              </a:rPr>
              <a:t>순열 변수 중요도 시각화 </a:t>
            </a:r>
            <a:endParaRPr lang="en-US" altLang="ko-KR" sz="1500" b="1" dirty="0">
              <a:solidFill>
                <a:srgbClr val="5D7373"/>
              </a:solidFill>
            </a:endParaRPr>
          </a:p>
          <a:p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Using DALEX package based on 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Evaluation metrics : 1 - AUROC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Applicable to ML with Black Boxes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5D737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5D7373"/>
                </a:solidFill>
              </a:rPr>
              <a:t>Advantage of considering both main and interaction effects </a:t>
            </a:r>
            <a:endParaRPr lang="ko-KR" altLang="en-US" sz="1400" b="1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3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-5952891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-7510188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-5616187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-45529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-5132605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7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943209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-7510188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-5616187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-45529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-5132605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35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943209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945655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-5616187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-45529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-5132605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98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943209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945655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944866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-45529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-5132605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36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943209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945655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944866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9428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-5132605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11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00625-0EAE-EA11-5B53-F39336C29445}"/>
              </a:ext>
            </a:extLst>
          </p:cNvPr>
          <p:cNvSpPr txBox="1"/>
          <p:nvPr/>
        </p:nvSpPr>
        <p:spPr>
          <a:xfrm>
            <a:off x="3381177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92D050"/>
                </a:solidFill>
              </a:rPr>
              <a:t>가설설정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FCB1EE-BAE8-EADC-6215-F99E3F16C6A2}"/>
              </a:ext>
            </a:extLst>
          </p:cNvPr>
          <p:cNvGrpSpPr/>
          <p:nvPr/>
        </p:nvGrpSpPr>
        <p:grpSpPr>
          <a:xfrm>
            <a:off x="943209" y="1343861"/>
            <a:ext cx="7951465" cy="1011768"/>
            <a:chOff x="944045" y="1343861"/>
            <a:chExt cx="7951465" cy="1011768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1319333-6FFF-1CD9-B9B9-7C9A57D55DCF}"/>
                </a:ext>
              </a:extLst>
            </p:cNvPr>
            <p:cNvSpPr/>
            <p:nvPr/>
          </p:nvSpPr>
          <p:spPr>
            <a:xfrm>
              <a:off x="944045" y="1343861"/>
              <a:ext cx="7951465" cy="1011768"/>
            </a:xfrm>
            <a:custGeom>
              <a:avLst/>
              <a:gdLst>
                <a:gd name="connsiteX0" fmla="*/ 0 w 7951465"/>
                <a:gd name="connsiteY0" fmla="*/ 0 h 1011768"/>
                <a:gd name="connsiteX1" fmla="*/ 7445665 w 7951465"/>
                <a:gd name="connsiteY1" fmla="*/ 0 h 1011768"/>
                <a:gd name="connsiteX2" fmla="*/ 7951465 w 7951465"/>
                <a:gd name="connsiteY2" fmla="*/ 505884 h 1011768"/>
                <a:gd name="connsiteX3" fmla="*/ 7445665 w 7951465"/>
                <a:gd name="connsiteY3" fmla="*/ 1011768 h 1011768"/>
                <a:gd name="connsiteX4" fmla="*/ 7444753 w 7951465"/>
                <a:gd name="connsiteY4" fmla="*/ 1011676 h 1011768"/>
                <a:gd name="connsiteX5" fmla="*/ 0 w 795146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1465" h="1011768">
                  <a:moveTo>
                    <a:pt x="0" y="0"/>
                  </a:moveTo>
                  <a:lnTo>
                    <a:pt x="7445665" y="0"/>
                  </a:lnTo>
                  <a:cubicBezTo>
                    <a:pt x="7725011" y="0"/>
                    <a:pt x="7951465" y="226492"/>
                    <a:pt x="7951465" y="505884"/>
                  </a:cubicBezTo>
                  <a:cubicBezTo>
                    <a:pt x="7951465" y="785276"/>
                    <a:pt x="7725011" y="1011768"/>
                    <a:pt x="7445665" y="1011768"/>
                  </a:cubicBezTo>
                  <a:lnTo>
                    <a:pt x="744475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C239A5B-C05C-6A48-D0EC-3F116E2127CB}"/>
                </a:ext>
              </a:extLst>
            </p:cNvPr>
            <p:cNvSpPr/>
            <p:nvPr/>
          </p:nvSpPr>
          <p:spPr>
            <a:xfrm>
              <a:off x="7941980" y="1391958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F5969"/>
                  </a:solidFill>
                </a:rPr>
                <a:t>01</a:t>
              </a:r>
              <a:endParaRPr lang="ko-KR" altLang="en-US" sz="2800" b="1" dirty="0">
                <a:solidFill>
                  <a:srgbClr val="FF5969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1F596D-D060-5B2D-1FA7-7F73868C21AE}"/>
                </a:ext>
              </a:extLst>
            </p:cNvPr>
            <p:cNvSpPr txBox="1"/>
            <p:nvPr/>
          </p:nvSpPr>
          <p:spPr>
            <a:xfrm>
              <a:off x="1120574" y="1689474"/>
              <a:ext cx="701121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>
                  <a:solidFill>
                    <a:srgbClr val="F0EEF0"/>
                  </a:solidFill>
                </a:rPr>
                <a:t>대상자의 일반적 특성에 따른 주관적 행복감에 차이가 있을 것이다</a:t>
              </a:r>
              <a:r>
                <a:rPr lang="en-US" altLang="ko-KR" sz="1700" b="1" dirty="0">
                  <a:solidFill>
                    <a:srgbClr val="F0EEF0"/>
                  </a:solidFill>
                </a:rPr>
                <a:t>.</a:t>
              </a:r>
              <a:endParaRPr lang="ko-KR" altLang="en-US" sz="1700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C524C4-80E8-C308-ACA7-863FDBF2212A}"/>
              </a:ext>
            </a:extLst>
          </p:cNvPr>
          <p:cNvGrpSpPr/>
          <p:nvPr/>
        </p:nvGrpSpPr>
        <p:grpSpPr>
          <a:xfrm>
            <a:off x="945655" y="2355678"/>
            <a:ext cx="9465525" cy="1011768"/>
            <a:chOff x="933454" y="2355678"/>
            <a:chExt cx="9465525" cy="1011768"/>
          </a:xfrm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0A6DE34B-1547-7836-112F-8E063B1E824B}"/>
                </a:ext>
              </a:extLst>
            </p:cNvPr>
            <p:cNvSpPr/>
            <p:nvPr/>
          </p:nvSpPr>
          <p:spPr>
            <a:xfrm>
              <a:off x="933454" y="2355678"/>
              <a:ext cx="9465525" cy="1011768"/>
            </a:xfrm>
            <a:custGeom>
              <a:avLst/>
              <a:gdLst>
                <a:gd name="connsiteX0" fmla="*/ 0 w 9465525"/>
                <a:gd name="connsiteY0" fmla="*/ 0 h 1011768"/>
                <a:gd name="connsiteX1" fmla="*/ 8959725 w 9465525"/>
                <a:gd name="connsiteY1" fmla="*/ 0 h 1011768"/>
                <a:gd name="connsiteX2" fmla="*/ 9465525 w 9465525"/>
                <a:gd name="connsiteY2" fmla="*/ 505884 h 1011768"/>
                <a:gd name="connsiteX3" fmla="*/ 8959725 w 9465525"/>
                <a:gd name="connsiteY3" fmla="*/ 1011768 h 1011768"/>
                <a:gd name="connsiteX4" fmla="*/ 8958813 w 9465525"/>
                <a:gd name="connsiteY4" fmla="*/ 1011676 h 1011768"/>
                <a:gd name="connsiteX5" fmla="*/ 0 w 9465525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65525" h="1011768">
                  <a:moveTo>
                    <a:pt x="0" y="0"/>
                  </a:moveTo>
                  <a:lnTo>
                    <a:pt x="8959725" y="0"/>
                  </a:lnTo>
                  <a:cubicBezTo>
                    <a:pt x="9239071" y="0"/>
                    <a:pt x="9465525" y="226492"/>
                    <a:pt x="9465525" y="505884"/>
                  </a:cubicBezTo>
                  <a:cubicBezTo>
                    <a:pt x="9465525" y="785276"/>
                    <a:pt x="9239071" y="1011768"/>
                    <a:pt x="8959725" y="1011768"/>
                  </a:cubicBezTo>
                  <a:lnTo>
                    <a:pt x="8958813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52F3E5-9071-A459-FD18-F8DBB778C9EA}"/>
                </a:ext>
              </a:extLst>
            </p:cNvPr>
            <p:cNvSpPr/>
            <p:nvPr/>
          </p:nvSpPr>
          <p:spPr>
            <a:xfrm>
              <a:off x="9454205" y="2406809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2CBBE"/>
                  </a:solidFill>
                </a:rPr>
                <a:t>02</a:t>
              </a:r>
              <a:endParaRPr lang="ko-KR" altLang="en-US" sz="2800" b="1" dirty="0">
                <a:solidFill>
                  <a:srgbClr val="52CBBE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866D8B-3CBE-8323-F133-1F2480DFAF22}"/>
                </a:ext>
              </a:extLst>
            </p:cNvPr>
            <p:cNvSpPr txBox="1"/>
            <p:nvPr/>
          </p:nvSpPr>
          <p:spPr>
            <a:xfrm>
              <a:off x="1060997" y="2592373"/>
              <a:ext cx="653664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대면수업 참여 여부에 따라 통학시간이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1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 이상인 경우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</a:p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학생들의 삶의 만족도는 상대적으로 낮을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3FB6A43-FB71-752A-A797-827BA14E413A}"/>
              </a:ext>
            </a:extLst>
          </p:cNvPr>
          <p:cNvGrpSpPr/>
          <p:nvPr/>
        </p:nvGrpSpPr>
        <p:grpSpPr>
          <a:xfrm>
            <a:off x="944866" y="3361149"/>
            <a:ext cx="7589467" cy="1011768"/>
            <a:chOff x="940275" y="3361149"/>
            <a:chExt cx="7589467" cy="1011768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A9524486-9A68-9616-07D7-44E50E11F917}"/>
                </a:ext>
              </a:extLst>
            </p:cNvPr>
            <p:cNvSpPr/>
            <p:nvPr/>
          </p:nvSpPr>
          <p:spPr>
            <a:xfrm>
              <a:off x="940275" y="3361149"/>
              <a:ext cx="7589467" cy="1011768"/>
            </a:xfrm>
            <a:custGeom>
              <a:avLst/>
              <a:gdLst>
                <a:gd name="connsiteX0" fmla="*/ 0 w 7589467"/>
                <a:gd name="connsiteY0" fmla="*/ 0 h 1011768"/>
                <a:gd name="connsiteX1" fmla="*/ 7083667 w 7589467"/>
                <a:gd name="connsiteY1" fmla="*/ 0 h 1011768"/>
                <a:gd name="connsiteX2" fmla="*/ 7589467 w 7589467"/>
                <a:gd name="connsiteY2" fmla="*/ 505884 h 1011768"/>
                <a:gd name="connsiteX3" fmla="*/ 7083667 w 7589467"/>
                <a:gd name="connsiteY3" fmla="*/ 1011768 h 1011768"/>
                <a:gd name="connsiteX4" fmla="*/ 7082755 w 7589467"/>
                <a:gd name="connsiteY4" fmla="*/ 1011676 h 1011768"/>
                <a:gd name="connsiteX5" fmla="*/ 0 w 7589467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9467" h="1011768">
                  <a:moveTo>
                    <a:pt x="0" y="0"/>
                  </a:moveTo>
                  <a:lnTo>
                    <a:pt x="7083667" y="0"/>
                  </a:lnTo>
                  <a:cubicBezTo>
                    <a:pt x="7363013" y="0"/>
                    <a:pt x="7589467" y="226492"/>
                    <a:pt x="7589467" y="505884"/>
                  </a:cubicBezTo>
                  <a:cubicBezTo>
                    <a:pt x="7589467" y="785276"/>
                    <a:pt x="7363013" y="1011768"/>
                    <a:pt x="7083667" y="1011768"/>
                  </a:cubicBezTo>
                  <a:lnTo>
                    <a:pt x="7082755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EE854C1-C07C-FD26-C102-DF44D6377D15}"/>
                </a:ext>
              </a:extLst>
            </p:cNvPr>
            <p:cNvSpPr/>
            <p:nvPr/>
          </p:nvSpPr>
          <p:spPr>
            <a:xfrm>
              <a:off x="7574686" y="3418955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FEC630"/>
                  </a:solidFill>
                </a:rPr>
                <a:t>03</a:t>
              </a:r>
              <a:endParaRPr lang="ko-KR" altLang="en-US" sz="2800" b="1" dirty="0">
                <a:solidFill>
                  <a:srgbClr val="FEC63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71317-A24F-344A-E1EB-C01733AC8192}"/>
                </a:ext>
              </a:extLst>
            </p:cNvPr>
            <p:cNvSpPr txBox="1"/>
            <p:nvPr/>
          </p:nvSpPr>
          <p:spPr>
            <a:xfrm>
              <a:off x="1120574" y="3690061"/>
              <a:ext cx="63419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거주 형태에 </a:t>
              </a:r>
              <a:r>
                <a:rPr lang="ko-KR" altLang="en-US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 </a:t>
              </a:r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삶의 만족도가 상대적으로 차이가 있을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575490-C4F1-2958-2E73-54467B096E93}"/>
              </a:ext>
            </a:extLst>
          </p:cNvPr>
          <p:cNvGrpSpPr/>
          <p:nvPr/>
        </p:nvGrpSpPr>
        <p:grpSpPr>
          <a:xfrm>
            <a:off x="942864" y="4379761"/>
            <a:ext cx="6538361" cy="1011768"/>
            <a:chOff x="933454" y="4379761"/>
            <a:chExt cx="6538361" cy="1011768"/>
          </a:xfrm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D1EC2CC-A41E-D310-B977-3D1BAB2A2393}"/>
                </a:ext>
              </a:extLst>
            </p:cNvPr>
            <p:cNvSpPr/>
            <p:nvPr/>
          </p:nvSpPr>
          <p:spPr>
            <a:xfrm>
              <a:off x="933454" y="4379761"/>
              <a:ext cx="6538361" cy="1011768"/>
            </a:xfrm>
            <a:custGeom>
              <a:avLst/>
              <a:gdLst>
                <a:gd name="connsiteX0" fmla="*/ 0 w 6244752"/>
                <a:gd name="connsiteY0" fmla="*/ 0 h 1011768"/>
                <a:gd name="connsiteX1" fmla="*/ 5738952 w 6244752"/>
                <a:gd name="connsiteY1" fmla="*/ 0 h 1011768"/>
                <a:gd name="connsiteX2" fmla="*/ 6244752 w 6244752"/>
                <a:gd name="connsiteY2" fmla="*/ 505884 h 1011768"/>
                <a:gd name="connsiteX3" fmla="*/ 5738952 w 6244752"/>
                <a:gd name="connsiteY3" fmla="*/ 1011768 h 1011768"/>
                <a:gd name="connsiteX4" fmla="*/ 5738040 w 6244752"/>
                <a:gd name="connsiteY4" fmla="*/ 1011676 h 1011768"/>
                <a:gd name="connsiteX5" fmla="*/ 0 w 6244752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4752" h="1011768">
                  <a:moveTo>
                    <a:pt x="0" y="0"/>
                  </a:moveTo>
                  <a:lnTo>
                    <a:pt x="5738952" y="0"/>
                  </a:lnTo>
                  <a:cubicBezTo>
                    <a:pt x="6018298" y="0"/>
                    <a:pt x="6244752" y="226492"/>
                    <a:pt x="6244752" y="505884"/>
                  </a:cubicBezTo>
                  <a:cubicBezTo>
                    <a:pt x="6244752" y="785276"/>
                    <a:pt x="6018298" y="1011768"/>
                    <a:pt x="5738952" y="1011768"/>
                  </a:cubicBezTo>
                  <a:lnTo>
                    <a:pt x="5738040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A7DCA3E-9E0E-7B11-BC1B-AD42C3A5BC7E}"/>
                </a:ext>
              </a:extLst>
            </p:cNvPr>
            <p:cNvSpPr/>
            <p:nvPr/>
          </p:nvSpPr>
          <p:spPr>
            <a:xfrm>
              <a:off x="6513279" y="4433370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5D7373"/>
                  </a:solidFill>
                </a:rPr>
                <a:t>04</a:t>
              </a:r>
              <a:endParaRPr lang="ko-KR" altLang="en-US" sz="2800" b="1" dirty="0">
                <a:solidFill>
                  <a:srgbClr val="5D7373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107B81-232C-B213-321A-C7048A8D21CF}"/>
                </a:ext>
              </a:extLst>
            </p:cNvPr>
            <p:cNvSpPr txBox="1"/>
            <p:nvPr/>
          </p:nvSpPr>
          <p:spPr>
            <a:xfrm>
              <a:off x="1081662" y="4703443"/>
              <a:ext cx="577313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한달 지출 수준이 높을 수록 삶의 만족도가 높을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EF0D41-7C1A-FD84-845E-30F44A0F713C}"/>
              </a:ext>
            </a:extLst>
          </p:cNvPr>
          <p:cNvGrpSpPr/>
          <p:nvPr/>
        </p:nvGrpSpPr>
        <p:grpSpPr>
          <a:xfrm>
            <a:off x="947686" y="5385232"/>
            <a:ext cx="7130366" cy="1011768"/>
            <a:chOff x="947202" y="5385232"/>
            <a:chExt cx="7130366" cy="10117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390F0D5-5DA3-0018-4C44-B76F56B37DAC}"/>
                </a:ext>
              </a:extLst>
            </p:cNvPr>
            <p:cNvSpPr/>
            <p:nvPr/>
          </p:nvSpPr>
          <p:spPr>
            <a:xfrm>
              <a:off x="947202" y="5385232"/>
              <a:ext cx="7130366" cy="1011768"/>
            </a:xfrm>
            <a:custGeom>
              <a:avLst/>
              <a:gdLst>
                <a:gd name="connsiteX0" fmla="*/ 0 w 7130366"/>
                <a:gd name="connsiteY0" fmla="*/ 0 h 1011768"/>
                <a:gd name="connsiteX1" fmla="*/ 6624566 w 7130366"/>
                <a:gd name="connsiteY1" fmla="*/ 0 h 1011768"/>
                <a:gd name="connsiteX2" fmla="*/ 7130366 w 7130366"/>
                <a:gd name="connsiteY2" fmla="*/ 505884 h 1011768"/>
                <a:gd name="connsiteX3" fmla="*/ 6624566 w 7130366"/>
                <a:gd name="connsiteY3" fmla="*/ 1011768 h 1011768"/>
                <a:gd name="connsiteX4" fmla="*/ 6623654 w 7130366"/>
                <a:gd name="connsiteY4" fmla="*/ 1011676 h 1011768"/>
                <a:gd name="connsiteX5" fmla="*/ 0 w 7130366"/>
                <a:gd name="connsiteY5" fmla="*/ 1011676 h 10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366" h="1011768">
                  <a:moveTo>
                    <a:pt x="0" y="0"/>
                  </a:moveTo>
                  <a:lnTo>
                    <a:pt x="6624566" y="0"/>
                  </a:lnTo>
                  <a:cubicBezTo>
                    <a:pt x="6903912" y="0"/>
                    <a:pt x="7130366" y="226492"/>
                    <a:pt x="7130366" y="505884"/>
                  </a:cubicBezTo>
                  <a:cubicBezTo>
                    <a:pt x="7130366" y="785276"/>
                    <a:pt x="6903912" y="1011768"/>
                    <a:pt x="6624566" y="1011768"/>
                  </a:cubicBezTo>
                  <a:lnTo>
                    <a:pt x="6623654" y="1011676"/>
                  </a:lnTo>
                  <a:lnTo>
                    <a:pt x="0" y="1011676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FBF018-CC87-0875-D0DC-06E79355942F}"/>
                </a:ext>
              </a:extLst>
            </p:cNvPr>
            <p:cNvSpPr/>
            <p:nvPr/>
          </p:nvSpPr>
          <p:spPr>
            <a:xfrm>
              <a:off x="7114958" y="5441116"/>
              <a:ext cx="900000" cy="900000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92D050"/>
                  </a:solidFill>
                </a:rPr>
                <a:t>05</a:t>
              </a:r>
              <a:endParaRPr lang="ko-KR" altLang="en-US" sz="2800" b="1" dirty="0">
                <a:solidFill>
                  <a:srgbClr val="92D05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943EF3-0DA6-D69D-5D2A-18CE2BF3C563}"/>
                </a:ext>
              </a:extLst>
            </p:cNvPr>
            <p:cNvSpPr txBox="1"/>
            <p:nvPr/>
          </p:nvSpPr>
          <p:spPr>
            <a:xfrm>
              <a:off x="1110846" y="5731147"/>
              <a:ext cx="51051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latinLnBrk="1"/>
              <a:r>
                <a:rPr lang="ko-KR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아르바이트 여부에 따라 삶의 만족도가 다를 것이다</a:t>
              </a:r>
              <a:r>
                <a:rPr lang="en-US" altLang="ko-KR" sz="1700" b="1" kern="100" dirty="0">
                  <a:solidFill>
                    <a:srgbClr val="F0EEF0"/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altLang="ko-KR" sz="1700" b="1" kern="100" dirty="0">
                <a:solidFill>
                  <a:srgbClr val="F0EEF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24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296948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F797C2-6537-CD7A-9B99-B814E9DFDCB5}"/>
              </a:ext>
            </a:extLst>
          </p:cNvPr>
          <p:cNvSpPr txBox="1"/>
          <p:nvPr/>
        </p:nvSpPr>
        <p:spPr>
          <a:xfrm>
            <a:off x="3053149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A0A8"/>
                </a:solidFill>
              </a:rPr>
              <a:t>설문 내용</a:t>
            </a: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244B46D3-7A3B-E586-090B-FEC69609015E}"/>
              </a:ext>
            </a:extLst>
          </p:cNvPr>
          <p:cNvGrpSpPr/>
          <p:nvPr/>
        </p:nvGrpSpPr>
        <p:grpSpPr>
          <a:xfrm>
            <a:off x="2727922" y="3236499"/>
            <a:ext cx="1399494" cy="1399494"/>
            <a:chOff x="2727922" y="3236499"/>
            <a:chExt cx="1399494" cy="1399494"/>
          </a:xfrm>
        </p:grpSpPr>
        <p:sp>
          <p:nvSpPr>
            <p:cNvPr id="4" name="Oval 131">
              <a:extLst>
                <a:ext uri="{FF2B5EF4-FFF2-40B4-BE49-F238E27FC236}">
                  <a16:creationId xmlns:a16="http://schemas.microsoft.com/office/drawing/2014/main" id="{81234A9D-B509-04F9-4105-62B47F47566B}"/>
                </a:ext>
              </a:extLst>
            </p:cNvPr>
            <p:cNvSpPr/>
            <p:nvPr/>
          </p:nvSpPr>
          <p:spPr>
            <a:xfrm>
              <a:off x="2727922" y="3236499"/>
              <a:ext cx="1399494" cy="13994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35">
              <a:extLst>
                <a:ext uri="{FF2B5EF4-FFF2-40B4-BE49-F238E27FC236}">
                  <a16:creationId xmlns:a16="http://schemas.microsoft.com/office/drawing/2014/main" id="{CCAC8118-EF22-0B8F-5B97-395B89EE9DDC}"/>
                </a:ext>
              </a:extLst>
            </p:cNvPr>
            <p:cNvSpPr/>
            <p:nvPr/>
          </p:nvSpPr>
          <p:spPr>
            <a:xfrm>
              <a:off x="2792809" y="3300880"/>
              <a:ext cx="1260000" cy="12600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EA5601F-24F5-0341-1C64-3A1AC982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284" y="3525720"/>
              <a:ext cx="1025052" cy="868688"/>
            </a:xfrm>
            <a:prstGeom prst="rect">
              <a:avLst/>
            </a:prstGeom>
          </p:spPr>
        </p:pic>
      </p:grp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F93E95B1-50B4-DC8A-42B2-81FE1C96FA69}"/>
              </a:ext>
            </a:extLst>
          </p:cNvPr>
          <p:cNvGrpSpPr/>
          <p:nvPr/>
        </p:nvGrpSpPr>
        <p:grpSpPr>
          <a:xfrm>
            <a:off x="4878000" y="1770934"/>
            <a:ext cx="2046256" cy="2046256"/>
            <a:chOff x="4878000" y="1770934"/>
            <a:chExt cx="2046256" cy="2046256"/>
          </a:xfrm>
        </p:grpSpPr>
        <p:sp>
          <p:nvSpPr>
            <p:cNvPr id="6" name="Oval 127">
              <a:extLst>
                <a:ext uri="{FF2B5EF4-FFF2-40B4-BE49-F238E27FC236}">
                  <a16:creationId xmlns:a16="http://schemas.microsoft.com/office/drawing/2014/main" id="{14637EF8-D0A6-DA6A-BCF8-0351C6E54DFB}"/>
                </a:ext>
              </a:extLst>
            </p:cNvPr>
            <p:cNvSpPr/>
            <p:nvPr/>
          </p:nvSpPr>
          <p:spPr>
            <a:xfrm>
              <a:off x="4878000" y="1770934"/>
              <a:ext cx="2046256" cy="20462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33">
              <a:extLst>
                <a:ext uri="{FF2B5EF4-FFF2-40B4-BE49-F238E27FC236}">
                  <a16:creationId xmlns:a16="http://schemas.microsoft.com/office/drawing/2014/main" id="{712A7F80-6BAE-15CB-47DD-5DB7D18505FA}"/>
                </a:ext>
              </a:extLst>
            </p:cNvPr>
            <p:cNvSpPr/>
            <p:nvPr/>
          </p:nvSpPr>
          <p:spPr>
            <a:xfrm>
              <a:off x="4956611" y="1832746"/>
              <a:ext cx="1908000" cy="1908000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61">
              <a:extLst>
                <a:ext uri="{FF2B5EF4-FFF2-40B4-BE49-F238E27FC236}">
                  <a16:creationId xmlns:a16="http://schemas.microsoft.com/office/drawing/2014/main" id="{1FC4FA7A-B94D-FDDF-2750-BC0106977F6B}"/>
                </a:ext>
              </a:extLst>
            </p:cNvPr>
            <p:cNvGrpSpPr/>
            <p:nvPr/>
          </p:nvGrpSpPr>
          <p:grpSpPr>
            <a:xfrm>
              <a:off x="5349912" y="2223045"/>
              <a:ext cx="1129330" cy="1127402"/>
              <a:chOff x="6357938" y="1647825"/>
              <a:chExt cx="465138" cy="464344"/>
            </a:xfrm>
            <a:solidFill>
              <a:schemeClr val="bg1"/>
            </a:solidFill>
          </p:grpSpPr>
          <p:sp>
            <p:nvSpPr>
              <p:cNvPr id="46" name="AutoShape 84">
                <a:extLst>
                  <a:ext uri="{FF2B5EF4-FFF2-40B4-BE49-F238E27FC236}">
                    <a16:creationId xmlns:a16="http://schemas.microsoft.com/office/drawing/2014/main" id="{3AA21203-2724-F3BC-E009-2F0BC3258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1647825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8900"/>
                    </a:moveTo>
                    <a:cubicBezTo>
                      <a:pt x="20249" y="19643"/>
                      <a:pt x="19644" y="20249"/>
                      <a:pt x="18899" y="20249"/>
                    </a:cubicBezTo>
                    <a:lnTo>
                      <a:pt x="2699" y="20249"/>
                    </a:lnTo>
                    <a:cubicBezTo>
                      <a:pt x="1955" y="20249"/>
                      <a:pt x="1349" y="19643"/>
                      <a:pt x="1349" y="18900"/>
                    </a:cubicBezTo>
                    <a:lnTo>
                      <a:pt x="1349" y="5400"/>
                    </a:lnTo>
                    <a:cubicBezTo>
                      <a:pt x="1349" y="5027"/>
                      <a:pt x="1652" y="4725"/>
                      <a:pt x="2024" y="4725"/>
                    </a:cubicBezTo>
                    <a:lnTo>
                      <a:pt x="2699" y="4725"/>
                    </a:lnTo>
                    <a:lnTo>
                      <a:pt x="2699" y="18225"/>
                    </a:lnTo>
                    <a:cubicBezTo>
                      <a:pt x="2699" y="18598"/>
                      <a:pt x="3001" y="18900"/>
                      <a:pt x="3374" y="18900"/>
                    </a:cubicBezTo>
                    <a:cubicBezTo>
                      <a:pt x="3748" y="18900"/>
                      <a:pt x="4049" y="18598"/>
                      <a:pt x="4049" y="18225"/>
                    </a:cubicBezTo>
                    <a:lnTo>
                      <a:pt x="4049" y="2025"/>
                    </a:lnTo>
                    <a:cubicBezTo>
                      <a:pt x="4049" y="1652"/>
                      <a:pt x="4352" y="1350"/>
                      <a:pt x="4724" y="1350"/>
                    </a:cubicBezTo>
                    <a:lnTo>
                      <a:pt x="19575" y="1350"/>
                    </a:lnTo>
                    <a:cubicBezTo>
                      <a:pt x="19947" y="1350"/>
                      <a:pt x="20249" y="1652"/>
                      <a:pt x="20249" y="2025"/>
                    </a:cubicBezTo>
                    <a:cubicBezTo>
                      <a:pt x="20249" y="2025"/>
                      <a:pt x="20249" y="18900"/>
                      <a:pt x="20249" y="18900"/>
                    </a:cubicBezTo>
                    <a:close/>
                    <a:moveTo>
                      <a:pt x="19575" y="0"/>
                    </a:moveTo>
                    <a:lnTo>
                      <a:pt x="4724" y="0"/>
                    </a:lnTo>
                    <a:cubicBezTo>
                      <a:pt x="3606" y="0"/>
                      <a:pt x="2699" y="905"/>
                      <a:pt x="2699" y="2025"/>
                    </a:cubicBezTo>
                    <a:lnTo>
                      <a:pt x="2699" y="3375"/>
                    </a:lnTo>
                    <a:lnTo>
                      <a:pt x="2024" y="3375"/>
                    </a:lnTo>
                    <a:cubicBezTo>
                      <a:pt x="906" y="3375"/>
                      <a:pt x="0" y="4280"/>
                      <a:pt x="0" y="5400"/>
                    </a:cubicBezTo>
                    <a:lnTo>
                      <a:pt x="0" y="18900"/>
                    </a:lnTo>
                    <a:cubicBezTo>
                      <a:pt x="0" y="20391"/>
                      <a:pt x="1208" y="21599"/>
                      <a:pt x="2699" y="21599"/>
                    </a:cubicBezTo>
                    <a:lnTo>
                      <a:pt x="18899" y="21599"/>
                    </a:lnTo>
                    <a:cubicBezTo>
                      <a:pt x="20391" y="21599"/>
                      <a:pt x="21600" y="20391"/>
                      <a:pt x="21600" y="18900"/>
                    </a:cubicBezTo>
                    <a:lnTo>
                      <a:pt x="21600" y="2025"/>
                    </a:lnTo>
                    <a:cubicBezTo>
                      <a:pt x="21600" y="905"/>
                      <a:pt x="20693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7" name="AutoShape 85">
                <a:extLst>
                  <a:ext uri="{FF2B5EF4-FFF2-40B4-BE49-F238E27FC236}">
                    <a16:creationId xmlns:a16="http://schemas.microsoft.com/office/drawing/2014/main" id="{7F708967-8E91-7440-606B-C5B7EA28D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821657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86">
                <a:extLst>
                  <a:ext uri="{FF2B5EF4-FFF2-40B4-BE49-F238E27FC236}">
                    <a16:creationId xmlns:a16="http://schemas.microsoft.com/office/drawing/2014/main" id="{00B04A19-D212-EAC4-8725-0357291FB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78000"/>
                <a:ext cx="130175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87">
                <a:extLst>
                  <a:ext uri="{FF2B5EF4-FFF2-40B4-BE49-F238E27FC236}">
                    <a16:creationId xmlns:a16="http://schemas.microsoft.com/office/drawing/2014/main" id="{EFC1101D-B836-FFCD-B0F4-BDECF3BD5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734344"/>
                <a:ext cx="130175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200" y="21599"/>
                    </a:moveTo>
                    <a:lnTo>
                      <a:pt x="20400" y="21599"/>
                    </a:lnTo>
                    <a:cubicBezTo>
                      <a:pt x="21062" y="21599"/>
                      <a:pt x="21600" y="16748"/>
                      <a:pt x="21600" y="10800"/>
                    </a:cubicBezTo>
                    <a:cubicBezTo>
                      <a:pt x="21600" y="4830"/>
                      <a:pt x="21062" y="0"/>
                      <a:pt x="20400" y="0"/>
                    </a:cubicBezTo>
                    <a:lnTo>
                      <a:pt x="1200" y="0"/>
                    </a:lnTo>
                    <a:cubicBezTo>
                      <a:pt x="537" y="0"/>
                      <a:pt x="0" y="4830"/>
                      <a:pt x="0" y="10800"/>
                    </a:cubicBezTo>
                    <a:cubicBezTo>
                      <a:pt x="0" y="16748"/>
                      <a:pt x="537" y="21599"/>
                      <a:pt x="12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88">
                <a:extLst>
                  <a:ext uri="{FF2B5EF4-FFF2-40B4-BE49-F238E27FC236}">
                    <a16:creationId xmlns:a16="http://schemas.microsoft.com/office/drawing/2014/main" id="{EC2B695B-27B7-D9AE-074D-EE110B6B7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89">
                <a:extLst>
                  <a:ext uri="{FF2B5EF4-FFF2-40B4-BE49-F238E27FC236}">
                    <a16:creationId xmlns:a16="http://schemas.microsoft.com/office/drawing/2014/main" id="{8F17AD24-7A48-6D9B-7D50-3236AA4D2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90">
                <a:extLst>
                  <a:ext uri="{FF2B5EF4-FFF2-40B4-BE49-F238E27FC236}">
                    <a16:creationId xmlns:a16="http://schemas.microsoft.com/office/drawing/2014/main" id="{F476ED50-2819-BA60-C734-ED1DC293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3" name="AutoShape 91">
                <a:extLst>
                  <a:ext uri="{FF2B5EF4-FFF2-40B4-BE49-F238E27FC236}">
                    <a16:creationId xmlns:a16="http://schemas.microsoft.com/office/drawing/2014/main" id="{895DF03B-B2B2-EBDC-1CE1-6B899508F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2039938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4" name="AutoShape 92">
                <a:extLst>
                  <a:ext uri="{FF2B5EF4-FFF2-40B4-BE49-F238E27FC236}">
                    <a16:creationId xmlns:a16="http://schemas.microsoft.com/office/drawing/2014/main" id="{C0A2A64D-2022-21E6-880B-8EFAEF142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96282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5" name="AutoShape 93">
                <a:extLst>
                  <a:ext uri="{FF2B5EF4-FFF2-40B4-BE49-F238E27FC236}">
                    <a16:creationId xmlns:a16="http://schemas.microsoft.com/office/drawing/2014/main" id="{BB298D88-E331-D9CB-8E3A-1409527B8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4163" y="1952625"/>
                <a:ext cx="1301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00" y="0"/>
                    </a:moveTo>
                    <a:lnTo>
                      <a:pt x="1200" y="0"/>
                    </a:lnTo>
                    <a:cubicBezTo>
                      <a:pt x="537" y="0"/>
                      <a:pt x="0" y="4851"/>
                      <a:pt x="0" y="10800"/>
                    </a:cubicBezTo>
                    <a:cubicBezTo>
                      <a:pt x="0" y="16790"/>
                      <a:pt x="537" y="21599"/>
                      <a:pt x="1200" y="21599"/>
                    </a:cubicBezTo>
                    <a:lnTo>
                      <a:pt x="20400" y="21599"/>
                    </a:lnTo>
                    <a:cubicBezTo>
                      <a:pt x="21062" y="21599"/>
                      <a:pt x="21600" y="16790"/>
                      <a:pt x="21600" y="10800"/>
                    </a:cubicBezTo>
                    <a:cubicBezTo>
                      <a:pt x="21600" y="4851"/>
                      <a:pt x="21062" y="0"/>
                      <a:pt x="204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6" name="AutoShape 94">
                <a:extLst>
                  <a:ext uri="{FF2B5EF4-FFF2-40B4-BE49-F238E27FC236}">
                    <a16:creationId xmlns:a16="http://schemas.microsoft.com/office/drawing/2014/main" id="{D3F9FD3A-398D-84A1-A490-5CE4AA5E4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865313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69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69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7" name="AutoShape 95">
                <a:extLst>
                  <a:ext uri="{FF2B5EF4-FFF2-40B4-BE49-F238E27FC236}">
                    <a16:creationId xmlns:a16="http://schemas.microsoft.com/office/drawing/2014/main" id="{8CEE4AE8-0FD4-D1E4-BFD5-E1487AC8F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908969"/>
                <a:ext cx="289719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060" y="0"/>
                    </a:moveTo>
                    <a:lnTo>
                      <a:pt x="540" y="0"/>
                    </a:lnTo>
                    <a:cubicBezTo>
                      <a:pt x="242" y="0"/>
                      <a:pt x="0" y="4851"/>
                      <a:pt x="0" y="10800"/>
                    </a:cubicBezTo>
                    <a:cubicBezTo>
                      <a:pt x="0" y="16790"/>
                      <a:pt x="242" y="21599"/>
                      <a:pt x="540" y="21599"/>
                    </a:cubicBezTo>
                    <a:lnTo>
                      <a:pt x="21060" y="21599"/>
                    </a:lnTo>
                    <a:cubicBezTo>
                      <a:pt x="21357" y="21599"/>
                      <a:pt x="21600" y="16790"/>
                      <a:pt x="21600" y="10800"/>
                    </a:cubicBezTo>
                    <a:cubicBezTo>
                      <a:pt x="21600" y="4851"/>
                      <a:pt x="21357" y="0"/>
                      <a:pt x="210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8" name="AutoShape 96">
                <a:extLst>
                  <a:ext uri="{FF2B5EF4-FFF2-40B4-BE49-F238E27FC236}">
                    <a16:creationId xmlns:a16="http://schemas.microsoft.com/office/drawing/2014/main" id="{01AB71F1-0A1F-C4D1-3EE1-0678897F9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4619" y="1705769"/>
                <a:ext cx="130175" cy="130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4792"/>
                    </a:moveTo>
                    <a:lnTo>
                      <a:pt x="16800" y="4792"/>
                    </a:lnTo>
                    <a:lnTo>
                      <a:pt x="16800" y="16797"/>
                    </a:lnTo>
                    <a:lnTo>
                      <a:pt x="4799" y="16797"/>
                    </a:lnTo>
                    <a:cubicBezTo>
                      <a:pt x="4799" y="16797"/>
                      <a:pt x="4799" y="4792"/>
                      <a:pt x="4799" y="4792"/>
                    </a:cubicBezTo>
                    <a:close/>
                    <a:moveTo>
                      <a:pt x="2399" y="21600"/>
                    </a:moveTo>
                    <a:lnTo>
                      <a:pt x="19199" y="21600"/>
                    </a:lnTo>
                    <a:cubicBezTo>
                      <a:pt x="20527" y="21600"/>
                      <a:pt x="21600" y="20523"/>
                      <a:pt x="21600" y="19198"/>
                    </a:cubicBezTo>
                    <a:lnTo>
                      <a:pt x="21600" y="2401"/>
                    </a:lnTo>
                    <a:cubicBezTo>
                      <a:pt x="21600" y="1076"/>
                      <a:pt x="20527" y="0"/>
                      <a:pt x="19199" y="0"/>
                    </a:cubicBezTo>
                    <a:lnTo>
                      <a:pt x="2399" y="0"/>
                    </a:lnTo>
                    <a:cubicBezTo>
                      <a:pt x="1072" y="0"/>
                      <a:pt x="0" y="1076"/>
                      <a:pt x="0" y="2401"/>
                    </a:cubicBezTo>
                    <a:lnTo>
                      <a:pt x="0" y="19198"/>
                    </a:lnTo>
                    <a:cubicBezTo>
                      <a:pt x="0" y="20523"/>
                      <a:pt x="1072" y="21600"/>
                      <a:pt x="2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3786C8EE-F9D9-4809-6DA3-83C84FB9040C}"/>
              </a:ext>
            </a:extLst>
          </p:cNvPr>
          <p:cNvGrpSpPr/>
          <p:nvPr/>
        </p:nvGrpSpPr>
        <p:grpSpPr>
          <a:xfrm>
            <a:off x="7573240" y="3741483"/>
            <a:ext cx="1563164" cy="1563164"/>
            <a:chOff x="7573240" y="3741483"/>
            <a:chExt cx="1563164" cy="1563164"/>
          </a:xfrm>
        </p:grpSpPr>
        <p:sp>
          <p:nvSpPr>
            <p:cNvPr id="7" name="Oval 123">
              <a:extLst>
                <a:ext uri="{FF2B5EF4-FFF2-40B4-BE49-F238E27FC236}">
                  <a16:creationId xmlns:a16="http://schemas.microsoft.com/office/drawing/2014/main" id="{C1201459-57F6-15F9-A614-FCC3B4F43A6B}"/>
                </a:ext>
              </a:extLst>
            </p:cNvPr>
            <p:cNvSpPr/>
            <p:nvPr/>
          </p:nvSpPr>
          <p:spPr>
            <a:xfrm>
              <a:off x="7573240" y="3741483"/>
              <a:ext cx="1563164" cy="1563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32">
              <a:extLst>
                <a:ext uri="{FF2B5EF4-FFF2-40B4-BE49-F238E27FC236}">
                  <a16:creationId xmlns:a16="http://schemas.microsoft.com/office/drawing/2014/main" id="{4B8114C5-8DBB-51D5-A607-9F6A4BF25C46}"/>
                </a:ext>
              </a:extLst>
            </p:cNvPr>
            <p:cNvSpPr/>
            <p:nvPr/>
          </p:nvSpPr>
          <p:spPr>
            <a:xfrm>
              <a:off x="7634822" y="3803065"/>
              <a:ext cx="1440000" cy="14400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Thumbnail for version as of 15:52, 1 October 2016">
              <a:extLst>
                <a:ext uri="{FF2B5EF4-FFF2-40B4-BE49-F238E27FC236}">
                  <a16:creationId xmlns:a16="http://schemas.microsoft.com/office/drawing/2014/main" id="{AD806550-3DF5-54AC-7A6D-41B3077F7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445" y="4117415"/>
              <a:ext cx="835665" cy="835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128">
            <a:extLst>
              <a:ext uri="{FF2B5EF4-FFF2-40B4-BE49-F238E27FC236}">
                <a16:creationId xmlns:a16="http://schemas.microsoft.com/office/drawing/2014/main" id="{4493C1F4-FEF0-63F6-C021-264FB8528119}"/>
              </a:ext>
            </a:extLst>
          </p:cNvPr>
          <p:cNvGrpSpPr/>
          <p:nvPr/>
        </p:nvGrpSpPr>
        <p:grpSpPr>
          <a:xfrm flipH="1" flipV="1">
            <a:off x="3608781" y="4515379"/>
            <a:ext cx="377465" cy="821078"/>
            <a:chOff x="2277387" y="2945884"/>
            <a:chExt cx="377465" cy="821078"/>
          </a:xfrm>
        </p:grpSpPr>
        <p:cxnSp>
          <p:nvCxnSpPr>
            <p:cNvPr id="60" name="Straight Connector 129">
              <a:extLst>
                <a:ext uri="{FF2B5EF4-FFF2-40B4-BE49-F238E27FC236}">
                  <a16:creationId xmlns:a16="http://schemas.microsoft.com/office/drawing/2014/main" id="{B351701D-AFF3-A6CD-F2A5-AA7378BAC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30">
              <a:extLst>
                <a:ext uri="{FF2B5EF4-FFF2-40B4-BE49-F238E27FC236}">
                  <a16:creationId xmlns:a16="http://schemas.microsoft.com/office/drawing/2014/main" id="{A1F4C04C-CC17-2E3C-0E75-F8D6745ED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24">
            <a:extLst>
              <a:ext uri="{FF2B5EF4-FFF2-40B4-BE49-F238E27FC236}">
                <a16:creationId xmlns:a16="http://schemas.microsoft.com/office/drawing/2014/main" id="{361CFD92-CEE1-8CB5-FCBF-01E57E617752}"/>
              </a:ext>
            </a:extLst>
          </p:cNvPr>
          <p:cNvGrpSpPr/>
          <p:nvPr/>
        </p:nvGrpSpPr>
        <p:grpSpPr>
          <a:xfrm>
            <a:off x="4212533" y="1406972"/>
            <a:ext cx="976405" cy="824338"/>
            <a:chOff x="4551111" y="2049196"/>
            <a:chExt cx="976405" cy="824338"/>
          </a:xfrm>
        </p:grpSpPr>
        <p:cxnSp>
          <p:nvCxnSpPr>
            <p:cNvPr id="63" name="Straight Connector 125">
              <a:extLst>
                <a:ext uri="{FF2B5EF4-FFF2-40B4-BE49-F238E27FC236}">
                  <a16:creationId xmlns:a16="http://schemas.microsoft.com/office/drawing/2014/main" id="{A52B4B01-C491-9DFC-6A1A-BC3821332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26">
              <a:extLst>
                <a:ext uri="{FF2B5EF4-FFF2-40B4-BE49-F238E27FC236}">
                  <a16:creationId xmlns:a16="http://schemas.microsoft.com/office/drawing/2014/main" id="{70F8C5CF-18FB-7742-1C86-FFE2BF10A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20">
            <a:extLst>
              <a:ext uri="{FF2B5EF4-FFF2-40B4-BE49-F238E27FC236}">
                <a16:creationId xmlns:a16="http://schemas.microsoft.com/office/drawing/2014/main" id="{505E9214-828E-BECE-8F47-DC71550ECE75}"/>
              </a:ext>
            </a:extLst>
          </p:cNvPr>
          <p:cNvGrpSpPr/>
          <p:nvPr/>
        </p:nvGrpSpPr>
        <p:grpSpPr>
          <a:xfrm flipH="1" flipV="1">
            <a:off x="8139936" y="5132967"/>
            <a:ext cx="530422" cy="539365"/>
            <a:chOff x="2142648" y="3262589"/>
            <a:chExt cx="530422" cy="539365"/>
          </a:xfrm>
        </p:grpSpPr>
        <p:cxnSp>
          <p:nvCxnSpPr>
            <p:cNvPr id="1027" name="Straight Connector 121">
              <a:extLst>
                <a:ext uri="{FF2B5EF4-FFF2-40B4-BE49-F238E27FC236}">
                  <a16:creationId xmlns:a16="http://schemas.microsoft.com/office/drawing/2014/main" id="{56407F1C-2586-73E2-CE08-046EE69BE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22">
              <a:extLst>
                <a:ext uri="{FF2B5EF4-FFF2-40B4-BE49-F238E27FC236}">
                  <a16:creationId xmlns:a16="http://schemas.microsoft.com/office/drawing/2014/main" id="{C03E2EED-E375-512D-2674-405EBFF6B6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3" name="TextBox 1032">
            <a:extLst>
              <a:ext uri="{FF2B5EF4-FFF2-40B4-BE49-F238E27FC236}">
                <a16:creationId xmlns:a16="http://schemas.microsoft.com/office/drawing/2014/main" id="{459CBA56-ABFA-E9DE-F264-D59AA0821116}"/>
              </a:ext>
            </a:extLst>
          </p:cNvPr>
          <p:cNvSpPr txBox="1"/>
          <p:nvPr/>
        </p:nvSpPr>
        <p:spPr>
          <a:xfrm>
            <a:off x="783521" y="1225563"/>
            <a:ext cx="360156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2CBBE"/>
                </a:solidFill>
              </a:rPr>
              <a:t>주관적 만족감에 대한 문항 </a:t>
            </a:r>
            <a:endParaRPr lang="en-US" altLang="ko-KR" sz="2000" b="1" dirty="0">
              <a:solidFill>
                <a:srgbClr val="52CBBE"/>
              </a:solidFill>
            </a:endParaRP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>
                <a:solidFill>
                  <a:srgbClr val="5D7373"/>
                </a:solidFill>
              </a:rPr>
              <a:t>주관적 만족감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인간관계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경제적 만족감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거주환경 만족감 </a:t>
            </a:r>
            <a:endParaRPr lang="en-US" altLang="ko-KR" sz="1400" dirty="0">
              <a:solidFill>
                <a:srgbClr val="5D7373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396D945-AA0E-BD7C-811C-0B728C886FA0}"/>
              </a:ext>
            </a:extLst>
          </p:cNvPr>
          <p:cNvSpPr txBox="1"/>
          <p:nvPr/>
        </p:nvSpPr>
        <p:spPr>
          <a:xfrm>
            <a:off x="3401495" y="5128273"/>
            <a:ext cx="3601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5969"/>
                </a:solidFill>
              </a:rPr>
              <a:t>인구통계학적 문항 </a:t>
            </a:r>
            <a:endParaRPr lang="en-US" altLang="ko-KR" sz="2000" b="1" dirty="0">
              <a:solidFill>
                <a:srgbClr val="FF5969"/>
              </a:solidFill>
            </a:endParaRP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>
                <a:solidFill>
                  <a:srgbClr val="5D7373"/>
                </a:solidFill>
              </a:rPr>
              <a:t>학년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성별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소득액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이동수단</a:t>
            </a:r>
            <a:r>
              <a:rPr lang="en-US" altLang="ko-KR" sz="1400" dirty="0">
                <a:solidFill>
                  <a:srgbClr val="5D7373"/>
                </a:solidFill>
              </a:rPr>
              <a:t>, </a:t>
            </a:r>
            <a:r>
              <a:rPr lang="ko-KR" altLang="en-US" sz="1400" dirty="0">
                <a:solidFill>
                  <a:srgbClr val="5D7373"/>
                </a:solidFill>
              </a:rPr>
              <a:t>주거형태</a:t>
            </a:r>
            <a:endParaRPr lang="en-US" altLang="ko-KR" sz="1400" dirty="0">
              <a:solidFill>
                <a:srgbClr val="5D7373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58FA43E-336B-4F2B-FBD4-28F9A54511B3}"/>
              </a:ext>
            </a:extLst>
          </p:cNvPr>
          <p:cNvSpPr txBox="1"/>
          <p:nvPr/>
        </p:nvSpPr>
        <p:spPr>
          <a:xfrm>
            <a:off x="7634822" y="5497251"/>
            <a:ext cx="360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EC630"/>
                </a:solidFill>
              </a:rPr>
              <a:t>리커트 척도</a:t>
            </a:r>
            <a:endParaRPr lang="en-US" altLang="ko-KR" sz="2000" b="1" dirty="0">
              <a:solidFill>
                <a:srgbClr val="FEC630"/>
              </a:solidFill>
            </a:endParaRPr>
          </a:p>
          <a:p>
            <a:pPr algn="ctr"/>
            <a:endParaRPr lang="en-US" altLang="ko-KR" sz="2000" b="1" dirty="0">
              <a:solidFill>
                <a:srgbClr val="FEC63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5D7373"/>
                </a:solidFill>
              </a:rPr>
              <a:t>순서형 질문</a:t>
            </a:r>
            <a:endParaRPr lang="en-US" altLang="ko-KR" sz="14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7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33" grpId="0"/>
      <p:bldP spid="1034" grpId="0"/>
      <p:bldP spid="10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296948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626963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Oval 33">
            <a:extLst>
              <a:ext uri="{FF2B5EF4-FFF2-40B4-BE49-F238E27FC236}">
                <a16:creationId xmlns:a16="http://schemas.microsoft.com/office/drawing/2014/main" id="{BF3A003C-D966-20F2-55D4-CE893294D3F2}"/>
              </a:ext>
            </a:extLst>
          </p:cNvPr>
          <p:cNvSpPr/>
          <p:nvPr/>
        </p:nvSpPr>
        <p:spPr>
          <a:xfrm>
            <a:off x="725517" y="2420388"/>
            <a:ext cx="1424092" cy="142574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53">
            <a:extLst>
              <a:ext uri="{FF2B5EF4-FFF2-40B4-BE49-F238E27FC236}">
                <a16:creationId xmlns:a16="http://schemas.microsoft.com/office/drawing/2014/main" id="{76C7EC28-DDE3-9DD7-C83A-B7220F0B30EE}"/>
              </a:ext>
            </a:extLst>
          </p:cNvPr>
          <p:cNvGrpSpPr/>
          <p:nvPr/>
        </p:nvGrpSpPr>
        <p:grpSpPr>
          <a:xfrm>
            <a:off x="806603" y="2383582"/>
            <a:ext cx="467779" cy="393850"/>
            <a:chOff x="668600" y="2123782"/>
            <a:chExt cx="662608" cy="523220"/>
          </a:xfrm>
        </p:grpSpPr>
        <p:sp>
          <p:nvSpPr>
            <p:cNvPr id="13" name="Oval 55">
              <a:extLst>
                <a:ext uri="{FF2B5EF4-FFF2-40B4-BE49-F238E27FC236}">
                  <a16:creationId xmlns:a16="http://schemas.microsoft.com/office/drawing/2014/main" id="{FD7BA399-D6C3-5C4A-0999-6A8B30335307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C33201-6E14-0B01-C295-121C8D57AD29}"/>
                </a:ext>
              </a:extLst>
            </p:cNvPr>
            <p:cNvSpPr txBox="1"/>
            <p:nvPr/>
          </p:nvSpPr>
          <p:spPr>
            <a:xfrm>
              <a:off x="668600" y="2124862"/>
              <a:ext cx="662608" cy="44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sp>
        <p:nvSpPr>
          <p:cNvPr id="55" name="Oval 33">
            <a:extLst>
              <a:ext uri="{FF2B5EF4-FFF2-40B4-BE49-F238E27FC236}">
                <a16:creationId xmlns:a16="http://schemas.microsoft.com/office/drawing/2014/main" id="{00F1A86A-B8B6-2E30-91C6-4F38364FAB87}"/>
              </a:ext>
            </a:extLst>
          </p:cNvPr>
          <p:cNvSpPr/>
          <p:nvPr/>
        </p:nvSpPr>
        <p:spPr>
          <a:xfrm>
            <a:off x="2526875" y="2420388"/>
            <a:ext cx="1424092" cy="1425748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3">
            <a:extLst>
              <a:ext uri="{FF2B5EF4-FFF2-40B4-BE49-F238E27FC236}">
                <a16:creationId xmlns:a16="http://schemas.microsoft.com/office/drawing/2014/main" id="{B3853F06-9D37-DC93-30BE-B3E3E485D4C8}"/>
              </a:ext>
            </a:extLst>
          </p:cNvPr>
          <p:cNvGrpSpPr/>
          <p:nvPr/>
        </p:nvGrpSpPr>
        <p:grpSpPr>
          <a:xfrm>
            <a:off x="2607961" y="2383582"/>
            <a:ext cx="467779" cy="393850"/>
            <a:chOff x="668600" y="2123782"/>
            <a:chExt cx="662608" cy="523220"/>
          </a:xfrm>
          <a:solidFill>
            <a:srgbClr val="52CBBE"/>
          </a:solidFill>
        </p:grpSpPr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F2041ABD-AA80-8C73-B3D9-1829960B83BC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DD931F-2885-22E1-2E85-2BAF9D9BE4F8}"/>
                </a:ext>
              </a:extLst>
            </p:cNvPr>
            <p:cNvSpPr txBox="1"/>
            <p:nvPr/>
          </p:nvSpPr>
          <p:spPr>
            <a:xfrm>
              <a:off x="668600" y="2124862"/>
              <a:ext cx="662608" cy="44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sp>
        <p:nvSpPr>
          <p:cNvPr id="59" name="Oval 33">
            <a:extLst>
              <a:ext uri="{FF2B5EF4-FFF2-40B4-BE49-F238E27FC236}">
                <a16:creationId xmlns:a16="http://schemas.microsoft.com/office/drawing/2014/main" id="{6C8F2210-757E-7EF8-5C62-0A507472BE3A}"/>
              </a:ext>
            </a:extLst>
          </p:cNvPr>
          <p:cNvSpPr/>
          <p:nvPr/>
        </p:nvSpPr>
        <p:spPr>
          <a:xfrm>
            <a:off x="4341131" y="2420388"/>
            <a:ext cx="1424092" cy="1425748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3">
            <a:extLst>
              <a:ext uri="{FF2B5EF4-FFF2-40B4-BE49-F238E27FC236}">
                <a16:creationId xmlns:a16="http://schemas.microsoft.com/office/drawing/2014/main" id="{849A524F-E9B2-7747-E1DB-E0975F3577A0}"/>
              </a:ext>
            </a:extLst>
          </p:cNvPr>
          <p:cNvGrpSpPr/>
          <p:nvPr/>
        </p:nvGrpSpPr>
        <p:grpSpPr>
          <a:xfrm>
            <a:off x="4422217" y="2383582"/>
            <a:ext cx="467779" cy="393850"/>
            <a:chOff x="668600" y="2123782"/>
            <a:chExt cx="662608" cy="523220"/>
          </a:xfrm>
          <a:solidFill>
            <a:srgbClr val="FEC630"/>
          </a:solidFill>
        </p:grpSpPr>
        <p:sp>
          <p:nvSpPr>
            <p:cNvPr id="61" name="Oval 55">
              <a:extLst>
                <a:ext uri="{FF2B5EF4-FFF2-40B4-BE49-F238E27FC236}">
                  <a16:creationId xmlns:a16="http://schemas.microsoft.com/office/drawing/2014/main" id="{2FA42E45-0566-11A1-E3B2-6AEF8EF52A28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104521-E339-D442-349F-CEE07D879585}"/>
                </a:ext>
              </a:extLst>
            </p:cNvPr>
            <p:cNvSpPr txBox="1"/>
            <p:nvPr/>
          </p:nvSpPr>
          <p:spPr>
            <a:xfrm>
              <a:off x="668600" y="2124862"/>
              <a:ext cx="662608" cy="44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sp>
        <p:nvSpPr>
          <p:cNvPr id="63" name="Oval 33">
            <a:extLst>
              <a:ext uri="{FF2B5EF4-FFF2-40B4-BE49-F238E27FC236}">
                <a16:creationId xmlns:a16="http://schemas.microsoft.com/office/drawing/2014/main" id="{4324E444-7EFD-4766-96C6-D0ACD417D07D}"/>
              </a:ext>
            </a:extLst>
          </p:cNvPr>
          <p:cNvSpPr/>
          <p:nvPr/>
        </p:nvSpPr>
        <p:spPr>
          <a:xfrm>
            <a:off x="6133774" y="2420388"/>
            <a:ext cx="1424092" cy="142574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53">
            <a:extLst>
              <a:ext uri="{FF2B5EF4-FFF2-40B4-BE49-F238E27FC236}">
                <a16:creationId xmlns:a16="http://schemas.microsoft.com/office/drawing/2014/main" id="{D189FC55-8643-6D99-B792-EB8FFABF8C5F}"/>
              </a:ext>
            </a:extLst>
          </p:cNvPr>
          <p:cNvGrpSpPr/>
          <p:nvPr/>
        </p:nvGrpSpPr>
        <p:grpSpPr>
          <a:xfrm>
            <a:off x="6214860" y="2383582"/>
            <a:ext cx="467779" cy="393850"/>
            <a:chOff x="668600" y="2123782"/>
            <a:chExt cx="662608" cy="523220"/>
          </a:xfrm>
          <a:solidFill>
            <a:srgbClr val="5D7373"/>
          </a:solidFill>
        </p:grpSpPr>
        <p:sp>
          <p:nvSpPr>
            <p:cNvPr id="65" name="Oval 55">
              <a:extLst>
                <a:ext uri="{FF2B5EF4-FFF2-40B4-BE49-F238E27FC236}">
                  <a16:creationId xmlns:a16="http://schemas.microsoft.com/office/drawing/2014/main" id="{873509CA-7720-5876-D407-460A0329587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2A59760-7304-58EF-35B0-408044871F3C}"/>
                </a:ext>
              </a:extLst>
            </p:cNvPr>
            <p:cNvSpPr txBox="1"/>
            <p:nvPr/>
          </p:nvSpPr>
          <p:spPr>
            <a:xfrm>
              <a:off x="668600" y="2124862"/>
              <a:ext cx="662608" cy="44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sp>
        <p:nvSpPr>
          <p:cNvPr id="67" name="Oval 33">
            <a:extLst>
              <a:ext uri="{FF2B5EF4-FFF2-40B4-BE49-F238E27FC236}">
                <a16:creationId xmlns:a16="http://schemas.microsoft.com/office/drawing/2014/main" id="{2F45BB18-D885-4C92-5FCA-4EB191F958D1}"/>
              </a:ext>
            </a:extLst>
          </p:cNvPr>
          <p:cNvSpPr/>
          <p:nvPr/>
        </p:nvSpPr>
        <p:spPr>
          <a:xfrm>
            <a:off x="7984041" y="2420388"/>
            <a:ext cx="1424092" cy="14257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53">
            <a:extLst>
              <a:ext uri="{FF2B5EF4-FFF2-40B4-BE49-F238E27FC236}">
                <a16:creationId xmlns:a16="http://schemas.microsoft.com/office/drawing/2014/main" id="{3A8181A3-2C8A-7A83-4F97-230E46F1694C}"/>
              </a:ext>
            </a:extLst>
          </p:cNvPr>
          <p:cNvGrpSpPr/>
          <p:nvPr/>
        </p:nvGrpSpPr>
        <p:grpSpPr>
          <a:xfrm>
            <a:off x="8055602" y="2383582"/>
            <a:ext cx="467779" cy="393850"/>
            <a:chOff x="668600" y="2123782"/>
            <a:chExt cx="662608" cy="523220"/>
          </a:xfrm>
          <a:solidFill>
            <a:srgbClr val="92D050"/>
          </a:solidFill>
        </p:grpSpPr>
        <p:sp>
          <p:nvSpPr>
            <p:cNvPr id="69" name="Oval 55">
              <a:extLst>
                <a:ext uri="{FF2B5EF4-FFF2-40B4-BE49-F238E27FC236}">
                  <a16:creationId xmlns:a16="http://schemas.microsoft.com/office/drawing/2014/main" id="{21831536-0660-7CFD-BA5B-0CDFD9BA35F7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D7558-1FFA-58ED-D60B-DE0B39EE8E00}"/>
                </a:ext>
              </a:extLst>
            </p:cNvPr>
            <p:cNvSpPr txBox="1"/>
            <p:nvPr/>
          </p:nvSpPr>
          <p:spPr>
            <a:xfrm>
              <a:off x="668600" y="2124862"/>
              <a:ext cx="662608" cy="44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C2E6F98-5BE2-8DEE-FDF3-4BE7F172D935}"/>
              </a:ext>
            </a:extLst>
          </p:cNvPr>
          <p:cNvSpPr txBox="1"/>
          <p:nvPr/>
        </p:nvSpPr>
        <p:spPr>
          <a:xfrm>
            <a:off x="4280104" y="463403"/>
            <a:ext cx="202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7D8B"/>
                </a:solidFill>
              </a:rPr>
              <a:t>역할 분담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43EB6A-40F9-0285-5C77-2558C2D717A0}"/>
              </a:ext>
            </a:extLst>
          </p:cNvPr>
          <p:cNvSpPr txBox="1"/>
          <p:nvPr/>
        </p:nvSpPr>
        <p:spPr>
          <a:xfrm>
            <a:off x="203091" y="4061631"/>
            <a:ext cx="2392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7D8B"/>
                </a:solidFill>
              </a:rPr>
              <a:t>윤성보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조장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조사계획서 작성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작성 및 배부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자료 분석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조사내용 코딩 </a:t>
            </a:r>
            <a:endParaRPr lang="en-US" altLang="ko-KR" sz="1200" dirty="0">
              <a:solidFill>
                <a:srgbClr val="5D737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BC6FAB-D24F-3A86-9DA5-E5B2AABCAE53}"/>
              </a:ext>
            </a:extLst>
          </p:cNvPr>
          <p:cNvSpPr txBox="1"/>
          <p:nvPr/>
        </p:nvSpPr>
        <p:spPr>
          <a:xfrm>
            <a:off x="2033482" y="4048929"/>
            <a:ext cx="2392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2CBBE"/>
                </a:solidFill>
              </a:rPr>
              <a:t>나종근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조사계획서 작성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작성 및 배부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자료 분석 </a:t>
            </a:r>
            <a:endParaRPr lang="en-US" altLang="ko-KR" sz="1200" dirty="0">
              <a:solidFill>
                <a:srgbClr val="5D7373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A3752D-14D1-88D8-2852-15FC5155A7D5}"/>
              </a:ext>
            </a:extLst>
          </p:cNvPr>
          <p:cNvSpPr txBox="1"/>
          <p:nvPr/>
        </p:nvSpPr>
        <p:spPr>
          <a:xfrm>
            <a:off x="3863007" y="4048929"/>
            <a:ext cx="2392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EC630"/>
                </a:solidFill>
              </a:rPr>
              <a:t>신동민</a:t>
            </a:r>
            <a:endParaRPr lang="en-US" altLang="ko-KR" b="1" dirty="0">
              <a:solidFill>
                <a:srgbClr val="FEC63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조사계획서 작성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작성 및 배부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자료 취합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구글폼 생성 </a:t>
            </a:r>
            <a:endParaRPr lang="en-US" altLang="ko-KR" sz="1200" dirty="0">
              <a:solidFill>
                <a:srgbClr val="5D7373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CB8715-D79A-2016-6FC8-0669FB169700}"/>
              </a:ext>
            </a:extLst>
          </p:cNvPr>
          <p:cNvSpPr txBox="1"/>
          <p:nvPr/>
        </p:nvSpPr>
        <p:spPr>
          <a:xfrm>
            <a:off x="5692040" y="4048929"/>
            <a:ext cx="2392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D7373"/>
                </a:solidFill>
              </a:rPr>
              <a:t>정석규</a:t>
            </a:r>
            <a:endParaRPr lang="en-US" altLang="ko-KR" b="1" dirty="0">
              <a:solidFill>
                <a:srgbClr val="5D7373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조사계획서 작성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작성 및 배부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자료 분석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en-US" altLang="ko-KR" sz="1200" dirty="0">
                <a:solidFill>
                  <a:srgbClr val="5D7373"/>
                </a:solidFill>
              </a:rPr>
              <a:t>ppt  </a:t>
            </a:r>
            <a:r>
              <a:rPr lang="ko-KR" altLang="en-US" sz="1200" dirty="0">
                <a:solidFill>
                  <a:srgbClr val="5D7373"/>
                </a:solidFill>
              </a:rPr>
              <a:t>제작 및 발표</a:t>
            </a:r>
            <a:endParaRPr lang="en-US" altLang="ko-KR" sz="1200" dirty="0">
              <a:solidFill>
                <a:srgbClr val="5D7373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70B94-83E2-6680-0AE9-972C56B596A0}"/>
              </a:ext>
            </a:extLst>
          </p:cNvPr>
          <p:cNvSpPr txBox="1"/>
          <p:nvPr/>
        </p:nvSpPr>
        <p:spPr>
          <a:xfrm>
            <a:off x="7513012" y="4036227"/>
            <a:ext cx="2392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92D050"/>
                </a:solidFill>
              </a:rPr>
              <a:t>정우석</a:t>
            </a:r>
            <a:endParaRPr lang="en-US" altLang="ko-KR" b="1" dirty="0">
              <a:solidFill>
                <a:srgbClr val="92D05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조사계획서 작성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설문지 작성 및 배부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자료 분석 </a:t>
            </a:r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endParaRPr lang="en-US" altLang="ko-KR" sz="1200" dirty="0">
              <a:solidFill>
                <a:srgbClr val="5D7373"/>
              </a:solidFill>
            </a:endParaRPr>
          </a:p>
          <a:p>
            <a:pPr algn="ctr"/>
            <a:r>
              <a:rPr lang="ko-KR" altLang="en-US" sz="1200" dirty="0">
                <a:solidFill>
                  <a:srgbClr val="5D7373"/>
                </a:solidFill>
              </a:rPr>
              <a:t>조사 내용 코딩</a:t>
            </a:r>
            <a:endParaRPr lang="en-US" altLang="ko-KR" sz="12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5" grpId="0" animBg="1"/>
      <p:bldP spid="59" grpId="0" animBg="1"/>
      <p:bldP spid="63" grpId="0" animBg="1"/>
      <p:bldP spid="67" grpId="0" animBg="1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296948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612395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921413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6F91F3-D710-5D08-E3DB-537DE6761BF6}"/>
              </a:ext>
            </a:extLst>
          </p:cNvPr>
          <p:cNvSpPr txBox="1"/>
          <p:nvPr/>
        </p:nvSpPr>
        <p:spPr>
          <a:xfrm>
            <a:off x="2495569" y="374703"/>
            <a:ext cx="42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설문지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3D1541B-273B-A6D8-2A52-22EFCA6C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92978"/>
              </p:ext>
            </p:extLst>
          </p:nvPr>
        </p:nvGraphicFramePr>
        <p:xfrm>
          <a:off x="542669" y="1086932"/>
          <a:ext cx="8835914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58">
                  <a:extLst>
                    <a:ext uri="{9D8B030D-6E8A-4147-A177-3AD203B41FA5}">
                      <a16:colId xmlns:a16="http://schemas.microsoft.com/office/drawing/2014/main" val="3637846331"/>
                    </a:ext>
                  </a:extLst>
                </a:gridCol>
                <a:gridCol w="1000092">
                  <a:extLst>
                    <a:ext uri="{9D8B030D-6E8A-4147-A177-3AD203B41FA5}">
                      <a16:colId xmlns:a16="http://schemas.microsoft.com/office/drawing/2014/main" val="130381416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685046494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2710622805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4180595730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189459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리커트 척도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매우 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매우 만족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50469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공통 부문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7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귀하는 자신의 생활을 전반적으로 고려할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현재 삶에 어느정도 만족하십니까</a:t>
                      </a:r>
                      <a:r>
                        <a:rPr lang="en-US" altLang="ko-KR" sz="1000" dirty="0"/>
                        <a:t>? 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5873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인간 관계 부문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귀하는 가족</a:t>
                      </a:r>
                      <a:r>
                        <a:rPr lang="en-US" altLang="ko-KR" sz="1000" dirty="0">
                          <a:latin typeface="+mj-lt"/>
                        </a:rPr>
                        <a:t>, </a:t>
                      </a:r>
                      <a:r>
                        <a:rPr lang="ko-KR" altLang="en-US" sz="1000" dirty="0">
                          <a:latin typeface="+mj-lt"/>
                        </a:rPr>
                        <a:t>친척</a:t>
                      </a:r>
                      <a:r>
                        <a:rPr lang="en-US" altLang="ko-KR" sz="1000" dirty="0">
                          <a:latin typeface="+mj-lt"/>
                        </a:rPr>
                        <a:t>, </a:t>
                      </a:r>
                      <a:r>
                        <a:rPr lang="ko-KR" altLang="en-US" sz="1000" dirty="0">
                          <a:latin typeface="+mj-lt"/>
                        </a:rPr>
                        <a:t>친구</a:t>
                      </a:r>
                      <a:r>
                        <a:rPr lang="en-US" altLang="ko-KR" sz="1000" dirty="0">
                          <a:latin typeface="+mj-lt"/>
                        </a:rPr>
                        <a:t>, </a:t>
                      </a:r>
                      <a:r>
                        <a:rPr lang="ko-KR" altLang="en-US" sz="1000" dirty="0">
                          <a:latin typeface="+mj-lt"/>
                        </a:rPr>
                        <a:t>이웃 등 개인적 인간관계에 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전반적으로 얼마나 만족하십니까</a:t>
                      </a:r>
                      <a:r>
                        <a:rPr lang="en-US" altLang="ko-KR" sz="1000" dirty="0">
                          <a:latin typeface="+mj-lt"/>
                        </a:rPr>
                        <a:t>?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3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j-lt"/>
                        </a:rPr>
                        <a:t>귀하는 본인에 대해서 얼마나 만족하십니까</a:t>
                      </a:r>
                      <a:r>
                        <a:rPr lang="en-US" altLang="ko-KR" sz="1000" dirty="0">
                          <a:latin typeface="+mj-lt"/>
                        </a:rPr>
                        <a:t>?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35357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학교 생활 부문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3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귀하는 현재 학교 수업에 어느 정도 만족하십니까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귀하는 본인의 자기계발 및 성취에 어느정도 만족하십니까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42278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경제 생활 부문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귀하는 자신의 소득 수준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용돈 및 아르바이트 등을 포함하는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어느 정도 만족하십니까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귀하는 자신의 지출 수준에 어느 정도 만족하십니까</a:t>
                      </a:r>
                      <a:r>
                        <a:rPr lang="en-US" altLang="ko-KR" sz="1000" dirty="0"/>
                        <a:t>? 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00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귀하는 최근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개월 내 국내 또는 국외 여행을 간 적이 있습니까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5D7373"/>
                          </a:solidFill>
                        </a:rPr>
                        <a:t>예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5D7373"/>
                          </a:solidFill>
                        </a:rPr>
                        <a:t>아니요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36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5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9643905" y="23039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9969568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10285737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0407" cy="6858000"/>
            <a:chOff x="314036" y="-1"/>
            <a:chExt cx="11880407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014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E4A700-FCE5-E5DC-3130-67C47EE33B60}"/>
              </a:ext>
            </a:extLst>
          </p:cNvPr>
          <p:cNvSpPr txBox="1"/>
          <p:nvPr/>
        </p:nvSpPr>
        <p:spPr>
          <a:xfrm>
            <a:off x="5102889" y="443061"/>
            <a:ext cx="361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5969"/>
                </a:solidFill>
              </a:rPr>
              <a:t>조사 목적 및 계획 </a:t>
            </a:r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71310170-A377-F913-758B-7B93B3D21D38}"/>
              </a:ext>
            </a:extLst>
          </p:cNvPr>
          <p:cNvGrpSpPr/>
          <p:nvPr/>
        </p:nvGrpSpPr>
        <p:grpSpPr>
          <a:xfrm>
            <a:off x="8655111" y="1694483"/>
            <a:ext cx="1805441" cy="1894017"/>
            <a:chOff x="6381342" y="2182683"/>
            <a:chExt cx="1805441" cy="1894017"/>
          </a:xfrm>
        </p:grpSpPr>
        <p:sp>
          <p:nvSpPr>
            <p:cNvPr id="4" name="Rectangle: Top Corners Rounded 37">
              <a:extLst>
                <a:ext uri="{FF2B5EF4-FFF2-40B4-BE49-F238E27FC236}">
                  <a16:creationId xmlns:a16="http://schemas.microsoft.com/office/drawing/2014/main" id="{07B2955E-82D1-EC2D-BC5A-0A667A361569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D9F0E6-CE2B-F145-C6C7-89E5124A7DE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2022~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B74E8D-C916-8862-703C-421DC2203B71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7EA8224A-8E0A-BD90-6A79-DC80656C9462}"/>
              </a:ext>
            </a:extLst>
          </p:cNvPr>
          <p:cNvGrpSpPr/>
          <p:nvPr/>
        </p:nvGrpSpPr>
        <p:grpSpPr>
          <a:xfrm>
            <a:off x="6158234" y="1694483"/>
            <a:ext cx="1805441" cy="1894017"/>
            <a:chOff x="3884465" y="2182683"/>
            <a:chExt cx="1805441" cy="1894017"/>
          </a:xfrm>
        </p:grpSpPr>
        <p:sp>
          <p:nvSpPr>
            <p:cNvPr id="11" name="Rectangle: Top Corners Rounded 41">
              <a:extLst>
                <a:ext uri="{FF2B5EF4-FFF2-40B4-BE49-F238E27FC236}">
                  <a16:creationId xmlns:a16="http://schemas.microsoft.com/office/drawing/2014/main" id="{C88D2DE7-6E64-1EE9-C392-3246587829A0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11475D-8503-38AB-B632-FABB19118155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8FC4DE-7BD3-9BB7-1DB1-E371C41D6DB2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351EEA9D-21BF-5FB7-F773-7345A8A02A75}"/>
              </a:ext>
            </a:extLst>
          </p:cNvPr>
          <p:cNvGrpSpPr/>
          <p:nvPr/>
        </p:nvGrpSpPr>
        <p:grpSpPr>
          <a:xfrm>
            <a:off x="3661357" y="1694483"/>
            <a:ext cx="1805441" cy="1894017"/>
            <a:chOff x="1387588" y="2182683"/>
            <a:chExt cx="1805441" cy="1894017"/>
          </a:xfrm>
        </p:grpSpPr>
        <p:sp>
          <p:nvSpPr>
            <p:cNvPr id="44" name="Rectangle: Top Corners Rounded 45">
              <a:extLst>
                <a:ext uri="{FF2B5EF4-FFF2-40B4-BE49-F238E27FC236}">
                  <a16:creationId xmlns:a16="http://schemas.microsoft.com/office/drawing/2014/main" id="{EC9FBC33-2BBA-BF1E-72B3-C7F020398A6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904EFF-2CB8-5000-3424-57E63CAA1510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D388E6-3311-FFE8-705A-509AF95CA28E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7" name="Freeform: Shape 48">
            <a:extLst>
              <a:ext uri="{FF2B5EF4-FFF2-40B4-BE49-F238E27FC236}">
                <a16:creationId xmlns:a16="http://schemas.microsoft.com/office/drawing/2014/main" id="{12AEF752-9DC6-36F4-81ED-AE5B767F7FB0}"/>
              </a:ext>
            </a:extLst>
          </p:cNvPr>
          <p:cNvSpPr/>
          <p:nvPr/>
        </p:nvSpPr>
        <p:spPr>
          <a:xfrm flipV="1">
            <a:off x="3768287" y="26550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US" dirty="0"/>
          </a:p>
        </p:txBody>
      </p:sp>
      <p:sp>
        <p:nvSpPr>
          <p:cNvPr id="48" name="Freeform: Shape 49">
            <a:extLst>
              <a:ext uri="{FF2B5EF4-FFF2-40B4-BE49-F238E27FC236}">
                <a16:creationId xmlns:a16="http://schemas.microsoft.com/office/drawing/2014/main" id="{3A25947D-5FE1-2CB7-9277-9FCBA0C07BBE}"/>
              </a:ext>
            </a:extLst>
          </p:cNvPr>
          <p:cNvSpPr/>
          <p:nvPr/>
        </p:nvSpPr>
        <p:spPr>
          <a:xfrm flipV="1">
            <a:off x="6265164" y="26550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50">
            <a:extLst>
              <a:ext uri="{FF2B5EF4-FFF2-40B4-BE49-F238E27FC236}">
                <a16:creationId xmlns:a16="http://schemas.microsoft.com/office/drawing/2014/main" id="{DC445A7B-2374-F675-4401-D27F24661840}"/>
              </a:ext>
            </a:extLst>
          </p:cNvPr>
          <p:cNvSpPr/>
          <p:nvPr/>
        </p:nvSpPr>
        <p:spPr>
          <a:xfrm flipV="1">
            <a:off x="8762041" y="26550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B845A7-F342-395F-F865-78D75BABFEF8}"/>
              </a:ext>
            </a:extLst>
          </p:cNvPr>
          <p:cNvSpPr txBox="1"/>
          <p:nvPr/>
        </p:nvSpPr>
        <p:spPr>
          <a:xfrm>
            <a:off x="3989216" y="3478834"/>
            <a:ext cx="114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6.0 </a:t>
            </a:r>
          </a:p>
          <a:p>
            <a:pPr algn="ctr"/>
            <a:endParaRPr lang="en-US" altLang="ko-KR" sz="2400" b="1" dirty="0">
              <a:solidFill>
                <a:srgbClr val="5D737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66.2% </a:t>
            </a:r>
          </a:p>
          <a:p>
            <a:pPr algn="ctr"/>
            <a:endParaRPr lang="en-US" altLang="ko-KR" sz="2400" b="1" dirty="0">
              <a:solidFill>
                <a:srgbClr val="5D737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6.1</a:t>
            </a:r>
            <a:endParaRPr lang="ko-KR" altLang="en-US" sz="2400" b="1" dirty="0">
              <a:solidFill>
                <a:srgbClr val="5D737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66EC85-01E0-F911-35FE-A2C01562FDEC}"/>
              </a:ext>
            </a:extLst>
          </p:cNvPr>
          <p:cNvSpPr txBox="1"/>
          <p:nvPr/>
        </p:nvSpPr>
        <p:spPr>
          <a:xfrm>
            <a:off x="6486093" y="3441640"/>
            <a:ext cx="114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6.3</a:t>
            </a:r>
          </a:p>
          <a:p>
            <a:pPr algn="ctr"/>
            <a:endParaRPr lang="en-US" altLang="ko-KR" sz="2400" b="1" dirty="0">
              <a:solidFill>
                <a:srgbClr val="5D737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50.6%</a:t>
            </a:r>
          </a:p>
          <a:p>
            <a:pPr algn="ctr"/>
            <a:endParaRPr lang="en-US" altLang="ko-KR" sz="2400" b="1" dirty="0">
              <a:solidFill>
                <a:srgbClr val="5D7373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5D7373"/>
                </a:solidFill>
              </a:rPr>
              <a:t>5.4</a:t>
            </a:r>
            <a:endParaRPr lang="ko-KR" altLang="en-US" sz="2400" b="1" dirty="0">
              <a:solidFill>
                <a:srgbClr val="5D737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6E04B3-5240-F81E-D150-48511FAB1C2F}"/>
              </a:ext>
            </a:extLst>
          </p:cNvPr>
          <p:cNvSpPr txBox="1"/>
          <p:nvPr/>
        </p:nvSpPr>
        <p:spPr>
          <a:xfrm>
            <a:off x="3364651" y="1175243"/>
            <a:ext cx="739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D7373"/>
                </a:solidFill>
              </a:rPr>
              <a:t>국민의 삶의 질 지표로 살펴본 코로나 </a:t>
            </a:r>
            <a:r>
              <a:rPr lang="en-US" altLang="ko-KR" b="1" dirty="0">
                <a:solidFill>
                  <a:srgbClr val="5D7373"/>
                </a:solidFill>
              </a:rPr>
              <a:t>19 </a:t>
            </a:r>
            <a:r>
              <a:rPr lang="ko-KR" altLang="en-US" b="1" dirty="0">
                <a:solidFill>
                  <a:srgbClr val="5D7373"/>
                </a:solidFill>
              </a:rPr>
              <a:t>팬데믹으로 인한 일상 변화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FD1A9F-F544-97E4-F72A-F9D1E6EBDBB8}"/>
              </a:ext>
            </a:extLst>
          </p:cNvPr>
          <p:cNvSpPr txBox="1"/>
          <p:nvPr/>
        </p:nvSpPr>
        <p:spPr>
          <a:xfrm>
            <a:off x="8982970" y="3942551"/>
            <a:ext cx="1149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5D7373"/>
                </a:solidFill>
              </a:rPr>
              <a:t>???</a:t>
            </a:r>
            <a:endParaRPr lang="ko-KR" altLang="en-US" sz="3000" b="1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6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296948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612395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921413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288BEC-DEB7-0B7D-B19C-5D40576D4EA2}"/>
              </a:ext>
            </a:extLst>
          </p:cNvPr>
          <p:cNvSpPr txBox="1"/>
          <p:nvPr/>
        </p:nvSpPr>
        <p:spPr>
          <a:xfrm>
            <a:off x="2495569" y="308951"/>
            <a:ext cx="42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설문지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B35BF3-1468-FB7D-3795-913BB094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64261"/>
              </p:ext>
            </p:extLst>
          </p:nvPr>
        </p:nvGraphicFramePr>
        <p:xfrm>
          <a:off x="532746" y="1374458"/>
          <a:ext cx="8835913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58">
                  <a:extLst>
                    <a:ext uri="{9D8B030D-6E8A-4147-A177-3AD203B41FA5}">
                      <a16:colId xmlns:a16="http://schemas.microsoft.com/office/drawing/2014/main" val="3637846331"/>
                    </a:ext>
                  </a:extLst>
                </a:gridCol>
                <a:gridCol w="832893">
                  <a:extLst>
                    <a:ext uri="{9D8B030D-6E8A-4147-A177-3AD203B41FA5}">
                      <a16:colId xmlns:a16="http://schemas.microsoft.com/office/drawing/2014/main" val="130381416"/>
                    </a:ext>
                  </a:extLst>
                </a:gridCol>
                <a:gridCol w="167199">
                  <a:extLst>
                    <a:ext uri="{9D8B030D-6E8A-4147-A177-3AD203B41FA5}">
                      <a16:colId xmlns:a16="http://schemas.microsoft.com/office/drawing/2014/main" val="2858485858"/>
                    </a:ext>
                  </a:extLst>
                </a:gridCol>
                <a:gridCol w="665693">
                  <a:extLst>
                    <a:ext uri="{9D8B030D-6E8A-4147-A177-3AD203B41FA5}">
                      <a16:colId xmlns:a16="http://schemas.microsoft.com/office/drawing/2014/main" val="68504649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1012399310"/>
                    </a:ext>
                  </a:extLst>
                </a:gridCol>
                <a:gridCol w="499270">
                  <a:extLst>
                    <a:ext uri="{9D8B030D-6E8A-4147-A177-3AD203B41FA5}">
                      <a16:colId xmlns:a16="http://schemas.microsoft.com/office/drawing/2014/main" val="2710622805"/>
                    </a:ext>
                  </a:extLst>
                </a:gridCol>
                <a:gridCol w="500046">
                  <a:extLst>
                    <a:ext uri="{9D8B030D-6E8A-4147-A177-3AD203B41FA5}">
                      <a16:colId xmlns:a16="http://schemas.microsoft.com/office/drawing/2014/main" val="551290673"/>
                    </a:ext>
                  </a:extLst>
                </a:gridCol>
                <a:gridCol w="332847">
                  <a:extLst>
                    <a:ext uri="{9D8B030D-6E8A-4147-A177-3AD203B41FA5}">
                      <a16:colId xmlns:a16="http://schemas.microsoft.com/office/drawing/2014/main" val="4180595730"/>
                    </a:ext>
                  </a:extLst>
                </a:gridCol>
                <a:gridCol w="666468">
                  <a:extLst>
                    <a:ext uri="{9D8B030D-6E8A-4147-A177-3AD203B41FA5}">
                      <a16:colId xmlns:a16="http://schemas.microsoft.com/office/drawing/2014/main" val="3832906296"/>
                    </a:ext>
                  </a:extLst>
                </a:gridCol>
                <a:gridCol w="166423">
                  <a:extLst>
                    <a:ext uri="{9D8B030D-6E8A-4147-A177-3AD203B41FA5}">
                      <a16:colId xmlns:a16="http://schemas.microsoft.com/office/drawing/2014/main" val="189459393"/>
                    </a:ext>
                  </a:extLst>
                </a:gridCol>
                <a:gridCol w="832893">
                  <a:extLst>
                    <a:ext uri="{9D8B030D-6E8A-4147-A177-3AD203B41FA5}">
                      <a16:colId xmlns:a16="http://schemas.microsoft.com/office/drawing/2014/main" val="1536605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리커트 척도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매우 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불만족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매우 만족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737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04690"/>
                  </a:ext>
                </a:extLst>
              </a:tr>
              <a:tr h="457200">
                <a:tc gridSpan="11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 환경 만족감 부문 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426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귀하는 현재 거주 환경에 어느 정도 만족하십니까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587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귀하가 현재 거주하고 계시는 주거 형태는 무엇입니까</a:t>
                      </a:r>
                      <a:r>
                        <a:rPr lang="en-US" altLang="ko-KR" sz="1000" dirty="0"/>
                        <a:t>? 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단독 주택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아파트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원룸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오피스텔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기숙사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고시원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기타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629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기숙사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귀하는 어떤 기숙사에서 살고 계십니까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웅비관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자유관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진리관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효원재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기타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기학사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175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귀하는 현재 학교 근처 문화생활시설에 어느 정도 만족하십니까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32849"/>
                  </a:ext>
                </a:extLst>
              </a:tr>
              <a:tr h="45720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신상조사 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005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귀하의 성별은 무엇입니까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rgbClr val="5D7373"/>
                          </a:solidFill>
                        </a:rPr>
                        <a:t>예</a:t>
                      </a:r>
                      <a:endParaRPr lang="ko-KR" altLang="en-US" sz="12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5D7373"/>
                          </a:solidFill>
                        </a:rPr>
                        <a:t>아니요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9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귀하의 현재 학년은 무엇입니까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rgbClr val="5D7373"/>
                          </a:solidFill>
                        </a:rPr>
                        <a:t>1 ~ 2</a:t>
                      </a:r>
                      <a:r>
                        <a:rPr lang="ko-KR" altLang="en-US" sz="1000">
                          <a:solidFill>
                            <a:srgbClr val="5D7373"/>
                          </a:solidFill>
                        </a:rPr>
                        <a:t>학년</a:t>
                      </a:r>
                      <a:endParaRPr lang="ko-KR" altLang="en-US" sz="100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5D7373"/>
                          </a:solidFill>
                        </a:rPr>
                        <a:t>3 ~ 4</a:t>
                      </a:r>
                      <a:r>
                        <a:rPr lang="ko-KR" altLang="en-US" sz="1000" dirty="0">
                          <a:solidFill>
                            <a:srgbClr val="5D7373"/>
                          </a:solidFill>
                        </a:rPr>
                        <a:t>학년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4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학년 초과 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~ 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학사 졸업 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대학원생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석사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박사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5D7373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545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귀하의 고정지출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월세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전기세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통신비 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제외한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한달 평균 지출액은 얼마입니까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25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만 원 이하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25 ~ 50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만 원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50 ~ 75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만 원 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75 ~ 100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만 원 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100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만 원 이상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51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귀하의 통학시간은 얼마나 걸리십니까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이하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~ 30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~ 45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45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</a:t>
                      </a: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~ 60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</a:t>
                      </a:r>
                      <a:endParaRPr lang="en-US" altLang="ko-KR" sz="1000" b="0" dirty="0">
                        <a:solidFill>
                          <a:srgbClr val="5D7373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5D7373"/>
                          </a:solidFill>
                        </a:rPr>
                        <a:t>60</a:t>
                      </a:r>
                      <a:r>
                        <a:rPr lang="ko-KR" altLang="en-US" sz="1000" b="0" dirty="0">
                          <a:solidFill>
                            <a:srgbClr val="5D7373"/>
                          </a:solidFill>
                        </a:rPr>
                        <a:t>분 초과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6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411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47964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972456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296948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612395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921413" y="21197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6F91F3-D710-5D08-E3DB-537DE6761BF6}"/>
              </a:ext>
            </a:extLst>
          </p:cNvPr>
          <p:cNvSpPr txBox="1"/>
          <p:nvPr/>
        </p:nvSpPr>
        <p:spPr>
          <a:xfrm>
            <a:off x="2151841" y="2955978"/>
            <a:ext cx="429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5D7373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4690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9141" y="23039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9969568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10285737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0407" cy="6858000"/>
            <a:chOff x="314036" y="-1"/>
            <a:chExt cx="11880407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014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D080ABB-7342-C10B-F90B-D881D9EDEBB9}"/>
              </a:ext>
            </a:extLst>
          </p:cNvPr>
          <p:cNvSpPr txBox="1"/>
          <p:nvPr/>
        </p:nvSpPr>
        <p:spPr>
          <a:xfrm>
            <a:off x="5047024" y="429719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2CBBE"/>
                </a:solidFill>
              </a:rPr>
              <a:t>조사 기간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AE378E-9944-2794-C05D-E975952EF05F}"/>
              </a:ext>
            </a:extLst>
          </p:cNvPr>
          <p:cNvGrpSpPr/>
          <p:nvPr/>
        </p:nvGrpSpPr>
        <p:grpSpPr>
          <a:xfrm>
            <a:off x="3078936" y="2977036"/>
            <a:ext cx="7293906" cy="703897"/>
            <a:chOff x="3078936" y="2977036"/>
            <a:chExt cx="7293906" cy="703897"/>
          </a:xfrm>
        </p:grpSpPr>
        <p:cxnSp>
          <p:nvCxnSpPr>
            <p:cNvPr id="56" name="Straight Connector 30">
              <a:extLst>
                <a:ext uri="{FF2B5EF4-FFF2-40B4-BE49-F238E27FC236}">
                  <a16:creationId xmlns:a16="http://schemas.microsoft.com/office/drawing/2014/main" id="{9C4EA97A-85E4-3B6D-C63C-AC7463C9078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344" y="3333748"/>
              <a:ext cx="2160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32">
              <a:extLst>
                <a:ext uri="{FF2B5EF4-FFF2-40B4-BE49-F238E27FC236}">
                  <a16:creationId xmlns:a16="http://schemas.microsoft.com/office/drawing/2014/main" id="{FB3F7C13-E7FE-8448-DA9D-DC85CF8ACC55}"/>
                </a:ext>
              </a:extLst>
            </p:cNvPr>
            <p:cNvSpPr/>
            <p:nvPr/>
          </p:nvSpPr>
          <p:spPr>
            <a:xfrm>
              <a:off x="3333094" y="323849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58" name="Oval 32">
              <a:extLst>
                <a:ext uri="{FF2B5EF4-FFF2-40B4-BE49-F238E27FC236}">
                  <a16:creationId xmlns:a16="http://schemas.microsoft.com/office/drawing/2014/main" id="{F90A4944-5F61-840B-4C86-15D9B687DAAD}"/>
                </a:ext>
              </a:extLst>
            </p:cNvPr>
            <p:cNvSpPr/>
            <p:nvPr/>
          </p:nvSpPr>
          <p:spPr>
            <a:xfrm>
              <a:off x="5397844" y="3238498"/>
              <a:ext cx="190500" cy="190500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cxnSp>
          <p:nvCxnSpPr>
            <p:cNvPr id="59" name="Straight Connector 30">
              <a:extLst>
                <a:ext uri="{FF2B5EF4-FFF2-40B4-BE49-F238E27FC236}">
                  <a16:creationId xmlns:a16="http://schemas.microsoft.com/office/drawing/2014/main" id="{6BEF907B-6B19-8F1C-6964-AD7CED3AA84D}"/>
                </a:ext>
              </a:extLst>
            </p:cNvPr>
            <p:cNvCxnSpPr>
              <a:cxnSpLocks/>
            </p:cNvCxnSpPr>
            <p:nvPr/>
          </p:nvCxnSpPr>
          <p:spPr>
            <a:xfrm>
              <a:off x="5578816" y="3324221"/>
              <a:ext cx="2160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7888AACA-4A53-4AA5-602D-E66B8C977990}"/>
                </a:ext>
              </a:extLst>
            </p:cNvPr>
            <p:cNvSpPr/>
            <p:nvPr/>
          </p:nvSpPr>
          <p:spPr>
            <a:xfrm>
              <a:off x="7605828" y="3228971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74633813-61B2-5FA6-92BA-BBC51FF1136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328" y="3324221"/>
              <a:ext cx="21600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32">
              <a:extLst>
                <a:ext uri="{FF2B5EF4-FFF2-40B4-BE49-F238E27FC236}">
                  <a16:creationId xmlns:a16="http://schemas.microsoft.com/office/drawing/2014/main" id="{319E548B-7119-70D8-6063-61984B30D1C8}"/>
                </a:ext>
              </a:extLst>
            </p:cNvPr>
            <p:cNvSpPr/>
            <p:nvPr/>
          </p:nvSpPr>
          <p:spPr>
            <a:xfrm>
              <a:off x="9923357" y="323849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  <p:sp>
          <p:nvSpPr>
            <p:cNvPr id="63" name="Circle: Hollow 33">
              <a:extLst>
                <a:ext uri="{FF2B5EF4-FFF2-40B4-BE49-F238E27FC236}">
                  <a16:creationId xmlns:a16="http://schemas.microsoft.com/office/drawing/2014/main" id="{0A7D795B-3A2A-8FE3-1A6B-60A19D8659BB}"/>
                </a:ext>
              </a:extLst>
            </p:cNvPr>
            <p:cNvSpPr/>
            <p:nvPr/>
          </p:nvSpPr>
          <p:spPr>
            <a:xfrm>
              <a:off x="3205688" y="3119435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Circle: Hollow 33">
              <a:extLst>
                <a:ext uri="{FF2B5EF4-FFF2-40B4-BE49-F238E27FC236}">
                  <a16:creationId xmlns:a16="http://schemas.microsoft.com/office/drawing/2014/main" id="{D83284CD-179F-4A4C-3872-02A0F4FDA24D}"/>
                </a:ext>
              </a:extLst>
            </p:cNvPr>
            <p:cNvSpPr/>
            <p:nvPr/>
          </p:nvSpPr>
          <p:spPr>
            <a:xfrm>
              <a:off x="5282288" y="3124196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5" name="Circle: Hollow 33">
              <a:extLst>
                <a:ext uri="{FF2B5EF4-FFF2-40B4-BE49-F238E27FC236}">
                  <a16:creationId xmlns:a16="http://schemas.microsoft.com/office/drawing/2014/main" id="{59FA084C-B074-BCA8-7B0D-C630B60A153E}"/>
                </a:ext>
              </a:extLst>
            </p:cNvPr>
            <p:cNvSpPr/>
            <p:nvPr/>
          </p:nvSpPr>
          <p:spPr>
            <a:xfrm>
              <a:off x="7491162" y="3109908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6" name="Circle: Hollow 33">
              <a:extLst>
                <a:ext uri="{FF2B5EF4-FFF2-40B4-BE49-F238E27FC236}">
                  <a16:creationId xmlns:a16="http://schemas.microsoft.com/office/drawing/2014/main" id="{FB188045-6CFD-6A43-FD8D-19CC824EBD00}"/>
                </a:ext>
              </a:extLst>
            </p:cNvPr>
            <p:cNvSpPr/>
            <p:nvPr/>
          </p:nvSpPr>
          <p:spPr>
            <a:xfrm>
              <a:off x="9810501" y="3119435"/>
              <a:ext cx="428626" cy="428626"/>
            </a:xfrm>
            <a:prstGeom prst="donut">
              <a:avLst>
                <a:gd name="adj" fmla="val 528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Circle: Hollow 34">
              <a:extLst>
                <a:ext uri="{FF2B5EF4-FFF2-40B4-BE49-F238E27FC236}">
                  <a16:creationId xmlns:a16="http://schemas.microsoft.com/office/drawing/2014/main" id="{8D26A6E7-0751-6915-1413-86F7909DB5E7}"/>
                </a:ext>
              </a:extLst>
            </p:cNvPr>
            <p:cNvSpPr/>
            <p:nvPr/>
          </p:nvSpPr>
          <p:spPr>
            <a:xfrm>
              <a:off x="3078936" y="2986563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Circle: Hollow 34">
              <a:extLst>
                <a:ext uri="{FF2B5EF4-FFF2-40B4-BE49-F238E27FC236}">
                  <a16:creationId xmlns:a16="http://schemas.microsoft.com/office/drawing/2014/main" id="{AD00E481-5F2E-1FE5-14DF-81979A90C5F3}"/>
                </a:ext>
              </a:extLst>
            </p:cNvPr>
            <p:cNvSpPr/>
            <p:nvPr/>
          </p:nvSpPr>
          <p:spPr>
            <a:xfrm>
              <a:off x="5152076" y="2986563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Circle: Hollow 34">
              <a:extLst>
                <a:ext uri="{FF2B5EF4-FFF2-40B4-BE49-F238E27FC236}">
                  <a16:creationId xmlns:a16="http://schemas.microsoft.com/office/drawing/2014/main" id="{C06E208C-707C-E793-EF39-22DAC816FB35}"/>
                </a:ext>
              </a:extLst>
            </p:cNvPr>
            <p:cNvSpPr/>
            <p:nvPr/>
          </p:nvSpPr>
          <p:spPr>
            <a:xfrm>
              <a:off x="7364160" y="2986563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0" name="Circle: Hollow 34">
              <a:extLst>
                <a:ext uri="{FF2B5EF4-FFF2-40B4-BE49-F238E27FC236}">
                  <a16:creationId xmlns:a16="http://schemas.microsoft.com/office/drawing/2014/main" id="{5D1A8140-81C3-50D9-17C5-D4509F5CEFFD}"/>
                </a:ext>
              </a:extLst>
            </p:cNvPr>
            <p:cNvSpPr/>
            <p:nvPr/>
          </p:nvSpPr>
          <p:spPr>
            <a:xfrm>
              <a:off x="9678472" y="2977036"/>
              <a:ext cx="694370" cy="694370"/>
            </a:xfrm>
            <a:prstGeom prst="donut">
              <a:avLst>
                <a:gd name="adj" fmla="val 28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51D76D1-5C0F-D633-2F56-54BA82211E40}"/>
              </a:ext>
            </a:extLst>
          </p:cNvPr>
          <p:cNvSpPr txBox="1"/>
          <p:nvPr/>
        </p:nvSpPr>
        <p:spPr>
          <a:xfrm>
            <a:off x="1898756" y="3823331"/>
            <a:ext cx="314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5969"/>
                </a:solidFill>
              </a:rPr>
              <a:t>연구 주제 선정 및 사전 조사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77887-685B-ECB6-8AD4-CEF6046F6A0D}"/>
              </a:ext>
            </a:extLst>
          </p:cNvPr>
          <p:cNvSpPr txBox="1"/>
          <p:nvPr/>
        </p:nvSpPr>
        <p:spPr>
          <a:xfrm>
            <a:off x="3742130" y="2360892"/>
            <a:ext cx="351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2CBBE"/>
                </a:solidFill>
              </a:rPr>
              <a:t>조사계획서 작성 및 설문지 작성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A173FB-A813-BB24-DCF8-C01C27088100}"/>
              </a:ext>
            </a:extLst>
          </p:cNvPr>
          <p:cNvSpPr txBox="1"/>
          <p:nvPr/>
        </p:nvSpPr>
        <p:spPr>
          <a:xfrm>
            <a:off x="6971720" y="3823331"/>
            <a:ext cx="14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EC630"/>
                </a:solidFill>
              </a:rPr>
              <a:t>설문지 배포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9F609D-BA8C-13D0-2658-881A36AA91D7}"/>
              </a:ext>
            </a:extLst>
          </p:cNvPr>
          <p:cNvSpPr txBox="1"/>
          <p:nvPr/>
        </p:nvSpPr>
        <p:spPr>
          <a:xfrm>
            <a:off x="8860614" y="2360892"/>
            <a:ext cx="231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D7373"/>
                </a:solidFill>
              </a:rPr>
              <a:t>설문지 취합 및 분석 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7F49102-84D8-A494-1D76-BAD8012F97B1}"/>
              </a:ext>
            </a:extLst>
          </p:cNvPr>
          <p:cNvGrpSpPr/>
          <p:nvPr/>
        </p:nvGrpSpPr>
        <p:grpSpPr>
          <a:xfrm>
            <a:off x="5427914" y="3669771"/>
            <a:ext cx="124240" cy="1133584"/>
            <a:chOff x="5427914" y="3669771"/>
            <a:chExt cx="124240" cy="1133584"/>
          </a:xfrm>
        </p:grpSpPr>
        <p:cxnSp>
          <p:nvCxnSpPr>
            <p:cNvPr id="76" name="Straight Connector 30">
              <a:extLst>
                <a:ext uri="{FF2B5EF4-FFF2-40B4-BE49-F238E27FC236}">
                  <a16:creationId xmlns:a16="http://schemas.microsoft.com/office/drawing/2014/main" id="{445C985C-5480-BD43-3948-007AA0306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3566" y="3669771"/>
              <a:ext cx="9528" cy="1016635"/>
            </a:xfrm>
            <a:prstGeom prst="line">
              <a:avLst/>
            </a:prstGeom>
            <a:ln w="19050">
              <a:solidFill>
                <a:srgbClr val="52CB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36">
              <a:extLst>
                <a:ext uri="{FF2B5EF4-FFF2-40B4-BE49-F238E27FC236}">
                  <a16:creationId xmlns:a16="http://schemas.microsoft.com/office/drawing/2014/main" id="{CA191C57-5788-BD38-4264-66AD1EDADA46}"/>
                </a:ext>
              </a:extLst>
            </p:cNvPr>
            <p:cNvSpPr/>
            <p:nvPr/>
          </p:nvSpPr>
          <p:spPr>
            <a:xfrm>
              <a:off x="5427914" y="4679115"/>
              <a:ext cx="124240" cy="124240"/>
            </a:xfrm>
            <a:prstGeom prst="ellipse">
              <a:avLst/>
            </a:pr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A54BC66-9B2D-E933-177D-6E561A0F2D2D}"/>
              </a:ext>
            </a:extLst>
          </p:cNvPr>
          <p:cNvGrpSpPr/>
          <p:nvPr/>
        </p:nvGrpSpPr>
        <p:grpSpPr>
          <a:xfrm>
            <a:off x="3370260" y="1933439"/>
            <a:ext cx="124240" cy="1062647"/>
            <a:chOff x="3370260" y="1933439"/>
            <a:chExt cx="124240" cy="1062647"/>
          </a:xfrm>
        </p:grpSpPr>
        <p:cxnSp>
          <p:nvCxnSpPr>
            <p:cNvPr id="79" name="Straight Connector 30">
              <a:extLst>
                <a:ext uri="{FF2B5EF4-FFF2-40B4-BE49-F238E27FC236}">
                  <a16:creationId xmlns:a16="http://schemas.microsoft.com/office/drawing/2014/main" id="{E0A20F52-79A5-FA0E-B85A-019E7197A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816" y="1979451"/>
              <a:ext cx="9528" cy="1016635"/>
            </a:xfrm>
            <a:prstGeom prst="line">
              <a:avLst/>
            </a:prstGeom>
            <a:ln w="19050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36">
              <a:extLst>
                <a:ext uri="{FF2B5EF4-FFF2-40B4-BE49-F238E27FC236}">
                  <a16:creationId xmlns:a16="http://schemas.microsoft.com/office/drawing/2014/main" id="{13CAE5F8-EA34-2854-3290-2AE84B8A1F8D}"/>
                </a:ext>
              </a:extLst>
            </p:cNvPr>
            <p:cNvSpPr/>
            <p:nvPr/>
          </p:nvSpPr>
          <p:spPr>
            <a:xfrm>
              <a:off x="3370260" y="1933439"/>
              <a:ext cx="124240" cy="1242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`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EBB06F-87B6-EF0B-C6F1-564D2A92BF56}"/>
              </a:ext>
            </a:extLst>
          </p:cNvPr>
          <p:cNvGrpSpPr/>
          <p:nvPr/>
        </p:nvGrpSpPr>
        <p:grpSpPr>
          <a:xfrm>
            <a:off x="7650177" y="1928137"/>
            <a:ext cx="124240" cy="1066518"/>
            <a:chOff x="7650177" y="1928137"/>
            <a:chExt cx="124240" cy="1066518"/>
          </a:xfrm>
        </p:grpSpPr>
        <p:cxnSp>
          <p:nvCxnSpPr>
            <p:cNvPr id="82" name="Straight Connector 30">
              <a:extLst>
                <a:ext uri="{FF2B5EF4-FFF2-40B4-BE49-F238E27FC236}">
                  <a16:creationId xmlns:a16="http://schemas.microsoft.com/office/drawing/2014/main" id="{3B78FFB3-EAAB-A275-79BD-02EE39012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397" y="1978020"/>
              <a:ext cx="9528" cy="1016635"/>
            </a:xfrm>
            <a:prstGeom prst="line">
              <a:avLst/>
            </a:prstGeom>
            <a:ln w="19050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36">
              <a:extLst>
                <a:ext uri="{FF2B5EF4-FFF2-40B4-BE49-F238E27FC236}">
                  <a16:creationId xmlns:a16="http://schemas.microsoft.com/office/drawing/2014/main" id="{8188722B-E213-1C84-7036-DD48CE45BDE4}"/>
                </a:ext>
              </a:extLst>
            </p:cNvPr>
            <p:cNvSpPr/>
            <p:nvPr/>
          </p:nvSpPr>
          <p:spPr>
            <a:xfrm>
              <a:off x="7650177" y="1928137"/>
              <a:ext cx="124240" cy="12424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021905F-984C-75C3-DBB7-77DD0EA9AFB3}"/>
              </a:ext>
            </a:extLst>
          </p:cNvPr>
          <p:cNvGrpSpPr/>
          <p:nvPr/>
        </p:nvGrpSpPr>
        <p:grpSpPr>
          <a:xfrm>
            <a:off x="9966449" y="3667124"/>
            <a:ext cx="124240" cy="1142227"/>
            <a:chOff x="9966449" y="3667124"/>
            <a:chExt cx="124240" cy="1142227"/>
          </a:xfrm>
        </p:grpSpPr>
        <p:cxnSp>
          <p:nvCxnSpPr>
            <p:cNvPr id="85" name="Straight Connector 30">
              <a:extLst>
                <a:ext uri="{FF2B5EF4-FFF2-40B4-BE49-F238E27FC236}">
                  <a16:creationId xmlns:a16="http://schemas.microsoft.com/office/drawing/2014/main" id="{6B74B88E-67EB-8015-6372-30DB812B3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4335" y="3667124"/>
              <a:ext cx="9528" cy="1016635"/>
            </a:xfrm>
            <a:prstGeom prst="line">
              <a:avLst/>
            </a:prstGeom>
            <a:ln w="19050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1F63C31D-90E8-543B-C457-A5EDFC0FF7A4}"/>
                </a:ext>
              </a:extLst>
            </p:cNvPr>
            <p:cNvSpPr/>
            <p:nvPr/>
          </p:nvSpPr>
          <p:spPr>
            <a:xfrm>
              <a:off x="9966449" y="4685111"/>
              <a:ext cx="124240" cy="12424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w Cen MT" panose="020B0602020104020603" pitchFamily="34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4D1D961-9536-39AC-8AF5-6CF12BF7A4DE}"/>
              </a:ext>
            </a:extLst>
          </p:cNvPr>
          <p:cNvSpPr txBox="1"/>
          <p:nvPr/>
        </p:nvSpPr>
        <p:spPr>
          <a:xfrm>
            <a:off x="8936743" y="4877466"/>
            <a:ext cx="231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D7373"/>
                </a:solidFill>
              </a:rPr>
              <a:t>2022.11.04 ~ 2022.11.15</a:t>
            </a:r>
            <a:endParaRPr lang="ko-KR" altLang="en-US" sz="1400" dirty="0">
              <a:solidFill>
                <a:srgbClr val="5D7373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D465A9-E84F-3CED-CE79-C802F3FF2446}"/>
              </a:ext>
            </a:extLst>
          </p:cNvPr>
          <p:cNvSpPr txBox="1"/>
          <p:nvPr/>
        </p:nvSpPr>
        <p:spPr>
          <a:xfrm>
            <a:off x="6640642" y="1575771"/>
            <a:ext cx="221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D7373"/>
                </a:solidFill>
              </a:rPr>
              <a:t>2022.10.23 ~ 2022.11.03</a:t>
            </a:r>
            <a:endParaRPr lang="ko-KR" altLang="en-US" sz="1400" dirty="0">
              <a:solidFill>
                <a:srgbClr val="5D7373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18B17C-B843-B9FA-A7A5-7C5A1092E820}"/>
              </a:ext>
            </a:extLst>
          </p:cNvPr>
          <p:cNvSpPr txBox="1"/>
          <p:nvPr/>
        </p:nvSpPr>
        <p:spPr>
          <a:xfrm>
            <a:off x="4391672" y="4828804"/>
            <a:ext cx="221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D7373"/>
                </a:solidFill>
              </a:rPr>
              <a:t>2022.10.01 ~ 2022.10.22</a:t>
            </a:r>
            <a:endParaRPr lang="ko-KR" altLang="en-US" sz="1400" dirty="0">
              <a:solidFill>
                <a:srgbClr val="5D7373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50B925-2167-1737-E3AA-FC22676B1E2B}"/>
              </a:ext>
            </a:extLst>
          </p:cNvPr>
          <p:cNvSpPr txBox="1"/>
          <p:nvPr/>
        </p:nvSpPr>
        <p:spPr>
          <a:xfrm>
            <a:off x="2360247" y="1543504"/>
            <a:ext cx="221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D7373"/>
                </a:solidFill>
              </a:rPr>
              <a:t>2022.09.23 ~ 2022.09.30</a:t>
            </a:r>
            <a:endParaRPr lang="ko-KR" altLang="en-US" sz="1400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50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1" grpId="0"/>
      <p:bldP spid="72" grpId="0"/>
      <p:bldP spid="73" grpId="0"/>
      <p:bldP spid="74" grpId="0"/>
      <p:bldP spid="87" grpId="0"/>
      <p:bldP spid="88" grpId="0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10285737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3481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25917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58DC0F-ACF6-5B81-4195-24A5E11304D3}"/>
              </a:ext>
            </a:extLst>
          </p:cNvPr>
          <p:cNvSpPr txBox="1"/>
          <p:nvPr/>
        </p:nvSpPr>
        <p:spPr>
          <a:xfrm>
            <a:off x="4151482" y="429719"/>
            <a:ext cx="464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EC630"/>
                </a:solidFill>
              </a:rPr>
              <a:t>연구대상 및 표본프레임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BBFC284-7B04-0484-FCC9-4DE6D301ABCA}"/>
              </a:ext>
            </a:extLst>
          </p:cNvPr>
          <p:cNvGrpSpPr/>
          <p:nvPr/>
        </p:nvGrpSpPr>
        <p:grpSpPr>
          <a:xfrm>
            <a:off x="5400472" y="2713388"/>
            <a:ext cx="1805032" cy="1805032"/>
            <a:chOff x="5410364" y="2214383"/>
            <a:chExt cx="1805032" cy="1805032"/>
          </a:xfrm>
        </p:grpSpPr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7B00A370-7B93-A163-4192-7F1949D4F9E0}"/>
                </a:ext>
              </a:extLst>
            </p:cNvPr>
            <p:cNvSpPr/>
            <p:nvPr/>
          </p:nvSpPr>
          <p:spPr>
            <a:xfrm>
              <a:off x="5550880" y="2354899"/>
              <a:ext cx="1524000" cy="15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1000" sy="101000" algn="ctr" rotWithShape="0">
                <a:schemeClr val="tx1">
                  <a:lumMod val="65000"/>
                  <a:lumOff val="3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60">
              <a:extLst>
                <a:ext uri="{FF2B5EF4-FFF2-40B4-BE49-F238E27FC236}">
                  <a16:creationId xmlns:a16="http://schemas.microsoft.com/office/drawing/2014/main" id="{4CE08E8D-55E2-BAF1-F9C0-246E7552962C}"/>
                </a:ext>
              </a:extLst>
            </p:cNvPr>
            <p:cNvSpPr/>
            <p:nvPr/>
          </p:nvSpPr>
          <p:spPr>
            <a:xfrm>
              <a:off x="5638986" y="2443005"/>
              <a:ext cx="1347788" cy="1347788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65">
              <a:extLst>
                <a:ext uri="{FF2B5EF4-FFF2-40B4-BE49-F238E27FC236}">
                  <a16:creationId xmlns:a16="http://schemas.microsoft.com/office/drawing/2014/main" id="{D1B9F247-3DA8-7784-65F0-C45AB83F9A61}"/>
                </a:ext>
              </a:extLst>
            </p:cNvPr>
            <p:cNvSpPr/>
            <p:nvPr/>
          </p:nvSpPr>
          <p:spPr>
            <a:xfrm>
              <a:off x="5710424" y="2514443"/>
              <a:ext cx="1204912" cy="1204912"/>
            </a:xfrm>
            <a:prstGeom prst="ellipse">
              <a:avLst/>
            </a:prstGeom>
            <a:solidFill>
              <a:srgbClr val="F0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70">
              <a:extLst>
                <a:ext uri="{FF2B5EF4-FFF2-40B4-BE49-F238E27FC236}">
                  <a16:creationId xmlns:a16="http://schemas.microsoft.com/office/drawing/2014/main" id="{99DDEAF0-10EF-87A0-226C-F1ED322AAFF6}"/>
                </a:ext>
              </a:extLst>
            </p:cNvPr>
            <p:cNvSpPr/>
            <p:nvPr/>
          </p:nvSpPr>
          <p:spPr>
            <a:xfrm rot="8100000">
              <a:off x="5410364" y="2214383"/>
              <a:ext cx="1805032" cy="1805032"/>
            </a:xfrm>
            <a:prstGeom prst="arc">
              <a:avLst>
                <a:gd name="adj1" fmla="val 13451617"/>
                <a:gd name="adj2" fmla="val 2836592"/>
              </a:avLst>
            </a:prstGeom>
            <a:ln w="19050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81">
              <a:extLst>
                <a:ext uri="{FF2B5EF4-FFF2-40B4-BE49-F238E27FC236}">
                  <a16:creationId xmlns:a16="http://schemas.microsoft.com/office/drawing/2014/main" id="{E11BC76D-152E-6319-7E4E-BDD6AD462B35}"/>
                </a:ext>
              </a:extLst>
            </p:cNvPr>
            <p:cNvGrpSpPr/>
            <p:nvPr/>
          </p:nvGrpSpPr>
          <p:grpSpPr>
            <a:xfrm>
              <a:off x="5940194" y="2821142"/>
              <a:ext cx="740442" cy="646938"/>
              <a:chOff x="6357938" y="3535363"/>
              <a:chExt cx="465138" cy="406400"/>
            </a:xfrm>
            <a:solidFill>
              <a:srgbClr val="5D7373"/>
            </a:solidFill>
          </p:grpSpPr>
          <p:sp>
            <p:nvSpPr>
              <p:cNvPr id="56" name="AutoShape 43">
                <a:extLst>
                  <a:ext uri="{FF2B5EF4-FFF2-40B4-BE49-F238E27FC236}">
                    <a16:creationId xmlns:a16="http://schemas.microsoft.com/office/drawing/2014/main" id="{819D6C60-1383-B050-9B42-E0C25B860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7" name="AutoShape 44">
                <a:extLst>
                  <a:ext uri="{FF2B5EF4-FFF2-40B4-BE49-F238E27FC236}">
                    <a16:creationId xmlns:a16="http://schemas.microsoft.com/office/drawing/2014/main" id="{B64201DD-ADEC-6A5F-B30F-36FD671F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8" name="AutoShape 45">
                <a:extLst>
                  <a:ext uri="{FF2B5EF4-FFF2-40B4-BE49-F238E27FC236}">
                    <a16:creationId xmlns:a16="http://schemas.microsoft.com/office/drawing/2014/main" id="{B10C02B0-DF12-70F0-902F-779B146B2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7ECB071-89E0-74C9-0C84-853866D40239}"/>
              </a:ext>
            </a:extLst>
          </p:cNvPr>
          <p:cNvSpPr txBox="1"/>
          <p:nvPr/>
        </p:nvSpPr>
        <p:spPr>
          <a:xfrm>
            <a:off x="3796973" y="2228417"/>
            <a:ext cx="500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D7373"/>
                </a:solidFill>
              </a:rPr>
              <a:t>부산대학교에 재학중인 학생</a:t>
            </a:r>
          </a:p>
        </p:txBody>
      </p:sp>
      <p:grpSp>
        <p:nvGrpSpPr>
          <p:cNvPr id="61" name="Group 128">
            <a:extLst>
              <a:ext uri="{FF2B5EF4-FFF2-40B4-BE49-F238E27FC236}">
                <a16:creationId xmlns:a16="http://schemas.microsoft.com/office/drawing/2014/main" id="{1C18FB05-8190-99B6-20B0-B605FD1C9EA2}"/>
              </a:ext>
            </a:extLst>
          </p:cNvPr>
          <p:cNvGrpSpPr/>
          <p:nvPr/>
        </p:nvGrpSpPr>
        <p:grpSpPr>
          <a:xfrm flipH="1" flipV="1">
            <a:off x="6798672" y="4210276"/>
            <a:ext cx="1062972" cy="1066573"/>
            <a:chOff x="2270499" y="2945884"/>
            <a:chExt cx="384353" cy="821078"/>
          </a:xfrm>
        </p:grpSpPr>
        <p:cxnSp>
          <p:nvCxnSpPr>
            <p:cNvPr id="62" name="Straight Connector 129">
              <a:extLst>
                <a:ext uri="{FF2B5EF4-FFF2-40B4-BE49-F238E27FC236}">
                  <a16:creationId xmlns:a16="http://schemas.microsoft.com/office/drawing/2014/main" id="{90B89064-6571-0915-AADC-3A7B3470F8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30">
              <a:extLst>
                <a:ext uri="{FF2B5EF4-FFF2-40B4-BE49-F238E27FC236}">
                  <a16:creationId xmlns:a16="http://schemas.microsoft.com/office/drawing/2014/main" id="{09412F54-30DA-1CFD-31CB-DC647986E3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0499" y="2947977"/>
              <a:ext cx="184485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128">
            <a:extLst>
              <a:ext uri="{FF2B5EF4-FFF2-40B4-BE49-F238E27FC236}">
                <a16:creationId xmlns:a16="http://schemas.microsoft.com/office/drawing/2014/main" id="{251B1DE1-7329-4F73-35E6-E0A5A73E710F}"/>
              </a:ext>
            </a:extLst>
          </p:cNvPr>
          <p:cNvGrpSpPr/>
          <p:nvPr/>
        </p:nvGrpSpPr>
        <p:grpSpPr>
          <a:xfrm flipV="1">
            <a:off x="4837184" y="4237702"/>
            <a:ext cx="1062972" cy="1066573"/>
            <a:chOff x="2270499" y="2945884"/>
            <a:chExt cx="384353" cy="821078"/>
          </a:xfrm>
        </p:grpSpPr>
        <p:cxnSp>
          <p:nvCxnSpPr>
            <p:cNvPr id="65" name="Straight Connector 129">
              <a:extLst>
                <a:ext uri="{FF2B5EF4-FFF2-40B4-BE49-F238E27FC236}">
                  <a16:creationId xmlns:a16="http://schemas.microsoft.com/office/drawing/2014/main" id="{4F9A0525-9F75-7635-7670-708B4AE40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30">
              <a:extLst>
                <a:ext uri="{FF2B5EF4-FFF2-40B4-BE49-F238E27FC236}">
                  <a16:creationId xmlns:a16="http://schemas.microsoft.com/office/drawing/2014/main" id="{EC870426-D507-EE88-3215-4F18ACBE2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0499" y="2947977"/>
              <a:ext cx="184485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318F01C-6914-71F8-EFD7-8C9244BE2580}"/>
              </a:ext>
            </a:extLst>
          </p:cNvPr>
          <p:cNvSpPr txBox="1"/>
          <p:nvPr/>
        </p:nvSpPr>
        <p:spPr>
          <a:xfrm>
            <a:off x="3704691" y="5101501"/>
            <a:ext cx="127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D7373"/>
                </a:solidFill>
              </a:rPr>
              <a:t>학부생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F3F62B-1F36-0EB5-1F2A-C8299901DE9B}"/>
              </a:ext>
            </a:extLst>
          </p:cNvPr>
          <p:cNvSpPr txBox="1"/>
          <p:nvPr/>
        </p:nvSpPr>
        <p:spPr>
          <a:xfrm>
            <a:off x="7778243" y="5071220"/>
            <a:ext cx="127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D7373"/>
                </a:solidFill>
              </a:rPr>
              <a:t>대학원생 </a:t>
            </a:r>
          </a:p>
        </p:txBody>
      </p:sp>
    </p:spTree>
    <p:extLst>
      <p:ext uri="{BB962C8B-B14F-4D97-AF65-F5344CB8AC3E}">
        <p14:creationId xmlns:p14="http://schemas.microsoft.com/office/powerpoint/2010/main" val="104262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0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733A6A-E617-8370-6A2F-A2C073871958}"/>
              </a:ext>
            </a:extLst>
          </p:cNvPr>
          <p:cNvGrpSpPr/>
          <p:nvPr/>
        </p:nvGrpSpPr>
        <p:grpSpPr>
          <a:xfrm>
            <a:off x="4049128" y="2563810"/>
            <a:ext cx="900000" cy="900000"/>
            <a:chOff x="3893588" y="3278403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93D732D-FD5B-7EA5-4663-42C25017BE5A}"/>
                </a:ext>
              </a:extLst>
            </p:cNvPr>
            <p:cNvSpPr/>
            <p:nvPr/>
          </p:nvSpPr>
          <p:spPr>
            <a:xfrm>
              <a:off x="3893588" y="3278403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CE9ED6-9006-ECF3-CB11-4FEE37E9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725" y="3438411"/>
              <a:ext cx="559726" cy="606966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ACA7609-B235-8127-0F13-6578E2EBF2D8}"/>
              </a:ext>
            </a:extLst>
          </p:cNvPr>
          <p:cNvGrpSpPr/>
          <p:nvPr/>
        </p:nvGrpSpPr>
        <p:grpSpPr>
          <a:xfrm>
            <a:off x="4586295" y="4626068"/>
            <a:ext cx="900000" cy="900000"/>
            <a:chOff x="4399171" y="4593605"/>
            <a:chExt cx="900000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C4044A1-2782-A28E-990A-FC79929814A4}"/>
                </a:ext>
              </a:extLst>
            </p:cNvPr>
            <p:cNvSpPr/>
            <p:nvPr/>
          </p:nvSpPr>
          <p:spPr>
            <a:xfrm>
              <a:off x="4399171" y="4593605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64D4B7-AE67-D26F-481F-A28073238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7538" y="4706867"/>
              <a:ext cx="570475" cy="6096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FFB26E-4A37-69E5-94D3-9383A165FA13}"/>
              </a:ext>
            </a:extLst>
          </p:cNvPr>
          <p:cNvGrpSpPr/>
          <p:nvPr/>
        </p:nvGrpSpPr>
        <p:grpSpPr>
          <a:xfrm>
            <a:off x="7084163" y="4643453"/>
            <a:ext cx="900000" cy="900000"/>
            <a:chOff x="5863142" y="5076068"/>
            <a:chExt cx="900000" cy="900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D027BFB-0E0D-F282-DD97-B52C7CC8E3BC}"/>
                </a:ext>
              </a:extLst>
            </p:cNvPr>
            <p:cNvSpPr/>
            <p:nvPr/>
          </p:nvSpPr>
          <p:spPr>
            <a:xfrm>
              <a:off x="5863142" y="5076068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A7A9C6-FEEC-F96F-F3E7-7F5B9A067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535" y="5154820"/>
              <a:ext cx="651842" cy="677569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CC65E3-477B-20DB-91A3-FC0354134F64}"/>
              </a:ext>
            </a:extLst>
          </p:cNvPr>
          <p:cNvGrpSpPr/>
          <p:nvPr/>
        </p:nvGrpSpPr>
        <p:grpSpPr>
          <a:xfrm>
            <a:off x="5850456" y="1454049"/>
            <a:ext cx="900000" cy="900000"/>
            <a:chOff x="4436890" y="1922052"/>
            <a:chExt cx="900000" cy="9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013762-039C-C252-E76D-53D15E2E70F2}"/>
                </a:ext>
              </a:extLst>
            </p:cNvPr>
            <p:cNvSpPr/>
            <p:nvPr/>
          </p:nvSpPr>
          <p:spPr>
            <a:xfrm>
              <a:off x="4436890" y="1922052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081ADAB-413C-CAD3-6737-3DEA4533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02" y="2002203"/>
              <a:ext cx="803509" cy="739697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0F93FC6-75A4-7F3C-0DE9-08DD61C8CC5E}"/>
              </a:ext>
            </a:extLst>
          </p:cNvPr>
          <p:cNvGrpSpPr/>
          <p:nvPr/>
        </p:nvGrpSpPr>
        <p:grpSpPr>
          <a:xfrm>
            <a:off x="7770831" y="2544762"/>
            <a:ext cx="900000" cy="900000"/>
            <a:chOff x="7357424" y="1954114"/>
            <a:chExt cx="900000" cy="900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FF1A974-2787-ACBE-A864-0DCA45EDBE4B}"/>
                </a:ext>
              </a:extLst>
            </p:cNvPr>
            <p:cNvSpPr/>
            <p:nvPr/>
          </p:nvSpPr>
          <p:spPr>
            <a:xfrm>
              <a:off x="7357424" y="1954114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B2DDD36-1E89-67D4-B61A-A424B807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052" y="2097166"/>
              <a:ext cx="641433" cy="5715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33650" y="22744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1A5B8C-C7F9-49C2-F641-387E9666E096}"/>
              </a:ext>
            </a:extLst>
          </p:cNvPr>
          <p:cNvSpPr/>
          <p:nvPr/>
        </p:nvSpPr>
        <p:spPr>
          <a:xfrm>
            <a:off x="5100992" y="2523160"/>
            <a:ext cx="2385060" cy="2314815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rgbClr val="F0EEF0"/>
                </a:solidFill>
              </a:rPr>
              <a:t>Sampling</a:t>
            </a:r>
            <a:endParaRPr lang="ko-KR" altLang="en-US" sz="2600" b="1" dirty="0">
              <a:solidFill>
                <a:srgbClr val="F0EE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6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A22C768-7F87-99FC-4439-E706B871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3" y="2358034"/>
            <a:ext cx="1330410" cy="163277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A175874-37C6-6364-1BF1-8B5F5DC4C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23" y="2510434"/>
            <a:ext cx="1330410" cy="163277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1224329-EC82-E3EB-FC9B-5E188EA6F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23" y="2662834"/>
            <a:ext cx="1330410" cy="163277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21312ABE-153D-5203-134F-10D5B3623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23" y="2815234"/>
            <a:ext cx="1330410" cy="163277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46BCD6E-50BB-C992-0D5C-73741170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23" y="2967634"/>
            <a:ext cx="1330410" cy="163277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AF95EFC-4693-6BBF-0FAA-D44B5BB2E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23" y="3120034"/>
            <a:ext cx="1330410" cy="163277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33650" y="22744"/>
            <a:ext cx="11893994" cy="6858000"/>
            <a:chOff x="314036" y="-1"/>
            <a:chExt cx="118939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146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733A6A-E617-8370-6A2F-A2C073871958}"/>
              </a:ext>
            </a:extLst>
          </p:cNvPr>
          <p:cNvGrpSpPr/>
          <p:nvPr/>
        </p:nvGrpSpPr>
        <p:grpSpPr>
          <a:xfrm>
            <a:off x="6036269" y="3230567"/>
            <a:ext cx="900000" cy="900000"/>
            <a:chOff x="3893588" y="3278403"/>
            <a:chExt cx="900000" cy="90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93D732D-FD5B-7EA5-4663-42C25017BE5A}"/>
                </a:ext>
              </a:extLst>
            </p:cNvPr>
            <p:cNvSpPr/>
            <p:nvPr/>
          </p:nvSpPr>
          <p:spPr>
            <a:xfrm>
              <a:off x="3893588" y="3278403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CE9ED6-9006-ECF3-CB11-4FEE37E9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725" y="3438411"/>
              <a:ext cx="559726" cy="606966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ACA7609-B235-8127-0F13-6578E2EBF2D8}"/>
              </a:ext>
            </a:extLst>
          </p:cNvPr>
          <p:cNvGrpSpPr/>
          <p:nvPr/>
        </p:nvGrpSpPr>
        <p:grpSpPr>
          <a:xfrm>
            <a:off x="6044791" y="3215520"/>
            <a:ext cx="900000" cy="900000"/>
            <a:chOff x="4399171" y="4593605"/>
            <a:chExt cx="900000" cy="90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C4044A1-2782-A28E-990A-FC79929814A4}"/>
                </a:ext>
              </a:extLst>
            </p:cNvPr>
            <p:cNvSpPr/>
            <p:nvPr/>
          </p:nvSpPr>
          <p:spPr>
            <a:xfrm>
              <a:off x="4399171" y="4593605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264D4B7-AE67-D26F-481F-A28073238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7538" y="4706867"/>
              <a:ext cx="570475" cy="6096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FFB26E-4A37-69E5-94D3-9383A165FA13}"/>
              </a:ext>
            </a:extLst>
          </p:cNvPr>
          <p:cNvGrpSpPr/>
          <p:nvPr/>
        </p:nvGrpSpPr>
        <p:grpSpPr>
          <a:xfrm>
            <a:off x="6006691" y="3221871"/>
            <a:ext cx="900000" cy="900000"/>
            <a:chOff x="5863142" y="5076068"/>
            <a:chExt cx="900000" cy="900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D027BFB-0E0D-F282-DD97-B52C7CC8E3BC}"/>
                </a:ext>
              </a:extLst>
            </p:cNvPr>
            <p:cNvSpPr/>
            <p:nvPr/>
          </p:nvSpPr>
          <p:spPr>
            <a:xfrm>
              <a:off x="5863142" y="5076068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A7A9C6-FEEC-F96F-F3E7-7F5B9A067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535" y="5154820"/>
              <a:ext cx="651842" cy="677569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CC65E3-477B-20DB-91A3-FC0354134F64}"/>
              </a:ext>
            </a:extLst>
          </p:cNvPr>
          <p:cNvGrpSpPr/>
          <p:nvPr/>
        </p:nvGrpSpPr>
        <p:grpSpPr>
          <a:xfrm>
            <a:off x="6030702" y="3235291"/>
            <a:ext cx="900000" cy="900000"/>
            <a:chOff x="4436890" y="1922052"/>
            <a:chExt cx="900000" cy="90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013762-039C-C252-E76D-53D15E2E70F2}"/>
                </a:ext>
              </a:extLst>
            </p:cNvPr>
            <p:cNvSpPr/>
            <p:nvPr/>
          </p:nvSpPr>
          <p:spPr>
            <a:xfrm>
              <a:off x="4436890" y="1922052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081ADAB-413C-CAD3-6737-3DEA4533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02" y="2002203"/>
              <a:ext cx="803509" cy="739697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0F93FC6-75A4-7F3C-0DE9-08DD61C8CC5E}"/>
              </a:ext>
            </a:extLst>
          </p:cNvPr>
          <p:cNvGrpSpPr/>
          <p:nvPr/>
        </p:nvGrpSpPr>
        <p:grpSpPr>
          <a:xfrm>
            <a:off x="5935356" y="3221871"/>
            <a:ext cx="900000" cy="900000"/>
            <a:chOff x="7357424" y="1954114"/>
            <a:chExt cx="900000" cy="900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FF1A974-2787-ACBE-A864-0DCA45EDBE4B}"/>
                </a:ext>
              </a:extLst>
            </p:cNvPr>
            <p:cNvSpPr/>
            <p:nvPr/>
          </p:nvSpPr>
          <p:spPr>
            <a:xfrm>
              <a:off x="7357424" y="1954114"/>
              <a:ext cx="900000" cy="9000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B2DDD36-1E89-67D4-B61A-A424B807F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052" y="2097166"/>
              <a:ext cx="641433" cy="571500"/>
            </a:xfrm>
            <a:prstGeom prst="rect">
              <a:avLst/>
            </a:prstGeom>
          </p:spPr>
        </p:pic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551A5B8C-C7F9-49C2-F641-387E9666E096}"/>
              </a:ext>
            </a:extLst>
          </p:cNvPr>
          <p:cNvSpPr/>
          <p:nvPr/>
        </p:nvSpPr>
        <p:spPr>
          <a:xfrm>
            <a:off x="5932036" y="2476174"/>
            <a:ext cx="2385060" cy="2314815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rgbClr val="F0EEF0"/>
                </a:solidFill>
              </a:rPr>
              <a:t>Sampling</a:t>
            </a:r>
            <a:endParaRPr lang="ko-KR" altLang="en-US" sz="2600" b="1" dirty="0">
              <a:solidFill>
                <a:srgbClr val="F0EE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4FD278-46A4-02BC-B4A4-2A6F36371BEB}"/>
              </a:ext>
            </a:extLst>
          </p:cNvPr>
          <p:cNvSpPr txBox="1"/>
          <p:nvPr/>
        </p:nvSpPr>
        <p:spPr>
          <a:xfrm>
            <a:off x="3097373" y="1805524"/>
            <a:ext cx="1958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D7373"/>
                </a:solidFill>
              </a:rPr>
              <a:t>Google Forms</a:t>
            </a:r>
            <a:endParaRPr lang="ko-KR" altLang="en-US" sz="2000" b="1" dirty="0">
              <a:solidFill>
                <a:srgbClr val="5D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8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-708929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5E7A5A9-DD16-24A4-320E-FF69782EC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97" y="2856331"/>
            <a:ext cx="1330410" cy="163277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9E296FE-3D36-7F6F-262F-158A65AB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60" y="2832935"/>
            <a:ext cx="1330410" cy="16327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143F1-30F5-EA33-365B-1E746960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60" y="2765655"/>
            <a:ext cx="1330410" cy="1632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AC916-7AD0-C1AF-E8E8-3C536245D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71" y="2877743"/>
            <a:ext cx="1330410" cy="1632777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81F5C61-7228-5E52-1C2C-E54E7BCD7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67" y="2866587"/>
            <a:ext cx="1330410" cy="16327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21D0EA-7D5E-B8A3-8C87-9EF00A2A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60" y="2820233"/>
            <a:ext cx="1330410" cy="163277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E6BCFD7-A566-0191-B866-DCFF5691CEA8}"/>
              </a:ext>
            </a:extLst>
          </p:cNvPr>
          <p:cNvSpPr/>
          <p:nvPr/>
        </p:nvSpPr>
        <p:spPr>
          <a:xfrm>
            <a:off x="5100992" y="2523160"/>
            <a:ext cx="2385060" cy="2314815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srgbClr val="F0EEF0"/>
                </a:solidFill>
              </a:rPr>
              <a:t>Sampling</a:t>
            </a:r>
            <a:endParaRPr lang="ko-KR" altLang="en-US" sz="2600" b="1" dirty="0">
              <a:solidFill>
                <a:srgbClr val="F0EEF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8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C59692A-B0A7-0DA7-8B62-0403D6F40FB1}"/>
              </a:ext>
            </a:extLst>
          </p:cNvPr>
          <p:cNvGrpSpPr/>
          <p:nvPr/>
        </p:nvGrpSpPr>
        <p:grpSpPr>
          <a:xfrm>
            <a:off x="307536" y="-1"/>
            <a:ext cx="11884464" cy="6858000"/>
            <a:chOff x="314036" y="-1"/>
            <a:chExt cx="11884464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EC9A420-1E14-B593-F0E3-F8D87C328AED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BF42DF5-172F-ED07-92B1-F3C8F210D763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F8F849-CBB1-CE3E-6D76-97F99606C8DE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purpose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7E76EB-AECD-CBCF-18BC-61DD7D03D028}"/>
              </a:ext>
            </a:extLst>
          </p:cNvPr>
          <p:cNvGrpSpPr/>
          <p:nvPr/>
        </p:nvGrpSpPr>
        <p:grpSpPr>
          <a:xfrm>
            <a:off x="-14411" y="12683"/>
            <a:ext cx="11894386" cy="6858000"/>
            <a:chOff x="314036" y="-1"/>
            <a:chExt cx="11894386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BC8E9C-62B2-1D1B-1781-A0EE26CB7768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88203AA-93A0-EF08-922B-6B50CDB5C037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9D367-036E-160D-EFBF-C757E1B638FD}"/>
                </a:ext>
              </a:extLst>
            </p:cNvPr>
            <p:cNvSpPr txBox="1"/>
            <p:nvPr/>
          </p:nvSpPr>
          <p:spPr>
            <a:xfrm rot="16200000">
              <a:off x="112150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duration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6D3E82-BEF5-BFF1-9291-5E4ED9A4FE87}"/>
              </a:ext>
            </a:extLst>
          </p:cNvPr>
          <p:cNvGrpSpPr/>
          <p:nvPr/>
        </p:nvGrpSpPr>
        <p:grpSpPr>
          <a:xfrm>
            <a:off x="-342439" y="15579"/>
            <a:ext cx="11899068" cy="6858000"/>
            <a:chOff x="314036" y="-1"/>
            <a:chExt cx="11899068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98E558-F60B-A13D-B9DF-7F86D3953600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CA737A2-DE58-9F2F-BBCC-398DACD1942E}"/>
                </a:ext>
              </a:extLst>
            </p:cNvPr>
            <p:cNvSpPr/>
            <p:nvPr/>
          </p:nvSpPr>
          <p:spPr>
            <a:xfrm>
              <a:off x="1187450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D05E13-D72A-5EFF-3337-A77DA7902F56}"/>
                </a:ext>
              </a:extLst>
            </p:cNvPr>
            <p:cNvSpPr txBox="1"/>
            <p:nvPr/>
          </p:nvSpPr>
          <p:spPr>
            <a:xfrm rot="16200000">
              <a:off x="10638884" y="3248175"/>
              <a:ext cx="27483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Research specimen</a:t>
              </a:r>
              <a:endParaRPr lang="ko-KR" altLang="en-US" sz="2000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77127E-2823-2C19-15F9-B321E5AECF23}"/>
              </a:ext>
            </a:extLst>
          </p:cNvPr>
          <p:cNvGrpSpPr/>
          <p:nvPr/>
        </p:nvGrpSpPr>
        <p:grpSpPr>
          <a:xfrm>
            <a:off x="-663811" y="28281"/>
            <a:ext cx="11878114" cy="6858000"/>
            <a:chOff x="314036" y="-1"/>
            <a:chExt cx="11878114" cy="6858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5BC77B-B4C5-FD15-3C5D-A6E2C49F7827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6DF79C9-948D-43FD-BD13-C786A2A0D221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DB33C1-61E0-2FB0-6C6F-AC0EA40C22DB}"/>
                </a:ext>
              </a:extLst>
            </p:cNvPr>
            <p:cNvSpPr txBox="1"/>
            <p:nvPr/>
          </p:nvSpPr>
          <p:spPr>
            <a:xfrm rot="16200000">
              <a:off x="10526877" y="3244332"/>
              <a:ext cx="295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methodology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C442FB-4AF3-BF69-0162-363F8440DF34}"/>
              </a:ext>
            </a:extLst>
          </p:cNvPr>
          <p:cNvSpPr txBox="1"/>
          <p:nvPr/>
        </p:nvSpPr>
        <p:spPr>
          <a:xfrm>
            <a:off x="3703124" y="429719"/>
            <a:ext cx="50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D7373"/>
                </a:solidFill>
              </a:rPr>
              <a:t>조사방법 및 표본추출방법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ACDAC3-93B9-05B8-B035-88A78DAE3E50}"/>
              </a:ext>
            </a:extLst>
          </p:cNvPr>
          <p:cNvGrpSpPr/>
          <p:nvPr/>
        </p:nvGrpSpPr>
        <p:grpSpPr>
          <a:xfrm>
            <a:off x="-2124299" y="2191833"/>
            <a:ext cx="5956300" cy="584775"/>
            <a:chOff x="-2124299" y="2191833"/>
            <a:chExt cx="5956300" cy="58477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7CDD30AC-1088-8A72-9A27-2CE89424926F}"/>
                </a:ext>
              </a:extLst>
            </p:cNvPr>
            <p:cNvSpPr/>
            <p:nvPr/>
          </p:nvSpPr>
          <p:spPr>
            <a:xfrm>
              <a:off x="-2124299" y="219183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66A798-B684-7496-9D56-B3A402A7E7DD}"/>
                </a:ext>
              </a:extLst>
            </p:cNvPr>
            <p:cNvSpPr txBox="1"/>
            <p:nvPr/>
          </p:nvSpPr>
          <p:spPr>
            <a:xfrm>
              <a:off x="3098451" y="2293522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정의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540D3C-465C-E0B6-4AC5-ABB7168A89CF}"/>
              </a:ext>
            </a:extLst>
          </p:cNvPr>
          <p:cNvGrpSpPr/>
          <p:nvPr/>
        </p:nvGrpSpPr>
        <p:grpSpPr>
          <a:xfrm>
            <a:off x="-1597353" y="2880043"/>
            <a:ext cx="6113330" cy="584775"/>
            <a:chOff x="-1597353" y="2880043"/>
            <a:chExt cx="6113330" cy="584775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C0610134-2A07-92F0-704B-FBF721DE1F8D}"/>
                </a:ext>
              </a:extLst>
            </p:cNvPr>
            <p:cNvSpPr/>
            <p:nvPr/>
          </p:nvSpPr>
          <p:spPr>
            <a:xfrm>
              <a:off x="-1597353" y="2880043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51D7B8-9D43-D821-D522-691E56D54EBC}"/>
                </a:ext>
              </a:extLst>
            </p:cNvPr>
            <p:cNvSpPr txBox="1"/>
            <p:nvPr/>
          </p:nvSpPr>
          <p:spPr>
            <a:xfrm>
              <a:off x="3247253" y="299265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결정요인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5323F3-9681-F754-3423-C9E2F289A4F4}"/>
              </a:ext>
            </a:extLst>
          </p:cNvPr>
          <p:cNvGrpSpPr/>
          <p:nvPr/>
        </p:nvGrpSpPr>
        <p:grpSpPr>
          <a:xfrm>
            <a:off x="-1597353" y="3566565"/>
            <a:ext cx="6123004" cy="584775"/>
            <a:chOff x="-1597353" y="3566565"/>
            <a:chExt cx="6123004" cy="584775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EA25CC3-FA08-E0CB-FFC7-E5CD94591965}"/>
                </a:ext>
              </a:extLst>
            </p:cNvPr>
            <p:cNvSpPr>
              <a:spLocks/>
            </p:cNvSpPr>
            <p:nvPr/>
          </p:nvSpPr>
          <p:spPr>
            <a:xfrm>
              <a:off x="-1597353" y="3566565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B14225-687C-3D83-91C0-EE0E4C42A475}"/>
                </a:ext>
              </a:extLst>
            </p:cNvPr>
            <p:cNvSpPr txBox="1"/>
            <p:nvPr/>
          </p:nvSpPr>
          <p:spPr>
            <a:xfrm>
              <a:off x="3256927" y="3667010"/>
              <a:ext cx="1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측정방법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F7D2FE-0E62-D202-E218-A3FE97FA5D71}"/>
              </a:ext>
            </a:extLst>
          </p:cNvPr>
          <p:cNvGrpSpPr/>
          <p:nvPr/>
        </p:nvGrpSpPr>
        <p:grpSpPr>
          <a:xfrm>
            <a:off x="-2124299" y="4268529"/>
            <a:ext cx="5956300" cy="584775"/>
            <a:chOff x="-2124299" y="4268529"/>
            <a:chExt cx="5956300" cy="58477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29245FC3-7D98-6434-C554-9B6C9E92C7FD}"/>
                </a:ext>
              </a:extLst>
            </p:cNvPr>
            <p:cNvSpPr/>
            <p:nvPr/>
          </p:nvSpPr>
          <p:spPr>
            <a:xfrm>
              <a:off x="-2124299" y="4268529"/>
              <a:ext cx="5956300" cy="584775"/>
            </a:xfrm>
            <a:prstGeom prst="flowChartAlternateProces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25D85D-879D-701D-F761-E4EC3220E838}"/>
                </a:ext>
              </a:extLst>
            </p:cNvPr>
            <p:cNvSpPr txBox="1"/>
            <p:nvPr/>
          </p:nvSpPr>
          <p:spPr>
            <a:xfrm>
              <a:off x="3161951" y="4390778"/>
              <a:ext cx="65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0EEF0"/>
                  </a:solidFill>
                </a:rPr>
                <a:t>척도</a:t>
              </a:r>
              <a:endParaRPr lang="en-US" altLang="ko-KR" b="1" dirty="0">
                <a:solidFill>
                  <a:srgbClr val="F0EEF0"/>
                </a:solidFill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C9767E7-84AE-B936-ED7C-27C639BAF918}"/>
              </a:ext>
            </a:extLst>
          </p:cNvPr>
          <p:cNvSpPr/>
          <p:nvPr/>
        </p:nvSpPr>
        <p:spPr>
          <a:xfrm>
            <a:off x="1262844" y="1539995"/>
            <a:ext cx="1967420" cy="4254030"/>
          </a:xfrm>
          <a:custGeom>
            <a:avLst/>
            <a:gdLst>
              <a:gd name="connsiteX0" fmla="*/ 0 w 1967420"/>
              <a:gd name="connsiteY0" fmla="*/ 0 h 4254030"/>
              <a:gd name="connsiteX1" fmla="*/ 86173 w 1967420"/>
              <a:gd name="connsiteY1" fmla="*/ 4431 h 4254030"/>
              <a:gd name="connsiteX2" fmla="*/ 1967420 w 1967420"/>
              <a:gd name="connsiteY2" fmla="*/ 2127015 h 4254030"/>
              <a:gd name="connsiteX3" fmla="*/ 86173 w 1967420"/>
              <a:gd name="connsiteY3" fmla="*/ 4249600 h 4254030"/>
              <a:gd name="connsiteX4" fmla="*/ 0 w 1967420"/>
              <a:gd name="connsiteY4" fmla="*/ 4254030 h 42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20" h="4254030">
                <a:moveTo>
                  <a:pt x="0" y="0"/>
                </a:moveTo>
                <a:lnTo>
                  <a:pt x="86173" y="4431"/>
                </a:lnTo>
                <a:cubicBezTo>
                  <a:pt x="1142842" y="113692"/>
                  <a:pt x="1967420" y="1022307"/>
                  <a:pt x="1967420" y="2127015"/>
                </a:cubicBezTo>
                <a:cubicBezTo>
                  <a:pt x="1967420" y="3231723"/>
                  <a:pt x="1142842" y="4140338"/>
                  <a:pt x="86173" y="4249600"/>
                </a:cubicBezTo>
                <a:lnTo>
                  <a:pt x="0" y="4254030"/>
                </a:ln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0" b="1" dirty="0">
                <a:solidFill>
                  <a:srgbClr val="F0EEF0"/>
                </a:solidFill>
              </a:rPr>
              <a:t>SWB</a:t>
            </a:r>
            <a:endParaRPr lang="ko-KR" altLang="en-US" sz="4000" b="1" dirty="0">
              <a:solidFill>
                <a:srgbClr val="F0EEF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F8B91-2B04-C002-F27A-6C3C11D35A72}"/>
              </a:ext>
            </a:extLst>
          </p:cNvPr>
          <p:cNvGrpSpPr/>
          <p:nvPr/>
        </p:nvGrpSpPr>
        <p:grpSpPr>
          <a:xfrm>
            <a:off x="-10610229" y="15762"/>
            <a:ext cx="11894386" cy="6858000"/>
            <a:chOff x="314036" y="-1"/>
            <a:chExt cx="11894386" cy="6858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BCD7AA-821C-A3D5-FA99-BBF83C30CA4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3893948-820C-2949-B2F5-003FBAC1FDE0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9B3BF-0328-7F85-E0D8-3AB382EE9F0B}"/>
                </a:ext>
              </a:extLst>
            </p:cNvPr>
            <p:cNvSpPr txBox="1"/>
            <p:nvPr/>
          </p:nvSpPr>
          <p:spPr>
            <a:xfrm rot="16200000">
              <a:off x="11087968" y="3237982"/>
              <a:ext cx="1871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hypothesis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3DA9BF-33B0-B9D7-BFAE-EADD3CE28C7F}"/>
              </a:ext>
            </a:extLst>
          </p:cNvPr>
          <p:cNvGrpSpPr/>
          <p:nvPr/>
        </p:nvGrpSpPr>
        <p:grpSpPr>
          <a:xfrm>
            <a:off x="-10934411" y="16392"/>
            <a:ext cx="11881686" cy="6858000"/>
            <a:chOff x="314036" y="-1"/>
            <a:chExt cx="11881686" cy="685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49585A-E225-FD70-A1E0-41D4AF8B883B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6DE840A-B77D-0EEA-DE30-CFDA6B4A822F}"/>
                </a:ext>
              </a:extLst>
            </p:cNvPr>
            <p:cNvSpPr/>
            <p:nvPr/>
          </p:nvSpPr>
          <p:spPr>
            <a:xfrm>
              <a:off x="11868150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C1EA0-E700-AB4B-E3C1-71D58E01CDD9}"/>
                </a:ext>
              </a:extLst>
            </p:cNvPr>
            <p:cNvSpPr txBox="1"/>
            <p:nvPr/>
          </p:nvSpPr>
          <p:spPr>
            <a:xfrm rot="16200000">
              <a:off x="11202352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812E655-EBFD-64B6-D8D7-0F070D13629E}"/>
              </a:ext>
            </a:extLst>
          </p:cNvPr>
          <p:cNvGrpSpPr/>
          <p:nvPr/>
        </p:nvGrpSpPr>
        <p:grpSpPr>
          <a:xfrm>
            <a:off x="-11262258" y="23557"/>
            <a:ext cx="11880407" cy="6858000"/>
            <a:chOff x="314036" y="-1"/>
            <a:chExt cx="11880407" cy="68580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6F187AE-9924-CB36-4532-9EA858224804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7CEABE6-2864-AB4E-90F2-6C209DF34D3E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992F1E-1F63-71D2-A4E6-CE759B7934FB}"/>
                </a:ext>
              </a:extLst>
            </p:cNvPr>
            <p:cNvSpPr txBox="1"/>
            <p:nvPr/>
          </p:nvSpPr>
          <p:spPr>
            <a:xfrm rot="16200000">
              <a:off x="11195806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role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396C9A5-6422-9005-8354-BC81BE4B8AE6}"/>
              </a:ext>
            </a:extLst>
          </p:cNvPr>
          <p:cNvGrpSpPr/>
          <p:nvPr/>
        </p:nvGrpSpPr>
        <p:grpSpPr>
          <a:xfrm>
            <a:off x="-11590107" y="21197"/>
            <a:ext cx="11881294" cy="6858000"/>
            <a:chOff x="314036" y="-1"/>
            <a:chExt cx="11881294" cy="685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D4BC8B-4F1B-CD53-9124-BA6865A9D8BA}"/>
                </a:ext>
              </a:extLst>
            </p:cNvPr>
            <p:cNvSpPr/>
            <p:nvPr/>
          </p:nvSpPr>
          <p:spPr>
            <a:xfrm>
              <a:off x="314036" y="-1"/>
              <a:ext cx="1187796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936989B-0896-30B9-B504-12F2D019AB6A}"/>
                </a:ext>
              </a:extLst>
            </p:cNvPr>
            <p:cNvSpPr/>
            <p:nvPr/>
          </p:nvSpPr>
          <p:spPr>
            <a:xfrm>
              <a:off x="11870443" y="1861456"/>
              <a:ext cx="324000" cy="3135086"/>
            </a:xfrm>
            <a:custGeom>
              <a:avLst/>
              <a:gdLst>
                <a:gd name="connsiteX0" fmla="*/ 135469 w 406400"/>
                <a:gd name="connsiteY0" fmla="*/ 0 h 3135086"/>
                <a:gd name="connsiteX1" fmla="*/ 406400 w 406400"/>
                <a:gd name="connsiteY1" fmla="*/ 0 h 3135086"/>
                <a:gd name="connsiteX2" fmla="*/ 406400 w 406400"/>
                <a:gd name="connsiteY2" fmla="*/ 3135086 h 3135086"/>
                <a:gd name="connsiteX3" fmla="*/ 135469 w 406400"/>
                <a:gd name="connsiteY3" fmla="*/ 3135086 h 3135086"/>
                <a:gd name="connsiteX4" fmla="*/ 0 w 406400"/>
                <a:gd name="connsiteY4" fmla="*/ 2999617 h 3135086"/>
                <a:gd name="connsiteX5" fmla="*/ 0 w 406400"/>
                <a:gd name="connsiteY5" fmla="*/ 135469 h 3135086"/>
                <a:gd name="connsiteX6" fmla="*/ 135469 w 406400"/>
                <a:gd name="connsiteY6" fmla="*/ 0 h 31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00" h="3135086">
                  <a:moveTo>
                    <a:pt x="135469" y="0"/>
                  </a:moveTo>
                  <a:lnTo>
                    <a:pt x="406400" y="0"/>
                  </a:lnTo>
                  <a:lnTo>
                    <a:pt x="406400" y="3135086"/>
                  </a:lnTo>
                  <a:lnTo>
                    <a:pt x="135469" y="3135086"/>
                  </a:lnTo>
                  <a:cubicBezTo>
                    <a:pt x="60652" y="3135086"/>
                    <a:pt x="0" y="3074434"/>
                    <a:pt x="0" y="2999617"/>
                  </a:cubicBezTo>
                  <a:lnTo>
                    <a:pt x="0" y="135469"/>
                  </a:lnTo>
                  <a:cubicBezTo>
                    <a:pt x="0" y="60652"/>
                    <a:pt x="60652" y="0"/>
                    <a:pt x="135469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95A919-9376-FB60-22D2-11BEA7909723}"/>
                </a:ext>
              </a:extLst>
            </p:cNvPr>
            <p:cNvSpPr txBox="1"/>
            <p:nvPr/>
          </p:nvSpPr>
          <p:spPr>
            <a:xfrm rot="16200000">
              <a:off x="11201960" y="3244332"/>
              <a:ext cx="161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HY견고딕" panose="02030600000101010101" pitchFamily="18" charset="-127"/>
                </a:rPr>
                <a:t>survey</a:t>
              </a:r>
              <a:endParaRPr lang="ko-KR" altLang="en-US" b="1" dirty="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98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2198</Words>
  <Application>Microsoft Office PowerPoint</Application>
  <PresentationFormat>와이드스크린</PresentationFormat>
  <Paragraphs>785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Gill Sans</vt:lpstr>
      <vt:lpstr>HY그래픽M</vt:lpstr>
      <vt:lpstr>맑은 고딕</vt:lpstr>
      <vt:lpstr>Arial</vt:lpstr>
      <vt:lpstr>Calibri</vt:lpstr>
      <vt:lpstr>Tw Cen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SeokGyu</dc:creator>
  <cp:lastModifiedBy>SeokGyu</cp:lastModifiedBy>
  <cp:revision>310</cp:revision>
  <dcterms:created xsi:type="dcterms:W3CDTF">2022-10-13T15:35:26Z</dcterms:created>
  <dcterms:modified xsi:type="dcterms:W3CDTF">2022-10-26T04:50:09Z</dcterms:modified>
</cp:coreProperties>
</file>