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87" r:id="rId5"/>
    <p:sldId id="290" r:id="rId6"/>
    <p:sldId id="289" r:id="rId7"/>
    <p:sldId id="324" r:id="rId8"/>
    <p:sldId id="325" r:id="rId9"/>
    <p:sldId id="291" r:id="rId10"/>
    <p:sldId id="292" r:id="rId11"/>
    <p:sldId id="294" r:id="rId12"/>
    <p:sldId id="293" r:id="rId13"/>
    <p:sldId id="295" r:id="rId14"/>
    <p:sldId id="326" r:id="rId15"/>
    <p:sldId id="300" r:id="rId16"/>
    <p:sldId id="327" r:id="rId17"/>
    <p:sldId id="328" r:id="rId18"/>
    <p:sldId id="329" r:id="rId19"/>
    <p:sldId id="330" r:id="rId20"/>
    <p:sldId id="332" r:id="rId21"/>
    <p:sldId id="331" r:id="rId22"/>
    <p:sldId id="333" r:id="rId23"/>
    <p:sldId id="334" r:id="rId24"/>
    <p:sldId id="335" r:id="rId25"/>
    <p:sldId id="336" r:id="rId26"/>
    <p:sldId id="337" r:id="rId27"/>
    <p:sldId id="338" r:id="rId28"/>
    <p:sldId id="340" r:id="rId29"/>
    <p:sldId id="341" r:id="rId30"/>
    <p:sldId id="350" r:id="rId31"/>
    <p:sldId id="351" r:id="rId32"/>
    <p:sldId id="370" r:id="rId33"/>
    <p:sldId id="352" r:id="rId34"/>
    <p:sldId id="343" r:id="rId35"/>
    <p:sldId id="344" r:id="rId36"/>
    <p:sldId id="375" r:id="rId37"/>
    <p:sldId id="374" r:id="rId38"/>
    <p:sldId id="377" r:id="rId39"/>
    <p:sldId id="378" r:id="rId40"/>
    <p:sldId id="379" r:id="rId41"/>
    <p:sldId id="371" r:id="rId42"/>
    <p:sldId id="380" r:id="rId43"/>
    <p:sldId id="381" r:id="rId44"/>
    <p:sldId id="382" r:id="rId45"/>
    <p:sldId id="383" r:id="rId46"/>
    <p:sldId id="384" r:id="rId47"/>
    <p:sldId id="345" r:id="rId48"/>
    <p:sldId id="346" r:id="rId49"/>
    <p:sldId id="368" r:id="rId50"/>
    <p:sldId id="369" r:id="rId51"/>
    <p:sldId id="347" r:id="rId52"/>
    <p:sldId id="348" r:id="rId53"/>
    <p:sldId id="354" r:id="rId54"/>
    <p:sldId id="362" r:id="rId55"/>
    <p:sldId id="363" r:id="rId56"/>
    <p:sldId id="364" r:id="rId57"/>
    <p:sldId id="365" r:id="rId58"/>
    <p:sldId id="366" r:id="rId59"/>
    <p:sldId id="367" r:id="rId60"/>
    <p:sldId id="361" r:id="rId61"/>
    <p:sldId id="349" r:id="rId62"/>
    <p:sldId id="323" r:id="rId63"/>
    <p:sldId id="353" r:id="rId64"/>
    <p:sldId id="280" r:id="rId6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4C55"/>
    <a:srgbClr val="E2E4F6"/>
    <a:srgbClr val="332529"/>
    <a:srgbClr val="DBAFC1"/>
    <a:srgbClr val="663300"/>
    <a:srgbClr val="86626E"/>
    <a:srgbClr val="DEFFFC"/>
    <a:srgbClr val="E7C8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F481CE-C3A3-4E90-A654-997C286E3F95}" v="1553" dt="2022-11-26T01:56:06.1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3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62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E80D67-8C08-A3E2-2BAF-ADCCF458D491}"/>
              </a:ext>
            </a:extLst>
          </p:cNvPr>
          <p:cNvSpPr txBox="1"/>
          <p:nvPr/>
        </p:nvSpPr>
        <p:spPr>
          <a:xfrm>
            <a:off x="1648045" y="2498651"/>
            <a:ext cx="889590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000" dirty="0">
                <a:solidFill>
                  <a:srgbClr val="DEFFFC"/>
                </a:solidFill>
                <a:ea typeface="맑은 고딕"/>
              </a:rPr>
              <a:t>부산대학교 재학생 삶의 만족도 조사</a:t>
            </a:r>
            <a:endParaRPr lang="ko-KR" sz="4000">
              <a:solidFill>
                <a:srgbClr val="DEFFFC"/>
              </a:solidFill>
              <a:ea typeface="맑은 고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E1AEDB-B39F-A2B7-C0E8-ADABA9A64A0D}"/>
              </a:ext>
            </a:extLst>
          </p:cNvPr>
          <p:cNvSpPr txBox="1"/>
          <p:nvPr/>
        </p:nvSpPr>
        <p:spPr>
          <a:xfrm>
            <a:off x="3969488" y="3366976"/>
            <a:ext cx="425302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400" dirty="0">
                <a:solidFill>
                  <a:srgbClr val="E2E4F6"/>
                </a:solidFill>
                <a:ea typeface="맑은 고딕"/>
              </a:rPr>
              <a:t>삶의 만족도 영향 요인 분석</a:t>
            </a:r>
            <a:endParaRPr lang="ko-KR" altLang="en-US" sz="2400">
              <a:solidFill>
                <a:srgbClr val="E2E4F6"/>
              </a:solidFill>
              <a:ea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DF194B-C2E3-362E-8525-6317FD2E324F}"/>
              </a:ext>
            </a:extLst>
          </p:cNvPr>
          <p:cNvSpPr txBox="1"/>
          <p:nvPr/>
        </p:nvSpPr>
        <p:spPr>
          <a:xfrm>
            <a:off x="4235302" y="5715000"/>
            <a:ext cx="37213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solidFill>
                  <a:srgbClr val="E7C8DD"/>
                </a:solidFill>
                <a:ea typeface="맑은 고딕"/>
              </a:rPr>
              <a:t>통계조사론 결과보고서 발표자료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4CAB40-F48F-88A5-6306-080E1507BAF3}"/>
              </a:ext>
            </a:extLst>
          </p:cNvPr>
          <p:cNvSpPr txBox="1"/>
          <p:nvPr/>
        </p:nvSpPr>
        <p:spPr>
          <a:xfrm>
            <a:off x="10492922" y="5760631"/>
            <a:ext cx="1743528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200" dirty="0">
                <a:solidFill>
                  <a:srgbClr val="E7C8DD"/>
                </a:solidFill>
                <a:ea typeface="맑은 고딕"/>
              </a:rPr>
              <a:t>윤성보 </a:t>
            </a:r>
            <a:r>
              <a:rPr lang="en-US" altLang="ko-KR" sz="1200" dirty="0">
                <a:solidFill>
                  <a:srgbClr val="E7C8DD"/>
                </a:solidFill>
                <a:ea typeface="맑은 고딕"/>
              </a:rPr>
              <a:t>201911552</a:t>
            </a:r>
            <a:endParaRPr lang="ko-KR" altLang="en-US" sz="1200" dirty="0">
              <a:solidFill>
                <a:srgbClr val="E7C8DD"/>
              </a:solidFill>
              <a:ea typeface="맑은 고딕"/>
            </a:endParaRPr>
          </a:p>
          <a:p>
            <a:pPr algn="ctr"/>
            <a:r>
              <a:rPr lang="ko-KR" altLang="en-US" sz="1200" dirty="0">
                <a:solidFill>
                  <a:srgbClr val="E7C8DD"/>
                </a:solidFill>
                <a:ea typeface="맑은 고딕"/>
              </a:rPr>
              <a:t>나종근 </a:t>
            </a:r>
            <a:r>
              <a:rPr lang="en-US" altLang="ko-KR" sz="1200" dirty="0">
                <a:solidFill>
                  <a:srgbClr val="E7C8DD"/>
                </a:solidFill>
                <a:ea typeface="맑은 고딕"/>
              </a:rPr>
              <a:t>201827115</a:t>
            </a:r>
            <a:endParaRPr lang="ko-KR" altLang="en-US" sz="1200" dirty="0">
              <a:solidFill>
                <a:srgbClr val="E7C8DD"/>
              </a:solidFill>
              <a:ea typeface="맑은 고딕"/>
            </a:endParaRPr>
          </a:p>
          <a:p>
            <a:pPr algn="ctr"/>
            <a:r>
              <a:rPr lang="ko-KR" altLang="en-US" sz="1200" dirty="0">
                <a:solidFill>
                  <a:srgbClr val="E7C8DD"/>
                </a:solidFill>
                <a:ea typeface="맑은 고딕"/>
              </a:rPr>
              <a:t>정우석 </a:t>
            </a:r>
            <a:r>
              <a:rPr lang="en-US" altLang="ko-KR" sz="1200" dirty="0">
                <a:solidFill>
                  <a:srgbClr val="E7C8DD"/>
                </a:solidFill>
                <a:ea typeface="맑은 고딕"/>
              </a:rPr>
              <a:t>201827126</a:t>
            </a:r>
            <a:endParaRPr lang="ko-KR" altLang="en-US" sz="1200" dirty="0">
              <a:solidFill>
                <a:srgbClr val="E7C8DD"/>
              </a:solidFill>
              <a:ea typeface="맑은 고딕"/>
            </a:endParaRPr>
          </a:p>
          <a:p>
            <a:pPr algn="ctr"/>
            <a:r>
              <a:rPr lang="ko-KR" altLang="en-US" sz="1200" dirty="0">
                <a:solidFill>
                  <a:srgbClr val="E7C8DD"/>
                </a:solidFill>
                <a:ea typeface="맑은 고딕"/>
              </a:rPr>
              <a:t>정석규 </a:t>
            </a:r>
            <a:r>
              <a:rPr lang="en-US" altLang="ko-KR" sz="1200" dirty="0">
                <a:solidFill>
                  <a:srgbClr val="E7C8DD"/>
                </a:solidFill>
                <a:ea typeface="맑은 고딕"/>
              </a:rPr>
              <a:t>201724570</a:t>
            </a:r>
            <a:endParaRPr lang="ko-KR" altLang="en-US" sz="1200" dirty="0">
              <a:solidFill>
                <a:srgbClr val="E7C8DD"/>
              </a:solidFill>
              <a:ea typeface="맑은 고딕"/>
            </a:endParaRPr>
          </a:p>
          <a:p>
            <a:pPr algn="ctr"/>
            <a:r>
              <a:rPr lang="ko-KR" altLang="en-US" sz="1200" dirty="0">
                <a:solidFill>
                  <a:srgbClr val="E7C8DD"/>
                </a:solidFill>
                <a:ea typeface="맑은 고딕"/>
              </a:rPr>
              <a:t>신동민 </a:t>
            </a:r>
            <a:r>
              <a:rPr lang="en-US" altLang="ko-KR" sz="1200" dirty="0">
                <a:solidFill>
                  <a:srgbClr val="E7C8DD"/>
                </a:solidFill>
                <a:ea typeface="맑은 고딕"/>
              </a:rPr>
              <a:t>201711532</a:t>
            </a:r>
            <a:endParaRPr lang="ko-KR" altLang="en-US" sz="1200" dirty="0">
              <a:solidFill>
                <a:srgbClr val="E7C8DD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62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6A73D40-F0B2-4B18-65F9-6AAEF792DD36}"/>
              </a:ext>
            </a:extLst>
          </p:cNvPr>
          <p:cNvCxnSpPr/>
          <p:nvPr/>
        </p:nvCxnSpPr>
        <p:spPr>
          <a:xfrm>
            <a:off x="4639221" y="739401"/>
            <a:ext cx="2908004" cy="1773"/>
          </a:xfrm>
          <a:prstGeom prst="straightConnector1">
            <a:avLst/>
          </a:prstGeom>
          <a:ln w="28575">
            <a:solidFill>
              <a:srgbClr val="DEFF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9A2A0A8F-7721-8DA1-D1E4-DAFFF68B416F}"/>
              </a:ext>
            </a:extLst>
          </p:cNvPr>
          <p:cNvSpPr/>
          <p:nvPr/>
        </p:nvSpPr>
        <p:spPr>
          <a:xfrm>
            <a:off x="4735291" y="959666"/>
            <a:ext cx="122295" cy="122297"/>
          </a:xfrm>
          <a:prstGeom prst="flowChartConnector">
            <a:avLst/>
          </a:prstGeom>
          <a:solidFill>
            <a:srgbClr val="DBA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DEFFFC"/>
              </a:solidFill>
              <a:ea typeface="맑은 고딕"/>
            </a:endParaRP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AAB4C46A-25EB-079C-6709-D4B0C196C83C}"/>
              </a:ext>
            </a:extLst>
          </p:cNvPr>
          <p:cNvSpPr/>
          <p:nvPr/>
        </p:nvSpPr>
        <p:spPr>
          <a:xfrm>
            <a:off x="6218737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DEFFFC"/>
              </a:solidFill>
              <a:ea typeface="맑은 고딕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E05C3D-9541-1199-BCE0-4D658896CE0F}"/>
              </a:ext>
            </a:extLst>
          </p:cNvPr>
          <p:cNvSpPr txBox="1"/>
          <p:nvPr/>
        </p:nvSpPr>
        <p:spPr>
          <a:xfrm>
            <a:off x="4550747" y="196286"/>
            <a:ext cx="30912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E7C8DD"/>
                </a:solidFill>
                <a:ea typeface="맑은 고딕"/>
              </a:rPr>
              <a:t>02 분석자료 설명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57BA3A-B19B-8A73-BB0A-B7268C1293E0}"/>
              </a:ext>
            </a:extLst>
          </p:cNvPr>
          <p:cNvSpPr txBox="1"/>
          <p:nvPr/>
        </p:nvSpPr>
        <p:spPr>
          <a:xfrm>
            <a:off x="4814763" y="835609"/>
            <a:ext cx="14340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solidFill>
                  <a:srgbClr val="E7C8DD"/>
                </a:solidFill>
                <a:ea typeface="맑은 고딕"/>
              </a:rPr>
              <a:t>설문지 내용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D98A749-E176-4344-B9D2-23DE496B3124}"/>
              </a:ext>
            </a:extLst>
          </p:cNvPr>
          <p:cNvSpPr/>
          <p:nvPr/>
        </p:nvSpPr>
        <p:spPr>
          <a:xfrm>
            <a:off x="1607792" y="1777524"/>
            <a:ext cx="9096375" cy="912476"/>
          </a:xfrm>
          <a:prstGeom prst="roundRect">
            <a:avLst/>
          </a:prstGeom>
          <a:solidFill>
            <a:srgbClr val="DEFFF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6E91A6F-5F3F-4C39-8FBE-0D876FCFAA36}"/>
              </a:ext>
            </a:extLst>
          </p:cNvPr>
          <p:cNvSpPr/>
          <p:nvPr/>
        </p:nvSpPr>
        <p:spPr>
          <a:xfrm>
            <a:off x="1607792" y="3077473"/>
            <a:ext cx="9096375" cy="912476"/>
          </a:xfrm>
          <a:prstGeom prst="roundRect">
            <a:avLst/>
          </a:prstGeom>
          <a:solidFill>
            <a:srgbClr val="DEFFF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BA329CC-0171-45F9-9F76-D42731FBCADB}"/>
              </a:ext>
            </a:extLst>
          </p:cNvPr>
          <p:cNvSpPr/>
          <p:nvPr/>
        </p:nvSpPr>
        <p:spPr>
          <a:xfrm>
            <a:off x="1607792" y="4377422"/>
            <a:ext cx="9096375" cy="912476"/>
          </a:xfrm>
          <a:prstGeom prst="roundRect">
            <a:avLst/>
          </a:prstGeom>
          <a:solidFill>
            <a:srgbClr val="DEFFF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ECC685-ED8E-44A9-91B6-0C1B4A02601C}"/>
              </a:ext>
            </a:extLst>
          </p:cNvPr>
          <p:cNvSpPr txBox="1"/>
          <p:nvPr/>
        </p:nvSpPr>
        <p:spPr>
          <a:xfrm>
            <a:off x="2687287" y="1818149"/>
            <a:ext cx="6811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33252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주관적 만족감에 영향을 줄 것이라고 예상되는 통계학적 문항 </a:t>
            </a:r>
            <a:endParaRPr lang="en-US" altLang="ko-KR" b="1" dirty="0">
              <a:solidFill>
                <a:srgbClr val="332529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1" i="0" u="none" strike="noStrike" kern="1200" cap="none" spc="0" normalizeH="0" baseline="0" noProof="0" dirty="0">
              <a:ln>
                <a:noFill/>
              </a:ln>
              <a:solidFill>
                <a:srgbClr val="33252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33252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학년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rgbClr val="33252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33252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성별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rgbClr val="33252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33252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소득액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rgbClr val="33252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33252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이동수단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rgbClr val="33252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33252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주거형태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9ADD39-AFDB-4404-8EDD-F5A65A9DDD1A}"/>
              </a:ext>
            </a:extLst>
          </p:cNvPr>
          <p:cNvSpPr txBox="1"/>
          <p:nvPr/>
        </p:nvSpPr>
        <p:spPr>
          <a:xfrm>
            <a:off x="2687286" y="3120852"/>
            <a:ext cx="6811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33252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주관적 만족감에 대한 문항 </a:t>
            </a: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srgbClr val="33252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1" i="0" u="none" strike="noStrike" kern="1200" cap="none" spc="0" normalizeH="0" baseline="0" noProof="0" dirty="0">
              <a:ln>
                <a:noFill/>
              </a:ln>
              <a:solidFill>
                <a:srgbClr val="33252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="1" dirty="0">
                <a:solidFill>
                  <a:srgbClr val="332529"/>
                </a:solidFill>
                <a:latin typeface="맑은 고딕" panose="020F0502020204030204"/>
                <a:ea typeface="맑은 고딕" panose="020B0503020000020004" pitchFamily="50" charset="-127"/>
              </a:rPr>
              <a:t>주관적 만족감</a:t>
            </a:r>
            <a:r>
              <a:rPr lang="en-US" altLang="ko-KR" sz="1500" b="1" dirty="0">
                <a:solidFill>
                  <a:srgbClr val="332529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500" b="1" dirty="0">
                <a:solidFill>
                  <a:srgbClr val="332529"/>
                </a:solidFill>
                <a:latin typeface="맑은 고딕" panose="020F0502020204030204"/>
                <a:ea typeface="맑은 고딕" panose="020B0503020000020004" pitchFamily="50" charset="-127"/>
              </a:rPr>
              <a:t>인관관계 만족감</a:t>
            </a:r>
            <a:r>
              <a:rPr lang="en-US" altLang="ko-KR" sz="1500" b="1" dirty="0">
                <a:solidFill>
                  <a:srgbClr val="332529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500" b="1" dirty="0">
                <a:solidFill>
                  <a:srgbClr val="332529"/>
                </a:solidFill>
                <a:latin typeface="맑은 고딕" panose="020F0502020204030204"/>
                <a:ea typeface="맑은 고딕" panose="020B0503020000020004" pitchFamily="50" charset="-127"/>
              </a:rPr>
              <a:t>경제적 만족감</a:t>
            </a:r>
            <a:r>
              <a:rPr lang="en-US" altLang="ko-KR" sz="1500" b="1" dirty="0">
                <a:solidFill>
                  <a:srgbClr val="332529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500" b="1" dirty="0">
                <a:solidFill>
                  <a:srgbClr val="332529"/>
                </a:solidFill>
                <a:latin typeface="맑은 고딕" panose="020F0502020204030204"/>
                <a:ea typeface="맑은 고딕" panose="020B0503020000020004" pitchFamily="50" charset="-127"/>
              </a:rPr>
              <a:t>생활환경 만족감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33252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B7A367-19CF-4CDD-8306-0C6FB1806B04}"/>
              </a:ext>
            </a:extLst>
          </p:cNvPr>
          <p:cNvSpPr txBox="1"/>
          <p:nvPr/>
        </p:nvSpPr>
        <p:spPr>
          <a:xfrm>
            <a:off x="2687285" y="4415522"/>
            <a:ext cx="6811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33252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주관적 만족감에 대한 문항 척도 </a:t>
            </a: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srgbClr val="33252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1" i="0" u="none" strike="noStrike" kern="1200" cap="none" spc="0" normalizeH="0" baseline="0" noProof="0" dirty="0">
              <a:ln>
                <a:noFill/>
              </a:ln>
              <a:solidFill>
                <a:srgbClr val="33252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="1" dirty="0">
                <a:solidFill>
                  <a:srgbClr val="332529"/>
                </a:solidFill>
                <a:latin typeface="맑은 고딕" panose="020F0502020204030204"/>
                <a:ea typeface="맑은 고딕" panose="020B0503020000020004" pitchFamily="50" charset="-127"/>
              </a:rPr>
              <a:t>리커트 척도 사용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33252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4400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 animBg="1"/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62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6A73D40-F0B2-4B18-65F9-6AAEF792DD36}"/>
              </a:ext>
            </a:extLst>
          </p:cNvPr>
          <p:cNvCxnSpPr/>
          <p:nvPr/>
        </p:nvCxnSpPr>
        <p:spPr>
          <a:xfrm>
            <a:off x="4639221" y="739401"/>
            <a:ext cx="2908004" cy="1773"/>
          </a:xfrm>
          <a:prstGeom prst="straightConnector1">
            <a:avLst/>
          </a:prstGeom>
          <a:ln w="28575">
            <a:solidFill>
              <a:srgbClr val="DEFF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9A2A0A8F-7721-8DA1-D1E4-DAFFF68B416F}"/>
              </a:ext>
            </a:extLst>
          </p:cNvPr>
          <p:cNvSpPr/>
          <p:nvPr/>
        </p:nvSpPr>
        <p:spPr>
          <a:xfrm>
            <a:off x="5855879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DEFFFC"/>
              </a:solidFill>
              <a:ea typeface="맑은 고딕"/>
            </a:endParaRP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AAB4C46A-25EB-079C-6709-D4B0C196C83C}"/>
              </a:ext>
            </a:extLst>
          </p:cNvPr>
          <p:cNvSpPr/>
          <p:nvPr/>
        </p:nvSpPr>
        <p:spPr>
          <a:xfrm>
            <a:off x="6218737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DEFFFC"/>
              </a:solidFill>
              <a:ea typeface="맑은 고딕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E05C3D-9541-1199-BCE0-4D658896CE0F}"/>
              </a:ext>
            </a:extLst>
          </p:cNvPr>
          <p:cNvSpPr txBox="1"/>
          <p:nvPr/>
        </p:nvSpPr>
        <p:spPr>
          <a:xfrm>
            <a:off x="4550747" y="196286"/>
            <a:ext cx="30912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E7C8DD"/>
                </a:solidFill>
                <a:ea typeface="맑은 고딕"/>
              </a:rPr>
              <a:t>02 분석자료 설명 </a:t>
            </a:r>
          </a:p>
        </p:txBody>
      </p:sp>
    </p:spTree>
    <p:extLst>
      <p:ext uri="{BB962C8B-B14F-4D97-AF65-F5344CB8AC3E}">
        <p14:creationId xmlns:p14="http://schemas.microsoft.com/office/powerpoint/2010/main" val="3247369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62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6A73D40-F0B2-4B18-65F9-6AAEF792DD36}"/>
              </a:ext>
            </a:extLst>
          </p:cNvPr>
          <p:cNvCxnSpPr/>
          <p:nvPr/>
        </p:nvCxnSpPr>
        <p:spPr>
          <a:xfrm>
            <a:off x="4639221" y="739401"/>
            <a:ext cx="2908004" cy="1773"/>
          </a:xfrm>
          <a:prstGeom prst="straightConnector1">
            <a:avLst/>
          </a:prstGeom>
          <a:ln w="28575">
            <a:solidFill>
              <a:srgbClr val="DEFF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9A2A0A8F-7721-8DA1-D1E4-DAFFF68B416F}"/>
              </a:ext>
            </a:extLst>
          </p:cNvPr>
          <p:cNvSpPr/>
          <p:nvPr/>
        </p:nvSpPr>
        <p:spPr>
          <a:xfrm>
            <a:off x="5855879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DEFFFC"/>
              </a:solidFill>
              <a:ea typeface="맑은 고딕"/>
            </a:endParaRP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AAB4C46A-25EB-079C-6709-D4B0C196C83C}"/>
              </a:ext>
            </a:extLst>
          </p:cNvPr>
          <p:cNvSpPr/>
          <p:nvPr/>
        </p:nvSpPr>
        <p:spPr>
          <a:xfrm>
            <a:off x="6218737" y="959666"/>
            <a:ext cx="122295" cy="122297"/>
          </a:xfrm>
          <a:prstGeom prst="flowChartConnector">
            <a:avLst/>
          </a:prstGeom>
          <a:solidFill>
            <a:srgbClr val="DBA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DEFFFC"/>
              </a:solidFill>
              <a:ea typeface="맑은 고딕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E05C3D-9541-1199-BCE0-4D658896CE0F}"/>
              </a:ext>
            </a:extLst>
          </p:cNvPr>
          <p:cNvSpPr txBox="1"/>
          <p:nvPr/>
        </p:nvSpPr>
        <p:spPr>
          <a:xfrm>
            <a:off x="4550747" y="196286"/>
            <a:ext cx="30912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E7C8DD"/>
                </a:solidFill>
                <a:ea typeface="맑은 고딕"/>
              </a:rPr>
              <a:t>02 분석자료 설명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A46164-A46E-6A8D-FB6F-D885006A056D}"/>
              </a:ext>
            </a:extLst>
          </p:cNvPr>
          <p:cNvSpPr txBox="1"/>
          <p:nvPr/>
        </p:nvSpPr>
        <p:spPr>
          <a:xfrm>
            <a:off x="6278403" y="835609"/>
            <a:ext cx="11389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solidFill>
                  <a:srgbClr val="E7C8DD"/>
                </a:solidFill>
                <a:ea typeface="맑은 고딕"/>
              </a:rPr>
              <a:t>설문결과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2E7E6B5-2C81-4CD7-A058-617A902B7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390184"/>
              </p:ext>
            </p:extLst>
          </p:nvPr>
        </p:nvGraphicFramePr>
        <p:xfrm>
          <a:off x="3336998" y="2026721"/>
          <a:ext cx="551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9001">
                  <a:extLst>
                    <a:ext uri="{9D8B030D-6E8A-4147-A177-3AD203B41FA5}">
                      <a16:colId xmlns:a16="http://schemas.microsoft.com/office/drawing/2014/main" val="3370458655"/>
                    </a:ext>
                  </a:extLst>
                </a:gridCol>
                <a:gridCol w="2759001">
                  <a:extLst>
                    <a:ext uri="{9D8B030D-6E8A-4147-A177-3AD203B41FA5}">
                      <a16:colId xmlns:a16="http://schemas.microsoft.com/office/drawing/2014/main" val="23179107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E2E4F6"/>
                          </a:solidFill>
                        </a:rPr>
                        <a:t>척도</a:t>
                      </a:r>
                    </a:p>
                  </a:txBody>
                  <a:tcPr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E2E4F6"/>
                          </a:solidFill>
                        </a:rPr>
                        <a:t>계수</a:t>
                      </a:r>
                    </a:p>
                  </a:txBody>
                  <a:tcPr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84C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739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크론바흐 알파</a:t>
                      </a:r>
                    </a:p>
                  </a:txBody>
                  <a:tcPr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0.86(86%)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925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동류신뢰도</a:t>
                      </a:r>
                    </a:p>
                  </a:txBody>
                  <a:tcPr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0.81(81%)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20555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491AED2-133B-4BEC-803A-B73AFBEA3364}"/>
              </a:ext>
            </a:extLst>
          </p:cNvPr>
          <p:cNvSpPr txBox="1"/>
          <p:nvPr/>
        </p:nvSpPr>
        <p:spPr>
          <a:xfrm>
            <a:off x="4894372" y="1423433"/>
            <a:ext cx="24032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solidFill>
                  <a:srgbClr val="E2E4F6"/>
                </a:solidFill>
              </a:rPr>
              <a:t>설문 신뢰도 분석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6CE289-661F-403D-BF64-C35DAD6A2A66}"/>
              </a:ext>
            </a:extLst>
          </p:cNvPr>
          <p:cNvSpPr txBox="1"/>
          <p:nvPr/>
        </p:nvSpPr>
        <p:spPr>
          <a:xfrm>
            <a:off x="4676633" y="3417591"/>
            <a:ext cx="28331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solidFill>
                  <a:srgbClr val="E2E4F6"/>
                </a:solidFill>
              </a:rPr>
              <a:t>분석자료 변수 설정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23CB8D5-2F56-4124-A510-589B40F2B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728363"/>
              </p:ext>
            </p:extLst>
          </p:nvPr>
        </p:nvGraphicFramePr>
        <p:xfrm>
          <a:off x="3336998" y="3983432"/>
          <a:ext cx="551800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9001">
                  <a:extLst>
                    <a:ext uri="{9D8B030D-6E8A-4147-A177-3AD203B41FA5}">
                      <a16:colId xmlns:a16="http://schemas.microsoft.com/office/drawing/2014/main" val="3370458655"/>
                    </a:ext>
                  </a:extLst>
                </a:gridCol>
                <a:gridCol w="2759001">
                  <a:extLst>
                    <a:ext uri="{9D8B030D-6E8A-4147-A177-3AD203B41FA5}">
                      <a16:colId xmlns:a16="http://schemas.microsoft.com/office/drawing/2014/main" val="23179107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E2E4F6"/>
                          </a:solidFill>
                        </a:rPr>
                        <a:t>독립변수</a:t>
                      </a:r>
                    </a:p>
                  </a:txBody>
                  <a:tcPr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E2E4F6"/>
                          </a:solidFill>
                        </a:rPr>
                        <a:t>종속변수</a:t>
                      </a:r>
                    </a:p>
                  </a:txBody>
                  <a:tcPr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84C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739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인관관계 부문</a:t>
                      </a:r>
                    </a:p>
                  </a:txBody>
                  <a:tcPr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4F6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삶의 만족도에 대한 문항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925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학교생활 부문</a:t>
                      </a:r>
                    </a:p>
                  </a:txBody>
                  <a:tcPr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4F6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20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경제생활 부문</a:t>
                      </a:r>
                    </a:p>
                  </a:txBody>
                  <a:tcPr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4F6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695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여가생활 부문</a:t>
                      </a:r>
                    </a:p>
                  </a:txBody>
                  <a:tcPr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4F6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9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생활환경 부문</a:t>
                      </a:r>
                    </a:p>
                  </a:txBody>
                  <a:tcPr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4F6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52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인구통계학적 부문 </a:t>
                      </a:r>
                    </a:p>
                  </a:txBody>
                  <a:tcPr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4F6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396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340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62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6A73D40-F0B2-4B18-65F9-6AAEF792DD36}"/>
              </a:ext>
            </a:extLst>
          </p:cNvPr>
          <p:cNvCxnSpPr/>
          <p:nvPr/>
        </p:nvCxnSpPr>
        <p:spPr>
          <a:xfrm>
            <a:off x="4639221" y="739401"/>
            <a:ext cx="2908004" cy="1773"/>
          </a:xfrm>
          <a:prstGeom prst="straightConnector1">
            <a:avLst/>
          </a:prstGeom>
          <a:ln w="28575">
            <a:solidFill>
              <a:srgbClr val="DEFF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9A2A0A8F-7721-8DA1-D1E4-DAFFF68B416F}"/>
              </a:ext>
            </a:extLst>
          </p:cNvPr>
          <p:cNvSpPr/>
          <p:nvPr/>
        </p:nvSpPr>
        <p:spPr>
          <a:xfrm>
            <a:off x="5855879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DEFFFC"/>
              </a:solidFill>
              <a:ea typeface="맑은 고딕"/>
            </a:endParaRP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AAB4C46A-25EB-079C-6709-D4B0C196C83C}"/>
              </a:ext>
            </a:extLst>
          </p:cNvPr>
          <p:cNvSpPr/>
          <p:nvPr/>
        </p:nvSpPr>
        <p:spPr>
          <a:xfrm>
            <a:off x="6218737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DEFFFC"/>
              </a:solidFill>
              <a:ea typeface="맑은 고딕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E05C3D-9541-1199-BCE0-4D658896CE0F}"/>
              </a:ext>
            </a:extLst>
          </p:cNvPr>
          <p:cNvSpPr txBox="1"/>
          <p:nvPr/>
        </p:nvSpPr>
        <p:spPr>
          <a:xfrm>
            <a:off x="4550747" y="196286"/>
            <a:ext cx="30912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E7C8DD"/>
                </a:solidFill>
                <a:ea typeface="맑은 고딕"/>
              </a:rPr>
              <a:t>03 분석결과 설명 </a:t>
            </a:r>
          </a:p>
        </p:txBody>
      </p:sp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E18AAB88-835D-0A52-B04D-B045935A2865}"/>
              </a:ext>
            </a:extLst>
          </p:cNvPr>
          <p:cNvSpPr/>
          <p:nvPr/>
        </p:nvSpPr>
        <p:spPr>
          <a:xfrm>
            <a:off x="6034008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DEFFFC"/>
              </a:solidFill>
              <a:ea typeface="맑은 고딕"/>
            </a:endParaRPr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1032ECF0-AF1C-CC85-90F6-B074843BBE33}"/>
              </a:ext>
            </a:extLst>
          </p:cNvPr>
          <p:cNvSpPr/>
          <p:nvPr/>
        </p:nvSpPr>
        <p:spPr>
          <a:xfrm>
            <a:off x="5673141" y="960859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DEFFFC"/>
              </a:solidFill>
              <a:ea typeface="맑은 고딕"/>
            </a:endParaRP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33741070-CB7B-4FE5-B86E-5AD5035A4B2C}"/>
              </a:ext>
            </a:extLst>
          </p:cNvPr>
          <p:cNvSpPr/>
          <p:nvPr/>
        </p:nvSpPr>
        <p:spPr>
          <a:xfrm>
            <a:off x="6409237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DEFFFC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05531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62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6A73D40-F0B2-4B18-65F9-6AAEF792DD36}"/>
              </a:ext>
            </a:extLst>
          </p:cNvPr>
          <p:cNvCxnSpPr/>
          <p:nvPr/>
        </p:nvCxnSpPr>
        <p:spPr>
          <a:xfrm>
            <a:off x="4639221" y="739401"/>
            <a:ext cx="2908004" cy="1773"/>
          </a:xfrm>
          <a:prstGeom prst="straightConnector1">
            <a:avLst/>
          </a:prstGeom>
          <a:ln w="28575">
            <a:solidFill>
              <a:srgbClr val="DEFF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CDC283-9FED-4115-B9FB-AB869172AD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319925"/>
              </p:ext>
            </p:extLst>
          </p:nvPr>
        </p:nvGraphicFramePr>
        <p:xfrm>
          <a:off x="-9055021" y="1695447"/>
          <a:ext cx="9022256" cy="4619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6612">
                  <a:extLst>
                    <a:ext uri="{9D8B030D-6E8A-4147-A177-3AD203B41FA5}">
                      <a16:colId xmlns:a16="http://schemas.microsoft.com/office/drawing/2014/main" val="291902635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3373602839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32936478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1454041839"/>
                    </a:ext>
                  </a:extLst>
                </a:gridCol>
                <a:gridCol w="1017198">
                  <a:extLst>
                    <a:ext uri="{9D8B030D-6E8A-4147-A177-3AD203B41FA5}">
                      <a16:colId xmlns:a16="http://schemas.microsoft.com/office/drawing/2014/main" val="3173957380"/>
                    </a:ext>
                  </a:extLst>
                </a:gridCol>
                <a:gridCol w="1127782">
                  <a:extLst>
                    <a:ext uri="{9D8B030D-6E8A-4147-A177-3AD203B41FA5}">
                      <a16:colId xmlns:a16="http://schemas.microsoft.com/office/drawing/2014/main" val="2240178496"/>
                    </a:ext>
                  </a:extLst>
                </a:gridCol>
                <a:gridCol w="1127782">
                  <a:extLst>
                    <a:ext uri="{9D8B030D-6E8A-4147-A177-3AD203B41FA5}">
                      <a16:colId xmlns:a16="http://schemas.microsoft.com/office/drawing/2014/main" val="4162717032"/>
                    </a:ext>
                  </a:extLst>
                </a:gridCol>
                <a:gridCol w="1127782">
                  <a:extLst>
                    <a:ext uri="{9D8B030D-6E8A-4147-A177-3AD203B41FA5}">
                      <a16:colId xmlns:a16="http://schemas.microsoft.com/office/drawing/2014/main" val="2668966277"/>
                    </a:ext>
                  </a:extLst>
                </a:gridCol>
              </a:tblGrid>
              <a:tr h="620978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빈도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퍼센트</a:t>
                      </a:r>
                      <a:r>
                        <a:rPr lang="en-US" altLang="ko-KR" dirty="0"/>
                        <a:t>(%)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56136"/>
                  </a:ext>
                </a:extLst>
              </a:tr>
              <a:tr h="620978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삶의 만족도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14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16.9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050399"/>
                  </a:ext>
                </a:extLst>
              </a:tr>
              <a:tr h="62097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18.1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223833"/>
                  </a:ext>
                </a:extLst>
              </a:tr>
              <a:tr h="62097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35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42.2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973024"/>
                  </a:ext>
                </a:extLst>
              </a:tr>
              <a:tr h="62097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19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22.9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42769"/>
                  </a:ext>
                </a:extLst>
              </a:tr>
              <a:tr h="50028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E2E4F6"/>
                          </a:solidFill>
                        </a:rPr>
                        <a:t>변수명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E2E4F6"/>
                          </a:solidFill>
                        </a:rPr>
                        <a:t>빈도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E2E4F6"/>
                          </a:solidFill>
                        </a:rPr>
                        <a:t>평균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E2E4F6"/>
                          </a:solidFill>
                        </a:rPr>
                        <a:t>표준편차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E2E4F6"/>
                          </a:solidFill>
                        </a:rPr>
                        <a:t>왜도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E2E4F6"/>
                          </a:solidFill>
                        </a:rPr>
                        <a:t>첨도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561808"/>
                  </a:ext>
                </a:extLst>
              </a:tr>
              <a:tr h="39348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E2E4F6"/>
                          </a:solidFill>
                        </a:rPr>
                        <a:t>통계량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E2E4F6"/>
                          </a:solidFill>
                        </a:rPr>
                        <a:t>표준오차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E2E4F6"/>
                          </a:solidFill>
                        </a:rPr>
                        <a:t>통계량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E2E4F6"/>
                          </a:solidFill>
                        </a:rPr>
                        <a:t>표준오차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874307"/>
                  </a:ext>
                </a:extLst>
              </a:tr>
              <a:tr h="620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삶의 만족도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83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3.71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1.006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-0.416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0.264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-0.856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0.523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669688"/>
                  </a:ext>
                </a:extLst>
              </a:tr>
            </a:tbl>
          </a:graphicData>
        </a:graphic>
      </p:graphicFrame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9A2A0A8F-7721-8DA1-D1E4-DAFFF68B416F}"/>
              </a:ext>
            </a:extLst>
          </p:cNvPr>
          <p:cNvSpPr/>
          <p:nvPr/>
        </p:nvSpPr>
        <p:spPr>
          <a:xfrm>
            <a:off x="5855879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AAB4C46A-25EB-079C-6709-D4B0C196C83C}"/>
              </a:ext>
            </a:extLst>
          </p:cNvPr>
          <p:cNvSpPr/>
          <p:nvPr/>
        </p:nvSpPr>
        <p:spPr>
          <a:xfrm>
            <a:off x="6218737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E05C3D-9541-1199-BCE0-4D658896CE0F}"/>
              </a:ext>
            </a:extLst>
          </p:cNvPr>
          <p:cNvSpPr txBox="1"/>
          <p:nvPr/>
        </p:nvSpPr>
        <p:spPr>
          <a:xfrm>
            <a:off x="4550747" y="196286"/>
            <a:ext cx="30912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C8DD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03 분석결과 설명 </a:t>
            </a:r>
          </a:p>
        </p:txBody>
      </p:sp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E18AAB88-835D-0A52-B04D-B045935A2865}"/>
              </a:ext>
            </a:extLst>
          </p:cNvPr>
          <p:cNvSpPr/>
          <p:nvPr/>
        </p:nvSpPr>
        <p:spPr>
          <a:xfrm>
            <a:off x="6034008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1032ECF0-AF1C-CC85-90F6-B074843BBE33}"/>
              </a:ext>
            </a:extLst>
          </p:cNvPr>
          <p:cNvSpPr/>
          <p:nvPr/>
        </p:nvSpPr>
        <p:spPr>
          <a:xfrm>
            <a:off x="4625391" y="960859"/>
            <a:ext cx="122295" cy="122297"/>
          </a:xfrm>
          <a:prstGeom prst="flowChartConnector">
            <a:avLst/>
          </a:prstGeom>
          <a:solidFill>
            <a:srgbClr val="DBA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33741070-CB7B-4FE5-B86E-5AD5035A4B2C}"/>
              </a:ext>
            </a:extLst>
          </p:cNvPr>
          <p:cNvSpPr/>
          <p:nvPr/>
        </p:nvSpPr>
        <p:spPr>
          <a:xfrm>
            <a:off x="6409237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8985C8-7DCD-49C7-BFA4-37C183734590}"/>
              </a:ext>
            </a:extLst>
          </p:cNvPr>
          <p:cNvSpPr txBox="1"/>
          <p:nvPr/>
        </p:nvSpPr>
        <p:spPr>
          <a:xfrm>
            <a:off x="4732328" y="836148"/>
            <a:ext cx="11389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C8DD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기초분석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D60E8A-9E3B-409E-AB00-9CBA3D98D715}"/>
              </a:ext>
            </a:extLst>
          </p:cNvPr>
          <p:cNvSpPr/>
          <p:nvPr/>
        </p:nvSpPr>
        <p:spPr>
          <a:xfrm>
            <a:off x="0" y="1666874"/>
            <a:ext cx="1676400" cy="4657725"/>
          </a:xfrm>
          <a:prstGeom prst="rect">
            <a:avLst/>
          </a:prstGeom>
          <a:solidFill>
            <a:srgbClr val="8662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C596BB1-EC74-4CED-AC3D-E06495D00E4D}"/>
              </a:ext>
            </a:extLst>
          </p:cNvPr>
          <p:cNvCxnSpPr/>
          <p:nvPr/>
        </p:nvCxnSpPr>
        <p:spPr>
          <a:xfrm>
            <a:off x="1695450" y="1657350"/>
            <a:ext cx="0" cy="468630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94229F5-0AB5-4158-B1D8-0529A9C90EBC}"/>
              </a:ext>
            </a:extLst>
          </p:cNvPr>
          <p:cNvSpPr txBox="1"/>
          <p:nvPr/>
        </p:nvSpPr>
        <p:spPr>
          <a:xfrm>
            <a:off x="4358284" y="1200797"/>
            <a:ext cx="34698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solidFill>
                  <a:srgbClr val="E2E4F6"/>
                </a:solidFill>
              </a:rPr>
              <a:t>삶의 만족도 기술통계량</a:t>
            </a:r>
          </a:p>
        </p:txBody>
      </p:sp>
    </p:spTree>
    <p:extLst>
      <p:ext uri="{BB962C8B-B14F-4D97-AF65-F5344CB8AC3E}">
        <p14:creationId xmlns:p14="http://schemas.microsoft.com/office/powerpoint/2010/main" val="3561424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62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6A73D40-F0B2-4B18-65F9-6AAEF792DD36}"/>
              </a:ext>
            </a:extLst>
          </p:cNvPr>
          <p:cNvCxnSpPr/>
          <p:nvPr/>
        </p:nvCxnSpPr>
        <p:spPr>
          <a:xfrm>
            <a:off x="4639221" y="739401"/>
            <a:ext cx="2908004" cy="1773"/>
          </a:xfrm>
          <a:prstGeom prst="straightConnector1">
            <a:avLst/>
          </a:prstGeom>
          <a:ln w="28575">
            <a:solidFill>
              <a:srgbClr val="DEFF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9A2A0A8F-7721-8DA1-D1E4-DAFFF68B416F}"/>
              </a:ext>
            </a:extLst>
          </p:cNvPr>
          <p:cNvSpPr/>
          <p:nvPr/>
        </p:nvSpPr>
        <p:spPr>
          <a:xfrm>
            <a:off x="5855879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DEFFFC"/>
              </a:solidFill>
              <a:ea typeface="맑은 고딕"/>
            </a:endParaRP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AAB4C46A-25EB-079C-6709-D4B0C196C83C}"/>
              </a:ext>
            </a:extLst>
          </p:cNvPr>
          <p:cNvSpPr/>
          <p:nvPr/>
        </p:nvSpPr>
        <p:spPr>
          <a:xfrm>
            <a:off x="6218737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DEFFFC"/>
              </a:solidFill>
              <a:ea typeface="맑은 고딕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E05C3D-9541-1199-BCE0-4D658896CE0F}"/>
              </a:ext>
            </a:extLst>
          </p:cNvPr>
          <p:cNvSpPr txBox="1"/>
          <p:nvPr/>
        </p:nvSpPr>
        <p:spPr>
          <a:xfrm>
            <a:off x="4550747" y="196286"/>
            <a:ext cx="30912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E7C8DD"/>
                </a:solidFill>
                <a:ea typeface="맑은 고딕"/>
              </a:rPr>
              <a:t>03 분석결과 설명 </a:t>
            </a:r>
          </a:p>
        </p:txBody>
      </p:sp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E18AAB88-835D-0A52-B04D-B045935A2865}"/>
              </a:ext>
            </a:extLst>
          </p:cNvPr>
          <p:cNvSpPr/>
          <p:nvPr/>
        </p:nvSpPr>
        <p:spPr>
          <a:xfrm>
            <a:off x="6034008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DEFFFC"/>
              </a:solidFill>
              <a:ea typeface="맑은 고딕"/>
            </a:endParaRPr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1032ECF0-AF1C-CC85-90F6-B074843BBE33}"/>
              </a:ext>
            </a:extLst>
          </p:cNvPr>
          <p:cNvSpPr/>
          <p:nvPr/>
        </p:nvSpPr>
        <p:spPr>
          <a:xfrm>
            <a:off x="4625391" y="960859"/>
            <a:ext cx="122295" cy="122297"/>
          </a:xfrm>
          <a:prstGeom prst="flowChartConnector">
            <a:avLst/>
          </a:prstGeom>
          <a:solidFill>
            <a:srgbClr val="DBA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DEFFFC"/>
              </a:solidFill>
              <a:ea typeface="맑은 고딕"/>
            </a:endParaRP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33741070-CB7B-4FE5-B86E-5AD5035A4B2C}"/>
              </a:ext>
            </a:extLst>
          </p:cNvPr>
          <p:cNvSpPr/>
          <p:nvPr/>
        </p:nvSpPr>
        <p:spPr>
          <a:xfrm>
            <a:off x="6409237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DEFFFC"/>
              </a:solidFill>
              <a:ea typeface="맑은 고딕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8985C8-7DCD-49C7-BFA4-37C183734590}"/>
              </a:ext>
            </a:extLst>
          </p:cNvPr>
          <p:cNvSpPr txBox="1"/>
          <p:nvPr/>
        </p:nvSpPr>
        <p:spPr>
          <a:xfrm>
            <a:off x="4732328" y="836148"/>
            <a:ext cx="11389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solidFill>
                  <a:srgbClr val="E7C8DD"/>
                </a:solidFill>
                <a:ea typeface="맑은 고딕"/>
              </a:rPr>
              <a:t>기초분석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CDC283-9FED-4115-B9FB-AB869172AD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06619"/>
              </p:ext>
            </p:extLst>
          </p:nvPr>
        </p:nvGraphicFramePr>
        <p:xfrm>
          <a:off x="1731463" y="1685922"/>
          <a:ext cx="9022256" cy="4619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6612">
                  <a:extLst>
                    <a:ext uri="{9D8B030D-6E8A-4147-A177-3AD203B41FA5}">
                      <a16:colId xmlns:a16="http://schemas.microsoft.com/office/drawing/2014/main" val="291902635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3373602839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32936478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1454041839"/>
                    </a:ext>
                  </a:extLst>
                </a:gridCol>
                <a:gridCol w="1017198">
                  <a:extLst>
                    <a:ext uri="{9D8B030D-6E8A-4147-A177-3AD203B41FA5}">
                      <a16:colId xmlns:a16="http://schemas.microsoft.com/office/drawing/2014/main" val="3173957380"/>
                    </a:ext>
                  </a:extLst>
                </a:gridCol>
                <a:gridCol w="1127782">
                  <a:extLst>
                    <a:ext uri="{9D8B030D-6E8A-4147-A177-3AD203B41FA5}">
                      <a16:colId xmlns:a16="http://schemas.microsoft.com/office/drawing/2014/main" val="2240178496"/>
                    </a:ext>
                  </a:extLst>
                </a:gridCol>
                <a:gridCol w="1127782">
                  <a:extLst>
                    <a:ext uri="{9D8B030D-6E8A-4147-A177-3AD203B41FA5}">
                      <a16:colId xmlns:a16="http://schemas.microsoft.com/office/drawing/2014/main" val="4162717032"/>
                    </a:ext>
                  </a:extLst>
                </a:gridCol>
                <a:gridCol w="1127782">
                  <a:extLst>
                    <a:ext uri="{9D8B030D-6E8A-4147-A177-3AD203B41FA5}">
                      <a16:colId xmlns:a16="http://schemas.microsoft.com/office/drawing/2014/main" val="2668966277"/>
                    </a:ext>
                  </a:extLst>
                </a:gridCol>
              </a:tblGrid>
              <a:tr h="620978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빈도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퍼센트</a:t>
                      </a:r>
                      <a:r>
                        <a:rPr lang="en-US" altLang="ko-KR" dirty="0"/>
                        <a:t>(%)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56136"/>
                  </a:ext>
                </a:extLst>
              </a:tr>
              <a:tr h="620978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삶의 만족도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14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16.9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050399"/>
                  </a:ext>
                </a:extLst>
              </a:tr>
              <a:tr h="62097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18.1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223833"/>
                  </a:ext>
                </a:extLst>
              </a:tr>
              <a:tr h="62097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35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42.2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973024"/>
                  </a:ext>
                </a:extLst>
              </a:tr>
              <a:tr h="62097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19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22.9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42769"/>
                  </a:ext>
                </a:extLst>
              </a:tr>
              <a:tr h="50028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E2E4F6"/>
                          </a:solidFill>
                        </a:rPr>
                        <a:t>변수명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E2E4F6"/>
                          </a:solidFill>
                        </a:rPr>
                        <a:t>빈도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E2E4F6"/>
                          </a:solidFill>
                        </a:rPr>
                        <a:t>평균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E2E4F6"/>
                          </a:solidFill>
                        </a:rPr>
                        <a:t>표준편차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E2E4F6"/>
                          </a:solidFill>
                        </a:rPr>
                        <a:t>왜도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E2E4F6"/>
                          </a:solidFill>
                        </a:rPr>
                        <a:t>첨도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561808"/>
                  </a:ext>
                </a:extLst>
              </a:tr>
              <a:tr h="39348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E2E4F6"/>
                          </a:solidFill>
                        </a:rPr>
                        <a:t>통계량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E2E4F6"/>
                          </a:solidFill>
                        </a:rPr>
                        <a:t>표준오차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E2E4F6"/>
                          </a:solidFill>
                        </a:rPr>
                        <a:t>통계량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E2E4F6"/>
                          </a:solidFill>
                        </a:rPr>
                        <a:t>표준오차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874307"/>
                  </a:ext>
                </a:extLst>
              </a:tr>
              <a:tr h="620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삶의 만족도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83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3.71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1.006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-0.416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0.264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-0.856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0.523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669688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72D60E8A-9E3B-409E-AB00-9CBA3D98D715}"/>
              </a:ext>
            </a:extLst>
          </p:cNvPr>
          <p:cNvSpPr/>
          <p:nvPr/>
        </p:nvSpPr>
        <p:spPr>
          <a:xfrm>
            <a:off x="0" y="1676399"/>
            <a:ext cx="1676400" cy="4657725"/>
          </a:xfrm>
          <a:prstGeom prst="rect">
            <a:avLst/>
          </a:prstGeom>
          <a:solidFill>
            <a:srgbClr val="8662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C596BB1-EC74-4CED-AC3D-E06495D00E4D}"/>
              </a:ext>
            </a:extLst>
          </p:cNvPr>
          <p:cNvCxnSpPr/>
          <p:nvPr/>
        </p:nvCxnSpPr>
        <p:spPr>
          <a:xfrm>
            <a:off x="1695450" y="1657350"/>
            <a:ext cx="0" cy="468630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E42F97E-8320-4376-8A21-FBFAC7C02AE5}"/>
              </a:ext>
            </a:extLst>
          </p:cNvPr>
          <p:cNvSpPr txBox="1"/>
          <p:nvPr/>
        </p:nvSpPr>
        <p:spPr>
          <a:xfrm>
            <a:off x="3073798" y="6443438"/>
            <a:ext cx="60388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rgbClr val="E2E4F6"/>
                </a:solidFill>
              </a:rPr>
              <a:t>1 - </a:t>
            </a:r>
            <a:r>
              <a:rPr lang="ko-KR" altLang="en-US" sz="1500" b="1" dirty="0">
                <a:solidFill>
                  <a:srgbClr val="E2E4F6"/>
                </a:solidFill>
              </a:rPr>
              <a:t>매우 불만족 </a:t>
            </a:r>
            <a:r>
              <a:rPr lang="en-US" altLang="ko-KR" sz="1500" b="1" dirty="0">
                <a:solidFill>
                  <a:srgbClr val="E2E4F6"/>
                </a:solidFill>
              </a:rPr>
              <a:t>2 - </a:t>
            </a:r>
            <a:r>
              <a:rPr lang="ko-KR" altLang="en-US" sz="1500" b="1" dirty="0">
                <a:solidFill>
                  <a:srgbClr val="E2E4F6"/>
                </a:solidFill>
              </a:rPr>
              <a:t>불만족 </a:t>
            </a:r>
            <a:r>
              <a:rPr lang="en-US" altLang="ko-KR" sz="1500" b="1" dirty="0">
                <a:solidFill>
                  <a:srgbClr val="E2E4F6"/>
                </a:solidFill>
              </a:rPr>
              <a:t>3 - </a:t>
            </a:r>
            <a:r>
              <a:rPr lang="ko-KR" altLang="en-US" sz="1500" b="1" dirty="0">
                <a:solidFill>
                  <a:srgbClr val="E2E4F6"/>
                </a:solidFill>
              </a:rPr>
              <a:t>보통 </a:t>
            </a:r>
            <a:r>
              <a:rPr lang="en-US" altLang="ko-KR" sz="1500" b="1" dirty="0">
                <a:solidFill>
                  <a:srgbClr val="E2E4F6"/>
                </a:solidFill>
              </a:rPr>
              <a:t>4 - </a:t>
            </a:r>
            <a:r>
              <a:rPr lang="ko-KR" altLang="en-US" sz="1500" b="1" dirty="0">
                <a:solidFill>
                  <a:srgbClr val="E2E4F6"/>
                </a:solidFill>
              </a:rPr>
              <a:t>만족 </a:t>
            </a:r>
            <a:r>
              <a:rPr lang="en-US" altLang="ko-KR" sz="1500" b="1" dirty="0">
                <a:solidFill>
                  <a:srgbClr val="E2E4F6"/>
                </a:solidFill>
              </a:rPr>
              <a:t>5 – </a:t>
            </a:r>
            <a:r>
              <a:rPr lang="ko-KR" altLang="en-US" sz="1500" b="1" dirty="0">
                <a:solidFill>
                  <a:srgbClr val="E2E4F6"/>
                </a:solidFill>
              </a:rPr>
              <a:t>매우 만족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46318C-EB3F-4DD9-B84E-B8C01F8551C2}"/>
              </a:ext>
            </a:extLst>
          </p:cNvPr>
          <p:cNvSpPr txBox="1"/>
          <p:nvPr/>
        </p:nvSpPr>
        <p:spPr>
          <a:xfrm>
            <a:off x="4358284" y="1200797"/>
            <a:ext cx="34698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solidFill>
                  <a:srgbClr val="E2E4F6"/>
                </a:solidFill>
              </a:rPr>
              <a:t>삶의 만족도 기술통계량</a:t>
            </a:r>
          </a:p>
        </p:txBody>
      </p:sp>
    </p:spTree>
    <p:extLst>
      <p:ext uri="{BB962C8B-B14F-4D97-AF65-F5344CB8AC3E}">
        <p14:creationId xmlns:p14="http://schemas.microsoft.com/office/powerpoint/2010/main" val="4286617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62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6A73D40-F0B2-4B18-65F9-6AAEF792DD36}"/>
              </a:ext>
            </a:extLst>
          </p:cNvPr>
          <p:cNvCxnSpPr/>
          <p:nvPr/>
        </p:nvCxnSpPr>
        <p:spPr>
          <a:xfrm>
            <a:off x="4639221" y="739401"/>
            <a:ext cx="2908004" cy="1773"/>
          </a:xfrm>
          <a:prstGeom prst="straightConnector1">
            <a:avLst/>
          </a:prstGeom>
          <a:ln w="28575">
            <a:solidFill>
              <a:srgbClr val="DEFF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9A2A0A8F-7721-8DA1-D1E4-DAFFF68B416F}"/>
              </a:ext>
            </a:extLst>
          </p:cNvPr>
          <p:cNvSpPr/>
          <p:nvPr/>
        </p:nvSpPr>
        <p:spPr>
          <a:xfrm>
            <a:off x="5855879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AAB4C46A-25EB-079C-6709-D4B0C196C83C}"/>
              </a:ext>
            </a:extLst>
          </p:cNvPr>
          <p:cNvSpPr/>
          <p:nvPr/>
        </p:nvSpPr>
        <p:spPr>
          <a:xfrm>
            <a:off x="6218737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E05C3D-9541-1199-BCE0-4D658896CE0F}"/>
              </a:ext>
            </a:extLst>
          </p:cNvPr>
          <p:cNvSpPr txBox="1"/>
          <p:nvPr/>
        </p:nvSpPr>
        <p:spPr>
          <a:xfrm>
            <a:off x="4550747" y="196286"/>
            <a:ext cx="30912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C8DD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03 분석결과 설명 </a:t>
            </a:r>
          </a:p>
        </p:txBody>
      </p:sp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E18AAB88-835D-0A52-B04D-B045935A2865}"/>
              </a:ext>
            </a:extLst>
          </p:cNvPr>
          <p:cNvSpPr/>
          <p:nvPr/>
        </p:nvSpPr>
        <p:spPr>
          <a:xfrm>
            <a:off x="6034008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1032ECF0-AF1C-CC85-90F6-B074843BBE33}"/>
              </a:ext>
            </a:extLst>
          </p:cNvPr>
          <p:cNvSpPr/>
          <p:nvPr/>
        </p:nvSpPr>
        <p:spPr>
          <a:xfrm>
            <a:off x="4625391" y="960859"/>
            <a:ext cx="122295" cy="122297"/>
          </a:xfrm>
          <a:prstGeom prst="flowChartConnector">
            <a:avLst/>
          </a:prstGeom>
          <a:solidFill>
            <a:srgbClr val="DBA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33741070-CB7B-4FE5-B86E-5AD5035A4B2C}"/>
              </a:ext>
            </a:extLst>
          </p:cNvPr>
          <p:cNvSpPr/>
          <p:nvPr/>
        </p:nvSpPr>
        <p:spPr>
          <a:xfrm>
            <a:off x="6409237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8985C8-7DCD-49C7-BFA4-37C183734590}"/>
              </a:ext>
            </a:extLst>
          </p:cNvPr>
          <p:cNvSpPr txBox="1"/>
          <p:nvPr/>
        </p:nvSpPr>
        <p:spPr>
          <a:xfrm>
            <a:off x="4732328" y="836148"/>
            <a:ext cx="11389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C8DD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기초분석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CDC283-9FED-4115-B9FB-AB869172AD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59078"/>
              </p:ext>
            </p:extLst>
          </p:nvPr>
        </p:nvGraphicFramePr>
        <p:xfrm>
          <a:off x="-7345862" y="1695447"/>
          <a:ext cx="9022256" cy="4619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6612">
                  <a:extLst>
                    <a:ext uri="{9D8B030D-6E8A-4147-A177-3AD203B41FA5}">
                      <a16:colId xmlns:a16="http://schemas.microsoft.com/office/drawing/2014/main" val="291902635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3373602839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32936478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1454041839"/>
                    </a:ext>
                  </a:extLst>
                </a:gridCol>
                <a:gridCol w="1017198">
                  <a:extLst>
                    <a:ext uri="{9D8B030D-6E8A-4147-A177-3AD203B41FA5}">
                      <a16:colId xmlns:a16="http://schemas.microsoft.com/office/drawing/2014/main" val="3173957380"/>
                    </a:ext>
                  </a:extLst>
                </a:gridCol>
                <a:gridCol w="1127782">
                  <a:extLst>
                    <a:ext uri="{9D8B030D-6E8A-4147-A177-3AD203B41FA5}">
                      <a16:colId xmlns:a16="http://schemas.microsoft.com/office/drawing/2014/main" val="2240178496"/>
                    </a:ext>
                  </a:extLst>
                </a:gridCol>
                <a:gridCol w="1127782">
                  <a:extLst>
                    <a:ext uri="{9D8B030D-6E8A-4147-A177-3AD203B41FA5}">
                      <a16:colId xmlns:a16="http://schemas.microsoft.com/office/drawing/2014/main" val="4162717032"/>
                    </a:ext>
                  </a:extLst>
                </a:gridCol>
                <a:gridCol w="1127782">
                  <a:extLst>
                    <a:ext uri="{9D8B030D-6E8A-4147-A177-3AD203B41FA5}">
                      <a16:colId xmlns:a16="http://schemas.microsoft.com/office/drawing/2014/main" val="2668966277"/>
                    </a:ext>
                  </a:extLst>
                </a:gridCol>
              </a:tblGrid>
              <a:tr h="620978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빈도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퍼센트</a:t>
                      </a:r>
                      <a:r>
                        <a:rPr lang="en-US" altLang="ko-KR" dirty="0"/>
                        <a:t>(%)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56136"/>
                  </a:ext>
                </a:extLst>
              </a:tr>
              <a:tr h="620978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삶의 만족도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14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16.9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050399"/>
                  </a:ext>
                </a:extLst>
              </a:tr>
              <a:tr h="62097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18.1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223833"/>
                  </a:ext>
                </a:extLst>
              </a:tr>
              <a:tr h="62097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35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42.2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973024"/>
                  </a:ext>
                </a:extLst>
              </a:tr>
              <a:tr h="62097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19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22.9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42769"/>
                  </a:ext>
                </a:extLst>
              </a:tr>
              <a:tr h="50028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E2E4F6"/>
                          </a:solidFill>
                        </a:rPr>
                        <a:t>변수명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E2E4F6"/>
                          </a:solidFill>
                        </a:rPr>
                        <a:t>빈도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E2E4F6"/>
                          </a:solidFill>
                        </a:rPr>
                        <a:t>평균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E2E4F6"/>
                          </a:solidFill>
                        </a:rPr>
                        <a:t>표준편차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E2E4F6"/>
                          </a:solidFill>
                        </a:rPr>
                        <a:t>왜도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E2E4F6"/>
                          </a:solidFill>
                        </a:rPr>
                        <a:t>첨도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561808"/>
                  </a:ext>
                </a:extLst>
              </a:tr>
              <a:tr h="39348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E2E4F6"/>
                          </a:solidFill>
                        </a:rPr>
                        <a:t>통계량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E2E4F6"/>
                          </a:solidFill>
                        </a:rPr>
                        <a:t>표준오차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E2E4F6"/>
                          </a:solidFill>
                        </a:rPr>
                        <a:t>통계량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E2E4F6"/>
                          </a:solidFill>
                        </a:rPr>
                        <a:t>표준오차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874307"/>
                  </a:ext>
                </a:extLst>
              </a:tr>
              <a:tr h="620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삶의 만족도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83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3.71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1.006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-0.416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0.264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-0.856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0.523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66968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4567E38-72D9-47D8-B330-34F45436C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943074"/>
              </p:ext>
            </p:extLst>
          </p:nvPr>
        </p:nvGraphicFramePr>
        <p:xfrm>
          <a:off x="-6962774" y="1691573"/>
          <a:ext cx="8634908" cy="46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8727">
                  <a:extLst>
                    <a:ext uri="{9D8B030D-6E8A-4147-A177-3AD203B41FA5}">
                      <a16:colId xmlns:a16="http://schemas.microsoft.com/office/drawing/2014/main" val="3252691011"/>
                    </a:ext>
                  </a:extLst>
                </a:gridCol>
                <a:gridCol w="2158727">
                  <a:extLst>
                    <a:ext uri="{9D8B030D-6E8A-4147-A177-3AD203B41FA5}">
                      <a16:colId xmlns:a16="http://schemas.microsoft.com/office/drawing/2014/main" val="1669048800"/>
                    </a:ext>
                  </a:extLst>
                </a:gridCol>
                <a:gridCol w="2158727">
                  <a:extLst>
                    <a:ext uri="{9D8B030D-6E8A-4147-A177-3AD203B41FA5}">
                      <a16:colId xmlns:a16="http://schemas.microsoft.com/office/drawing/2014/main" val="2528791111"/>
                    </a:ext>
                  </a:extLst>
                </a:gridCol>
                <a:gridCol w="2158727">
                  <a:extLst>
                    <a:ext uri="{9D8B030D-6E8A-4147-A177-3AD203B41FA5}">
                      <a16:colId xmlns:a16="http://schemas.microsoft.com/office/drawing/2014/main" val="1329828734"/>
                    </a:ext>
                  </a:extLst>
                </a:gridCol>
              </a:tblGrid>
              <a:tr h="3707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빈도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퍼센트</a:t>
                      </a:r>
                      <a:r>
                        <a:rPr lang="en-US" altLang="ko-KR" dirty="0"/>
                        <a:t>(83%)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966491"/>
                  </a:ext>
                </a:extLst>
              </a:tr>
              <a:tr h="35310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인간관계</a:t>
                      </a:r>
                      <a:endParaRPr lang="en-US" altLang="ko-KR" dirty="0">
                        <a:solidFill>
                          <a:srgbClr val="684C55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만족도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5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6.0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608162"/>
                  </a:ext>
                </a:extLst>
              </a:tr>
              <a:tr h="3531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3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13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15.7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364421"/>
                  </a:ext>
                </a:extLst>
              </a:tr>
              <a:tr h="3531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4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41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49.4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988493"/>
                  </a:ext>
                </a:extLst>
              </a:tr>
              <a:tr h="3531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5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24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28.9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652610"/>
                  </a:ext>
                </a:extLst>
              </a:tr>
              <a:tr h="35310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개인성격</a:t>
                      </a:r>
                      <a:endParaRPr lang="en-US" altLang="ko-KR" dirty="0">
                        <a:solidFill>
                          <a:srgbClr val="684C55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만족도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6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7.2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138633"/>
                  </a:ext>
                </a:extLst>
              </a:tr>
              <a:tr h="3531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3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21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25.3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991370"/>
                  </a:ext>
                </a:extLst>
              </a:tr>
              <a:tr h="3531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4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38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45.8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95175"/>
                  </a:ext>
                </a:extLst>
              </a:tr>
              <a:tr h="3531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5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18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21.7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372408"/>
                  </a:ext>
                </a:extLst>
              </a:tr>
              <a:tr h="35310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학교생활</a:t>
                      </a:r>
                      <a:endParaRPr lang="en-US" altLang="ko-KR" dirty="0">
                        <a:solidFill>
                          <a:srgbClr val="684C55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만족도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12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14.5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679799"/>
                  </a:ext>
                </a:extLst>
              </a:tr>
              <a:tr h="3531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3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23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27.7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996351"/>
                  </a:ext>
                </a:extLst>
              </a:tr>
              <a:tr h="3531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4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38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45.8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815874"/>
                  </a:ext>
                </a:extLst>
              </a:tr>
              <a:tr h="3531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5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10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12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035645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72D60E8A-9E3B-409E-AB00-9CBA3D98D715}"/>
              </a:ext>
            </a:extLst>
          </p:cNvPr>
          <p:cNvSpPr/>
          <p:nvPr/>
        </p:nvSpPr>
        <p:spPr>
          <a:xfrm>
            <a:off x="0" y="1676399"/>
            <a:ext cx="1676400" cy="4657725"/>
          </a:xfrm>
          <a:prstGeom prst="rect">
            <a:avLst/>
          </a:prstGeom>
          <a:solidFill>
            <a:srgbClr val="8662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C596BB1-EC74-4CED-AC3D-E06495D00E4D}"/>
              </a:ext>
            </a:extLst>
          </p:cNvPr>
          <p:cNvCxnSpPr/>
          <p:nvPr/>
        </p:nvCxnSpPr>
        <p:spPr>
          <a:xfrm>
            <a:off x="1695450" y="1657350"/>
            <a:ext cx="0" cy="468630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E42F97E-8320-4376-8A21-FBFAC7C02AE5}"/>
              </a:ext>
            </a:extLst>
          </p:cNvPr>
          <p:cNvSpPr txBox="1"/>
          <p:nvPr/>
        </p:nvSpPr>
        <p:spPr>
          <a:xfrm>
            <a:off x="3073798" y="6433913"/>
            <a:ext cx="60388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1 - 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매우 불만족 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2 - 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불만족 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3 - 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보통 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4 - 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만족 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 – 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매우 만족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924189-4609-4FFE-9DD3-BC2E01247D35}"/>
              </a:ext>
            </a:extLst>
          </p:cNvPr>
          <p:cNvSpPr txBox="1"/>
          <p:nvPr/>
        </p:nvSpPr>
        <p:spPr>
          <a:xfrm>
            <a:off x="4358284" y="1200797"/>
            <a:ext cx="34698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solidFill>
                  <a:srgbClr val="E2E4F6"/>
                </a:solidFill>
              </a:rPr>
              <a:t>삶의 만족도 기술통계량</a:t>
            </a:r>
          </a:p>
        </p:txBody>
      </p:sp>
    </p:spTree>
    <p:extLst>
      <p:ext uri="{BB962C8B-B14F-4D97-AF65-F5344CB8AC3E}">
        <p14:creationId xmlns:p14="http://schemas.microsoft.com/office/powerpoint/2010/main" val="3015469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62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6A73D40-F0B2-4B18-65F9-6AAEF792DD36}"/>
              </a:ext>
            </a:extLst>
          </p:cNvPr>
          <p:cNvCxnSpPr/>
          <p:nvPr/>
        </p:nvCxnSpPr>
        <p:spPr>
          <a:xfrm>
            <a:off x="4639221" y="739401"/>
            <a:ext cx="2908004" cy="1773"/>
          </a:xfrm>
          <a:prstGeom prst="straightConnector1">
            <a:avLst/>
          </a:prstGeom>
          <a:ln w="28575">
            <a:solidFill>
              <a:srgbClr val="DEFF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9A2A0A8F-7721-8DA1-D1E4-DAFFF68B416F}"/>
              </a:ext>
            </a:extLst>
          </p:cNvPr>
          <p:cNvSpPr/>
          <p:nvPr/>
        </p:nvSpPr>
        <p:spPr>
          <a:xfrm>
            <a:off x="5855879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AAB4C46A-25EB-079C-6709-D4B0C196C83C}"/>
              </a:ext>
            </a:extLst>
          </p:cNvPr>
          <p:cNvSpPr/>
          <p:nvPr/>
        </p:nvSpPr>
        <p:spPr>
          <a:xfrm>
            <a:off x="6218737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E05C3D-9541-1199-BCE0-4D658896CE0F}"/>
              </a:ext>
            </a:extLst>
          </p:cNvPr>
          <p:cNvSpPr txBox="1"/>
          <p:nvPr/>
        </p:nvSpPr>
        <p:spPr>
          <a:xfrm>
            <a:off x="4550747" y="196286"/>
            <a:ext cx="30912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C8DD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03 분석결과 설명 </a:t>
            </a:r>
          </a:p>
        </p:txBody>
      </p:sp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E18AAB88-835D-0A52-B04D-B045935A2865}"/>
              </a:ext>
            </a:extLst>
          </p:cNvPr>
          <p:cNvSpPr/>
          <p:nvPr/>
        </p:nvSpPr>
        <p:spPr>
          <a:xfrm>
            <a:off x="6034008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1032ECF0-AF1C-CC85-90F6-B074843BBE33}"/>
              </a:ext>
            </a:extLst>
          </p:cNvPr>
          <p:cNvSpPr/>
          <p:nvPr/>
        </p:nvSpPr>
        <p:spPr>
          <a:xfrm>
            <a:off x="4625391" y="960859"/>
            <a:ext cx="122295" cy="122297"/>
          </a:xfrm>
          <a:prstGeom prst="flowChartConnector">
            <a:avLst/>
          </a:prstGeom>
          <a:solidFill>
            <a:srgbClr val="DBA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33741070-CB7B-4FE5-B86E-5AD5035A4B2C}"/>
              </a:ext>
            </a:extLst>
          </p:cNvPr>
          <p:cNvSpPr/>
          <p:nvPr/>
        </p:nvSpPr>
        <p:spPr>
          <a:xfrm>
            <a:off x="6409237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CDD1789-4642-4ACC-9F56-722D62179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605202"/>
              </p:ext>
            </p:extLst>
          </p:nvPr>
        </p:nvGraphicFramePr>
        <p:xfrm>
          <a:off x="1714501" y="1682048"/>
          <a:ext cx="8634908" cy="46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8727">
                  <a:extLst>
                    <a:ext uri="{9D8B030D-6E8A-4147-A177-3AD203B41FA5}">
                      <a16:colId xmlns:a16="http://schemas.microsoft.com/office/drawing/2014/main" val="3252691011"/>
                    </a:ext>
                  </a:extLst>
                </a:gridCol>
                <a:gridCol w="2158727">
                  <a:extLst>
                    <a:ext uri="{9D8B030D-6E8A-4147-A177-3AD203B41FA5}">
                      <a16:colId xmlns:a16="http://schemas.microsoft.com/office/drawing/2014/main" val="1669048800"/>
                    </a:ext>
                  </a:extLst>
                </a:gridCol>
                <a:gridCol w="2158727">
                  <a:extLst>
                    <a:ext uri="{9D8B030D-6E8A-4147-A177-3AD203B41FA5}">
                      <a16:colId xmlns:a16="http://schemas.microsoft.com/office/drawing/2014/main" val="2528791111"/>
                    </a:ext>
                  </a:extLst>
                </a:gridCol>
                <a:gridCol w="2158727">
                  <a:extLst>
                    <a:ext uri="{9D8B030D-6E8A-4147-A177-3AD203B41FA5}">
                      <a16:colId xmlns:a16="http://schemas.microsoft.com/office/drawing/2014/main" val="1329828734"/>
                    </a:ext>
                  </a:extLst>
                </a:gridCol>
              </a:tblGrid>
              <a:tr h="3707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빈도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퍼센트</a:t>
                      </a:r>
                      <a:r>
                        <a:rPr lang="en-US" altLang="ko-KR" dirty="0"/>
                        <a:t>(83%)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966491"/>
                  </a:ext>
                </a:extLst>
              </a:tr>
              <a:tr h="35310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인간관계</a:t>
                      </a:r>
                      <a:endParaRPr lang="en-US" altLang="ko-KR" dirty="0">
                        <a:solidFill>
                          <a:srgbClr val="684C55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만족도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5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6.0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608162"/>
                  </a:ext>
                </a:extLst>
              </a:tr>
              <a:tr h="3531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3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13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15.7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364421"/>
                  </a:ext>
                </a:extLst>
              </a:tr>
              <a:tr h="3531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4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41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FF0000"/>
                          </a:solidFill>
                        </a:rPr>
                        <a:t>49.4</a:t>
                      </a:r>
                      <a:endParaRPr lang="ko-KR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988493"/>
                  </a:ext>
                </a:extLst>
              </a:tr>
              <a:tr h="3531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5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24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FF0000"/>
                          </a:solidFill>
                        </a:rPr>
                        <a:t>28.9</a:t>
                      </a:r>
                      <a:endParaRPr lang="ko-KR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652610"/>
                  </a:ext>
                </a:extLst>
              </a:tr>
              <a:tr h="35310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개인성격</a:t>
                      </a:r>
                      <a:endParaRPr lang="en-US" altLang="ko-KR" dirty="0">
                        <a:solidFill>
                          <a:srgbClr val="684C55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만족도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6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7.2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138633"/>
                  </a:ext>
                </a:extLst>
              </a:tr>
              <a:tr h="3531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3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21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25.3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991370"/>
                  </a:ext>
                </a:extLst>
              </a:tr>
              <a:tr h="3531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4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38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45.8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95175"/>
                  </a:ext>
                </a:extLst>
              </a:tr>
              <a:tr h="3531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5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18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21.7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372408"/>
                  </a:ext>
                </a:extLst>
              </a:tr>
              <a:tr h="35310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학교생활</a:t>
                      </a:r>
                      <a:endParaRPr lang="en-US" altLang="ko-KR" dirty="0">
                        <a:solidFill>
                          <a:srgbClr val="684C55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만족도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12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14.5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679799"/>
                  </a:ext>
                </a:extLst>
              </a:tr>
              <a:tr h="3531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3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23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27.7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996351"/>
                  </a:ext>
                </a:extLst>
              </a:tr>
              <a:tr h="3531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4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38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45.8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815874"/>
                  </a:ext>
                </a:extLst>
              </a:tr>
              <a:tr h="3531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5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10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12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03564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28985C8-7DCD-49C7-BFA4-37C183734590}"/>
              </a:ext>
            </a:extLst>
          </p:cNvPr>
          <p:cNvSpPr txBox="1"/>
          <p:nvPr/>
        </p:nvSpPr>
        <p:spPr>
          <a:xfrm>
            <a:off x="4732328" y="836148"/>
            <a:ext cx="11389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C8DD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기초분석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D60E8A-9E3B-409E-AB00-9CBA3D98D715}"/>
              </a:ext>
            </a:extLst>
          </p:cNvPr>
          <p:cNvSpPr/>
          <p:nvPr/>
        </p:nvSpPr>
        <p:spPr>
          <a:xfrm>
            <a:off x="0" y="1676399"/>
            <a:ext cx="1676400" cy="4657725"/>
          </a:xfrm>
          <a:prstGeom prst="rect">
            <a:avLst/>
          </a:prstGeom>
          <a:solidFill>
            <a:srgbClr val="8662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C596BB1-EC74-4CED-AC3D-E06495D00E4D}"/>
              </a:ext>
            </a:extLst>
          </p:cNvPr>
          <p:cNvCxnSpPr/>
          <p:nvPr/>
        </p:nvCxnSpPr>
        <p:spPr>
          <a:xfrm>
            <a:off x="1695450" y="1657350"/>
            <a:ext cx="0" cy="468630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E42F97E-8320-4376-8A21-FBFAC7C02AE5}"/>
              </a:ext>
            </a:extLst>
          </p:cNvPr>
          <p:cNvSpPr txBox="1"/>
          <p:nvPr/>
        </p:nvSpPr>
        <p:spPr>
          <a:xfrm>
            <a:off x="3073798" y="6433913"/>
            <a:ext cx="60388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1 - 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매우 불만족 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2 - 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불만족 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3 - 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보통 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4 - 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만족 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 – 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매우 만족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3FC276-1CCD-49CB-8467-AD934054C902}"/>
              </a:ext>
            </a:extLst>
          </p:cNvPr>
          <p:cNvSpPr txBox="1"/>
          <p:nvPr/>
        </p:nvSpPr>
        <p:spPr>
          <a:xfrm>
            <a:off x="4358284" y="1200797"/>
            <a:ext cx="34698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solidFill>
                  <a:srgbClr val="E2E4F6"/>
                </a:solidFill>
              </a:rPr>
              <a:t>삶의 만족도 기술통계량</a:t>
            </a:r>
          </a:p>
        </p:txBody>
      </p:sp>
    </p:spTree>
    <p:extLst>
      <p:ext uri="{BB962C8B-B14F-4D97-AF65-F5344CB8AC3E}">
        <p14:creationId xmlns:p14="http://schemas.microsoft.com/office/powerpoint/2010/main" val="2308212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62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6A73D40-F0B2-4B18-65F9-6AAEF792DD36}"/>
              </a:ext>
            </a:extLst>
          </p:cNvPr>
          <p:cNvCxnSpPr/>
          <p:nvPr/>
        </p:nvCxnSpPr>
        <p:spPr>
          <a:xfrm>
            <a:off x="4639221" y="739401"/>
            <a:ext cx="2908004" cy="1773"/>
          </a:xfrm>
          <a:prstGeom prst="straightConnector1">
            <a:avLst/>
          </a:prstGeom>
          <a:ln w="28575">
            <a:solidFill>
              <a:srgbClr val="DEFF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9A2A0A8F-7721-8DA1-D1E4-DAFFF68B416F}"/>
              </a:ext>
            </a:extLst>
          </p:cNvPr>
          <p:cNvSpPr/>
          <p:nvPr/>
        </p:nvSpPr>
        <p:spPr>
          <a:xfrm>
            <a:off x="5855879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AAB4C46A-25EB-079C-6709-D4B0C196C83C}"/>
              </a:ext>
            </a:extLst>
          </p:cNvPr>
          <p:cNvSpPr/>
          <p:nvPr/>
        </p:nvSpPr>
        <p:spPr>
          <a:xfrm>
            <a:off x="6218737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E05C3D-9541-1199-BCE0-4D658896CE0F}"/>
              </a:ext>
            </a:extLst>
          </p:cNvPr>
          <p:cNvSpPr txBox="1"/>
          <p:nvPr/>
        </p:nvSpPr>
        <p:spPr>
          <a:xfrm>
            <a:off x="4550747" y="196286"/>
            <a:ext cx="30912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C8DD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03 분석결과 설명 </a:t>
            </a:r>
          </a:p>
        </p:txBody>
      </p:sp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E18AAB88-835D-0A52-B04D-B045935A2865}"/>
              </a:ext>
            </a:extLst>
          </p:cNvPr>
          <p:cNvSpPr/>
          <p:nvPr/>
        </p:nvSpPr>
        <p:spPr>
          <a:xfrm>
            <a:off x="6034008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1032ECF0-AF1C-CC85-90F6-B074843BBE33}"/>
              </a:ext>
            </a:extLst>
          </p:cNvPr>
          <p:cNvSpPr/>
          <p:nvPr/>
        </p:nvSpPr>
        <p:spPr>
          <a:xfrm>
            <a:off x="4625391" y="960859"/>
            <a:ext cx="122295" cy="122297"/>
          </a:xfrm>
          <a:prstGeom prst="flowChartConnector">
            <a:avLst/>
          </a:prstGeom>
          <a:solidFill>
            <a:srgbClr val="DBA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33741070-CB7B-4FE5-B86E-5AD5035A4B2C}"/>
              </a:ext>
            </a:extLst>
          </p:cNvPr>
          <p:cNvSpPr/>
          <p:nvPr/>
        </p:nvSpPr>
        <p:spPr>
          <a:xfrm>
            <a:off x="6409237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CDD1789-4642-4ACC-9F56-722D62179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16823"/>
              </p:ext>
            </p:extLst>
          </p:nvPr>
        </p:nvGraphicFramePr>
        <p:xfrm>
          <a:off x="-6953249" y="1686810"/>
          <a:ext cx="8634908" cy="46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8727">
                  <a:extLst>
                    <a:ext uri="{9D8B030D-6E8A-4147-A177-3AD203B41FA5}">
                      <a16:colId xmlns:a16="http://schemas.microsoft.com/office/drawing/2014/main" val="3252691011"/>
                    </a:ext>
                  </a:extLst>
                </a:gridCol>
                <a:gridCol w="2158727">
                  <a:extLst>
                    <a:ext uri="{9D8B030D-6E8A-4147-A177-3AD203B41FA5}">
                      <a16:colId xmlns:a16="http://schemas.microsoft.com/office/drawing/2014/main" val="1669048800"/>
                    </a:ext>
                  </a:extLst>
                </a:gridCol>
                <a:gridCol w="2158727">
                  <a:extLst>
                    <a:ext uri="{9D8B030D-6E8A-4147-A177-3AD203B41FA5}">
                      <a16:colId xmlns:a16="http://schemas.microsoft.com/office/drawing/2014/main" val="2528791111"/>
                    </a:ext>
                  </a:extLst>
                </a:gridCol>
                <a:gridCol w="2158727">
                  <a:extLst>
                    <a:ext uri="{9D8B030D-6E8A-4147-A177-3AD203B41FA5}">
                      <a16:colId xmlns:a16="http://schemas.microsoft.com/office/drawing/2014/main" val="1329828734"/>
                    </a:ext>
                  </a:extLst>
                </a:gridCol>
              </a:tblGrid>
              <a:tr h="3707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빈도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퍼센트</a:t>
                      </a:r>
                      <a:r>
                        <a:rPr lang="en-US" altLang="ko-KR" dirty="0"/>
                        <a:t>(83%)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966491"/>
                  </a:ext>
                </a:extLst>
              </a:tr>
              <a:tr h="35310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인간관계</a:t>
                      </a:r>
                      <a:endParaRPr lang="en-US" altLang="ko-KR" dirty="0">
                        <a:solidFill>
                          <a:srgbClr val="684C55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만족도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5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6.0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608162"/>
                  </a:ext>
                </a:extLst>
              </a:tr>
              <a:tr h="3531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3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13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15.7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364421"/>
                  </a:ext>
                </a:extLst>
              </a:tr>
              <a:tr h="3531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4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41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49.4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988493"/>
                  </a:ext>
                </a:extLst>
              </a:tr>
              <a:tr h="3531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5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24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28.9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652610"/>
                  </a:ext>
                </a:extLst>
              </a:tr>
              <a:tr h="35310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개인성격</a:t>
                      </a:r>
                      <a:endParaRPr lang="en-US" altLang="ko-KR" dirty="0">
                        <a:solidFill>
                          <a:srgbClr val="684C55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만족도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6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7.2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138633"/>
                  </a:ext>
                </a:extLst>
              </a:tr>
              <a:tr h="3531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3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21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25.3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991370"/>
                  </a:ext>
                </a:extLst>
              </a:tr>
              <a:tr h="3531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4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38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45.8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95175"/>
                  </a:ext>
                </a:extLst>
              </a:tr>
              <a:tr h="3531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5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18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21.7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372408"/>
                  </a:ext>
                </a:extLst>
              </a:tr>
              <a:tr h="35310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학교생활</a:t>
                      </a:r>
                      <a:endParaRPr lang="en-US" altLang="ko-KR" dirty="0">
                        <a:solidFill>
                          <a:srgbClr val="684C55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만족도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12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14.5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679799"/>
                  </a:ext>
                </a:extLst>
              </a:tr>
              <a:tr h="3531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3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23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27.7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996351"/>
                  </a:ext>
                </a:extLst>
              </a:tr>
              <a:tr h="3531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4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38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45.8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815874"/>
                  </a:ext>
                </a:extLst>
              </a:tr>
              <a:tr h="3531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5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10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12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03564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28985C8-7DCD-49C7-BFA4-37C183734590}"/>
              </a:ext>
            </a:extLst>
          </p:cNvPr>
          <p:cNvSpPr txBox="1"/>
          <p:nvPr/>
        </p:nvSpPr>
        <p:spPr>
          <a:xfrm>
            <a:off x="4732328" y="836148"/>
            <a:ext cx="11389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C8DD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기초분석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70DCE28-C80B-4B7A-92F7-9BDEF16A93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868273"/>
              </p:ext>
            </p:extLst>
          </p:nvPr>
        </p:nvGraphicFramePr>
        <p:xfrm>
          <a:off x="-6991349" y="1686811"/>
          <a:ext cx="8634908" cy="46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8727">
                  <a:extLst>
                    <a:ext uri="{9D8B030D-6E8A-4147-A177-3AD203B41FA5}">
                      <a16:colId xmlns:a16="http://schemas.microsoft.com/office/drawing/2014/main" val="3252691011"/>
                    </a:ext>
                  </a:extLst>
                </a:gridCol>
                <a:gridCol w="2158727">
                  <a:extLst>
                    <a:ext uri="{9D8B030D-6E8A-4147-A177-3AD203B41FA5}">
                      <a16:colId xmlns:a16="http://schemas.microsoft.com/office/drawing/2014/main" val="1669048800"/>
                    </a:ext>
                  </a:extLst>
                </a:gridCol>
                <a:gridCol w="2158727">
                  <a:extLst>
                    <a:ext uri="{9D8B030D-6E8A-4147-A177-3AD203B41FA5}">
                      <a16:colId xmlns:a16="http://schemas.microsoft.com/office/drawing/2014/main" val="2528791111"/>
                    </a:ext>
                  </a:extLst>
                </a:gridCol>
                <a:gridCol w="2158727">
                  <a:extLst>
                    <a:ext uri="{9D8B030D-6E8A-4147-A177-3AD203B41FA5}">
                      <a16:colId xmlns:a16="http://schemas.microsoft.com/office/drawing/2014/main" val="1329828734"/>
                    </a:ext>
                  </a:extLst>
                </a:gridCol>
              </a:tblGrid>
              <a:tr h="3707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빈도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퍼센트</a:t>
                      </a:r>
                      <a:r>
                        <a:rPr lang="en-US" altLang="ko-KR" dirty="0"/>
                        <a:t>(83%)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966491"/>
                  </a:ext>
                </a:extLst>
              </a:tr>
              <a:tr h="35310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소득</a:t>
                      </a:r>
                      <a:endParaRPr lang="en-US" altLang="ko-KR" dirty="0">
                        <a:solidFill>
                          <a:srgbClr val="684C55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만족도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11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13.3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608162"/>
                  </a:ext>
                </a:extLst>
              </a:tr>
              <a:tr h="3531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3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16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19.3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364421"/>
                  </a:ext>
                </a:extLst>
              </a:tr>
              <a:tr h="3531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4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46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55.4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988493"/>
                  </a:ext>
                </a:extLst>
              </a:tr>
              <a:tr h="3531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5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10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12.0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652610"/>
                  </a:ext>
                </a:extLst>
              </a:tr>
              <a:tr h="35310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지출</a:t>
                      </a:r>
                      <a:endParaRPr lang="en-US" altLang="ko-KR" dirty="0">
                        <a:solidFill>
                          <a:srgbClr val="684C55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만족도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17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20.5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138633"/>
                  </a:ext>
                </a:extLst>
              </a:tr>
              <a:tr h="3531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3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22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26.5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991370"/>
                  </a:ext>
                </a:extLst>
              </a:tr>
              <a:tr h="3531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4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37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44.6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95175"/>
                  </a:ext>
                </a:extLst>
              </a:tr>
              <a:tr h="3531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5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7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8.4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372408"/>
                  </a:ext>
                </a:extLst>
              </a:tr>
              <a:tr h="35310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여가생활</a:t>
                      </a:r>
                      <a:endParaRPr lang="en-US" altLang="ko-KR" dirty="0">
                        <a:solidFill>
                          <a:srgbClr val="684C55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만족도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14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16.9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679799"/>
                  </a:ext>
                </a:extLst>
              </a:tr>
              <a:tr h="3531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3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18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21.7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996351"/>
                  </a:ext>
                </a:extLst>
              </a:tr>
              <a:tr h="3531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4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38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45.8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815874"/>
                  </a:ext>
                </a:extLst>
              </a:tr>
              <a:tr h="3531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5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13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15.7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035645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72D60E8A-9E3B-409E-AB00-9CBA3D98D715}"/>
              </a:ext>
            </a:extLst>
          </p:cNvPr>
          <p:cNvSpPr/>
          <p:nvPr/>
        </p:nvSpPr>
        <p:spPr>
          <a:xfrm>
            <a:off x="0" y="1676399"/>
            <a:ext cx="1676400" cy="4657725"/>
          </a:xfrm>
          <a:prstGeom prst="rect">
            <a:avLst/>
          </a:prstGeom>
          <a:solidFill>
            <a:srgbClr val="8662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C596BB1-EC74-4CED-AC3D-E06495D00E4D}"/>
              </a:ext>
            </a:extLst>
          </p:cNvPr>
          <p:cNvCxnSpPr/>
          <p:nvPr/>
        </p:nvCxnSpPr>
        <p:spPr>
          <a:xfrm>
            <a:off x="1695450" y="1657350"/>
            <a:ext cx="0" cy="468630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E42F97E-8320-4376-8A21-FBFAC7C02AE5}"/>
              </a:ext>
            </a:extLst>
          </p:cNvPr>
          <p:cNvSpPr txBox="1"/>
          <p:nvPr/>
        </p:nvSpPr>
        <p:spPr>
          <a:xfrm>
            <a:off x="3073798" y="6433913"/>
            <a:ext cx="60388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1 - 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매우 불만족 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2 - 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불만족 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3 - 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보통 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4 - 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만족 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 – 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매우 만족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6E71F7-C537-4ED9-B128-13C0E6A21A00}"/>
              </a:ext>
            </a:extLst>
          </p:cNvPr>
          <p:cNvSpPr txBox="1"/>
          <p:nvPr/>
        </p:nvSpPr>
        <p:spPr>
          <a:xfrm>
            <a:off x="4358284" y="1200797"/>
            <a:ext cx="34698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solidFill>
                  <a:srgbClr val="E2E4F6"/>
                </a:solidFill>
              </a:rPr>
              <a:t>삶의 만족도 기술통계량</a:t>
            </a:r>
          </a:p>
        </p:txBody>
      </p:sp>
    </p:spTree>
    <p:extLst>
      <p:ext uri="{BB962C8B-B14F-4D97-AF65-F5344CB8AC3E}">
        <p14:creationId xmlns:p14="http://schemas.microsoft.com/office/powerpoint/2010/main" val="308188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62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6A73D40-F0B2-4B18-65F9-6AAEF792DD36}"/>
              </a:ext>
            </a:extLst>
          </p:cNvPr>
          <p:cNvCxnSpPr/>
          <p:nvPr/>
        </p:nvCxnSpPr>
        <p:spPr>
          <a:xfrm>
            <a:off x="4639221" y="739401"/>
            <a:ext cx="2908004" cy="1773"/>
          </a:xfrm>
          <a:prstGeom prst="straightConnector1">
            <a:avLst/>
          </a:prstGeom>
          <a:ln w="28575">
            <a:solidFill>
              <a:srgbClr val="DEFF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9A2A0A8F-7721-8DA1-D1E4-DAFFF68B416F}"/>
              </a:ext>
            </a:extLst>
          </p:cNvPr>
          <p:cNvSpPr/>
          <p:nvPr/>
        </p:nvSpPr>
        <p:spPr>
          <a:xfrm>
            <a:off x="5855879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AAB4C46A-25EB-079C-6709-D4B0C196C83C}"/>
              </a:ext>
            </a:extLst>
          </p:cNvPr>
          <p:cNvSpPr/>
          <p:nvPr/>
        </p:nvSpPr>
        <p:spPr>
          <a:xfrm>
            <a:off x="6218737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E05C3D-9541-1199-BCE0-4D658896CE0F}"/>
              </a:ext>
            </a:extLst>
          </p:cNvPr>
          <p:cNvSpPr txBox="1"/>
          <p:nvPr/>
        </p:nvSpPr>
        <p:spPr>
          <a:xfrm>
            <a:off x="4550747" y="196286"/>
            <a:ext cx="30912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C8DD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03 분석결과 설명 </a:t>
            </a:r>
          </a:p>
        </p:txBody>
      </p:sp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E18AAB88-835D-0A52-B04D-B045935A2865}"/>
              </a:ext>
            </a:extLst>
          </p:cNvPr>
          <p:cNvSpPr/>
          <p:nvPr/>
        </p:nvSpPr>
        <p:spPr>
          <a:xfrm>
            <a:off x="6034008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1032ECF0-AF1C-CC85-90F6-B074843BBE33}"/>
              </a:ext>
            </a:extLst>
          </p:cNvPr>
          <p:cNvSpPr/>
          <p:nvPr/>
        </p:nvSpPr>
        <p:spPr>
          <a:xfrm>
            <a:off x="4625391" y="960859"/>
            <a:ext cx="122295" cy="122297"/>
          </a:xfrm>
          <a:prstGeom prst="flowChartConnector">
            <a:avLst/>
          </a:prstGeom>
          <a:solidFill>
            <a:srgbClr val="DBA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33741070-CB7B-4FE5-B86E-5AD5035A4B2C}"/>
              </a:ext>
            </a:extLst>
          </p:cNvPr>
          <p:cNvSpPr/>
          <p:nvPr/>
        </p:nvSpPr>
        <p:spPr>
          <a:xfrm>
            <a:off x="6409237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CDD1789-4642-4ACC-9F56-722D62179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5851"/>
              </p:ext>
            </p:extLst>
          </p:nvPr>
        </p:nvGraphicFramePr>
        <p:xfrm>
          <a:off x="1714501" y="1745548"/>
          <a:ext cx="8634908" cy="46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8727">
                  <a:extLst>
                    <a:ext uri="{9D8B030D-6E8A-4147-A177-3AD203B41FA5}">
                      <a16:colId xmlns:a16="http://schemas.microsoft.com/office/drawing/2014/main" val="3252691011"/>
                    </a:ext>
                  </a:extLst>
                </a:gridCol>
                <a:gridCol w="2158727">
                  <a:extLst>
                    <a:ext uri="{9D8B030D-6E8A-4147-A177-3AD203B41FA5}">
                      <a16:colId xmlns:a16="http://schemas.microsoft.com/office/drawing/2014/main" val="1669048800"/>
                    </a:ext>
                  </a:extLst>
                </a:gridCol>
                <a:gridCol w="2158727">
                  <a:extLst>
                    <a:ext uri="{9D8B030D-6E8A-4147-A177-3AD203B41FA5}">
                      <a16:colId xmlns:a16="http://schemas.microsoft.com/office/drawing/2014/main" val="2528791111"/>
                    </a:ext>
                  </a:extLst>
                </a:gridCol>
                <a:gridCol w="2158727">
                  <a:extLst>
                    <a:ext uri="{9D8B030D-6E8A-4147-A177-3AD203B41FA5}">
                      <a16:colId xmlns:a16="http://schemas.microsoft.com/office/drawing/2014/main" val="1329828734"/>
                    </a:ext>
                  </a:extLst>
                </a:gridCol>
              </a:tblGrid>
              <a:tr h="3707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빈도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퍼센트</a:t>
                      </a:r>
                      <a:r>
                        <a:rPr lang="en-US" altLang="ko-KR" dirty="0"/>
                        <a:t>(83%)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966491"/>
                  </a:ext>
                </a:extLst>
              </a:tr>
              <a:tr h="35310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소득</a:t>
                      </a:r>
                      <a:endParaRPr lang="en-US" altLang="ko-KR" dirty="0">
                        <a:solidFill>
                          <a:srgbClr val="684C55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만족도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11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13.3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608162"/>
                  </a:ext>
                </a:extLst>
              </a:tr>
              <a:tr h="3531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3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16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19.3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364421"/>
                  </a:ext>
                </a:extLst>
              </a:tr>
              <a:tr h="3531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4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46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55.4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988493"/>
                  </a:ext>
                </a:extLst>
              </a:tr>
              <a:tr h="3531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5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10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12.0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652610"/>
                  </a:ext>
                </a:extLst>
              </a:tr>
              <a:tr h="35310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지출</a:t>
                      </a:r>
                      <a:endParaRPr lang="en-US" altLang="ko-KR" dirty="0">
                        <a:solidFill>
                          <a:srgbClr val="684C55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만족도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17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FF0000"/>
                          </a:solidFill>
                        </a:rPr>
                        <a:t>20.5</a:t>
                      </a:r>
                      <a:endParaRPr lang="ko-KR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138633"/>
                  </a:ext>
                </a:extLst>
              </a:tr>
              <a:tr h="3531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3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22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FF0000"/>
                          </a:solidFill>
                        </a:rPr>
                        <a:t>26.5</a:t>
                      </a:r>
                      <a:endParaRPr lang="ko-KR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991370"/>
                  </a:ext>
                </a:extLst>
              </a:tr>
              <a:tr h="3531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4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37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44.6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95175"/>
                  </a:ext>
                </a:extLst>
              </a:tr>
              <a:tr h="3531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5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7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8.4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372408"/>
                  </a:ext>
                </a:extLst>
              </a:tr>
              <a:tr h="35310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여가생활</a:t>
                      </a:r>
                      <a:endParaRPr lang="en-US" altLang="ko-KR" dirty="0">
                        <a:solidFill>
                          <a:srgbClr val="684C55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만족도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14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16.9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679799"/>
                  </a:ext>
                </a:extLst>
              </a:tr>
              <a:tr h="3531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3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18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21.7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996351"/>
                  </a:ext>
                </a:extLst>
              </a:tr>
              <a:tr h="3531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4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38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45.8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815874"/>
                  </a:ext>
                </a:extLst>
              </a:tr>
              <a:tr h="3531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5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13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15.7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03564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28985C8-7DCD-49C7-BFA4-37C183734590}"/>
              </a:ext>
            </a:extLst>
          </p:cNvPr>
          <p:cNvSpPr txBox="1"/>
          <p:nvPr/>
        </p:nvSpPr>
        <p:spPr>
          <a:xfrm>
            <a:off x="4732328" y="836148"/>
            <a:ext cx="11389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C8DD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기초분석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D60E8A-9E3B-409E-AB00-9CBA3D98D715}"/>
              </a:ext>
            </a:extLst>
          </p:cNvPr>
          <p:cNvSpPr/>
          <p:nvPr/>
        </p:nvSpPr>
        <p:spPr>
          <a:xfrm>
            <a:off x="0" y="1739899"/>
            <a:ext cx="1676400" cy="4657725"/>
          </a:xfrm>
          <a:prstGeom prst="rect">
            <a:avLst/>
          </a:prstGeom>
          <a:solidFill>
            <a:srgbClr val="8662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C596BB1-EC74-4CED-AC3D-E06495D00E4D}"/>
              </a:ext>
            </a:extLst>
          </p:cNvPr>
          <p:cNvCxnSpPr/>
          <p:nvPr/>
        </p:nvCxnSpPr>
        <p:spPr>
          <a:xfrm>
            <a:off x="1695450" y="1720850"/>
            <a:ext cx="0" cy="468630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E42F97E-8320-4376-8A21-FBFAC7C02AE5}"/>
              </a:ext>
            </a:extLst>
          </p:cNvPr>
          <p:cNvSpPr txBox="1"/>
          <p:nvPr/>
        </p:nvSpPr>
        <p:spPr>
          <a:xfrm>
            <a:off x="3073798" y="6497413"/>
            <a:ext cx="60388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1 - 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매우 불만족 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2 - 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불만족 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3 - 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보통 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4 - 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만족 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 – 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매우 만족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46035B-1C66-41CF-8557-D4F06F0281FC}"/>
              </a:ext>
            </a:extLst>
          </p:cNvPr>
          <p:cNvSpPr txBox="1"/>
          <p:nvPr/>
        </p:nvSpPr>
        <p:spPr>
          <a:xfrm>
            <a:off x="4358284" y="1200797"/>
            <a:ext cx="34698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solidFill>
                  <a:srgbClr val="E2E4F6"/>
                </a:solidFill>
              </a:rPr>
              <a:t>삶의 만족도 기술통계량</a:t>
            </a:r>
          </a:p>
        </p:txBody>
      </p:sp>
    </p:spTree>
    <p:extLst>
      <p:ext uri="{BB962C8B-B14F-4D97-AF65-F5344CB8AC3E}">
        <p14:creationId xmlns:p14="http://schemas.microsoft.com/office/powerpoint/2010/main" val="3066333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62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DC4D64-5E8B-D2E8-5779-5C20F1B10EC6}"/>
              </a:ext>
            </a:extLst>
          </p:cNvPr>
          <p:cNvSpPr txBox="1"/>
          <p:nvPr/>
        </p:nvSpPr>
        <p:spPr>
          <a:xfrm>
            <a:off x="5179163" y="1834116"/>
            <a:ext cx="180753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000" dirty="0">
                <a:solidFill>
                  <a:srgbClr val="DEFFFC"/>
                </a:solidFill>
                <a:ea typeface="맑은 고딕"/>
              </a:rPr>
              <a:t>목차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329D50-834A-9728-D7DC-680260748D4F}"/>
              </a:ext>
            </a:extLst>
          </p:cNvPr>
          <p:cNvSpPr txBox="1"/>
          <p:nvPr/>
        </p:nvSpPr>
        <p:spPr>
          <a:xfrm>
            <a:off x="5090558" y="4607442"/>
            <a:ext cx="19847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b="1" dirty="0">
                <a:solidFill>
                  <a:srgbClr val="E7C8DD"/>
                </a:solidFill>
                <a:ea typeface="맑은 고딕"/>
              </a:rPr>
              <a:t>04 결론</a:t>
            </a:r>
            <a:endParaRPr lang="ko-KR" altLang="en-US" b="1">
              <a:solidFill>
                <a:srgbClr val="E7C8DD"/>
              </a:solidFill>
              <a:ea typeface="맑은 고딕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C3EED90-245D-6544-884B-C02E70582A76}"/>
              </a:ext>
            </a:extLst>
          </p:cNvPr>
          <p:cNvCxnSpPr/>
          <p:nvPr/>
        </p:nvCxnSpPr>
        <p:spPr>
          <a:xfrm>
            <a:off x="4629814" y="2714846"/>
            <a:ext cx="2908004" cy="1773"/>
          </a:xfrm>
          <a:prstGeom prst="straightConnector1">
            <a:avLst/>
          </a:prstGeom>
          <a:ln w="28575">
            <a:solidFill>
              <a:srgbClr val="DEFF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5C5DC1B-7B84-5994-4C72-D289710E85C3}"/>
              </a:ext>
            </a:extLst>
          </p:cNvPr>
          <p:cNvSpPr txBox="1"/>
          <p:nvPr/>
        </p:nvSpPr>
        <p:spPr>
          <a:xfrm>
            <a:off x="5090558" y="4063409"/>
            <a:ext cx="19847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b="1" dirty="0">
                <a:solidFill>
                  <a:srgbClr val="E7C8DD"/>
                </a:solidFill>
                <a:ea typeface="맑은 고딕"/>
              </a:rPr>
              <a:t>03 분석 결과</a:t>
            </a:r>
            <a:endParaRPr lang="ko-KR" altLang="en-US" b="1">
              <a:solidFill>
                <a:srgbClr val="E7C8DD"/>
              </a:solidFill>
              <a:ea typeface="맑은 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5A1FBB-3FB2-CDD9-4199-ED805CD3FB19}"/>
              </a:ext>
            </a:extLst>
          </p:cNvPr>
          <p:cNvSpPr txBox="1"/>
          <p:nvPr/>
        </p:nvSpPr>
        <p:spPr>
          <a:xfrm>
            <a:off x="5090558" y="3519377"/>
            <a:ext cx="19847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b="1" dirty="0">
                <a:solidFill>
                  <a:srgbClr val="E7C8DD"/>
                </a:solidFill>
                <a:ea typeface="맑은 고딕"/>
              </a:rPr>
              <a:t>02 분석자료 설명</a:t>
            </a:r>
            <a:endParaRPr lang="ko-KR" altLang="en-US" b="1">
              <a:solidFill>
                <a:srgbClr val="E7C8DD"/>
              </a:solidFill>
              <a:ea typeface="맑은 고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7276CF-0158-B7AC-0598-BDD1A0F6D9FA}"/>
              </a:ext>
            </a:extLst>
          </p:cNvPr>
          <p:cNvSpPr txBox="1"/>
          <p:nvPr/>
        </p:nvSpPr>
        <p:spPr>
          <a:xfrm>
            <a:off x="4873477" y="2975344"/>
            <a:ext cx="24189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b="1" dirty="0">
                <a:solidFill>
                  <a:srgbClr val="E7C8DD"/>
                </a:solidFill>
                <a:ea typeface="맑은 고딕"/>
              </a:rPr>
              <a:t>01 조사보고서 요약 </a:t>
            </a:r>
            <a:endParaRPr lang="ko-KR" altLang="en-US" b="1">
              <a:solidFill>
                <a:srgbClr val="E7C8DD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64121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62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6A73D40-F0B2-4B18-65F9-6AAEF792DD36}"/>
              </a:ext>
            </a:extLst>
          </p:cNvPr>
          <p:cNvCxnSpPr/>
          <p:nvPr/>
        </p:nvCxnSpPr>
        <p:spPr>
          <a:xfrm>
            <a:off x="4639221" y="739401"/>
            <a:ext cx="2908004" cy="1773"/>
          </a:xfrm>
          <a:prstGeom prst="straightConnector1">
            <a:avLst/>
          </a:prstGeom>
          <a:ln w="28575">
            <a:solidFill>
              <a:srgbClr val="DEFF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9A2A0A8F-7721-8DA1-D1E4-DAFFF68B416F}"/>
              </a:ext>
            </a:extLst>
          </p:cNvPr>
          <p:cNvSpPr/>
          <p:nvPr/>
        </p:nvSpPr>
        <p:spPr>
          <a:xfrm>
            <a:off x="5855879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AAB4C46A-25EB-079C-6709-D4B0C196C83C}"/>
              </a:ext>
            </a:extLst>
          </p:cNvPr>
          <p:cNvSpPr/>
          <p:nvPr/>
        </p:nvSpPr>
        <p:spPr>
          <a:xfrm>
            <a:off x="6218737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E05C3D-9541-1199-BCE0-4D658896CE0F}"/>
              </a:ext>
            </a:extLst>
          </p:cNvPr>
          <p:cNvSpPr txBox="1"/>
          <p:nvPr/>
        </p:nvSpPr>
        <p:spPr>
          <a:xfrm>
            <a:off x="4550747" y="196286"/>
            <a:ext cx="30912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C8DD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03 분석결과 설명 </a:t>
            </a:r>
          </a:p>
        </p:txBody>
      </p:sp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E18AAB88-835D-0A52-B04D-B045935A2865}"/>
              </a:ext>
            </a:extLst>
          </p:cNvPr>
          <p:cNvSpPr/>
          <p:nvPr/>
        </p:nvSpPr>
        <p:spPr>
          <a:xfrm>
            <a:off x="6034008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1032ECF0-AF1C-CC85-90F6-B074843BBE33}"/>
              </a:ext>
            </a:extLst>
          </p:cNvPr>
          <p:cNvSpPr/>
          <p:nvPr/>
        </p:nvSpPr>
        <p:spPr>
          <a:xfrm>
            <a:off x="4625391" y="960859"/>
            <a:ext cx="122295" cy="122297"/>
          </a:xfrm>
          <a:prstGeom prst="flowChartConnector">
            <a:avLst/>
          </a:prstGeom>
          <a:solidFill>
            <a:srgbClr val="DBA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33741070-CB7B-4FE5-B86E-5AD5035A4B2C}"/>
              </a:ext>
            </a:extLst>
          </p:cNvPr>
          <p:cNvSpPr/>
          <p:nvPr/>
        </p:nvSpPr>
        <p:spPr>
          <a:xfrm>
            <a:off x="6409237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CDD1789-4642-4ACC-9F56-722D62179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806251"/>
              </p:ext>
            </p:extLst>
          </p:nvPr>
        </p:nvGraphicFramePr>
        <p:xfrm>
          <a:off x="-6991349" y="1770948"/>
          <a:ext cx="8634908" cy="46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8727">
                  <a:extLst>
                    <a:ext uri="{9D8B030D-6E8A-4147-A177-3AD203B41FA5}">
                      <a16:colId xmlns:a16="http://schemas.microsoft.com/office/drawing/2014/main" val="3252691011"/>
                    </a:ext>
                  </a:extLst>
                </a:gridCol>
                <a:gridCol w="2158727">
                  <a:extLst>
                    <a:ext uri="{9D8B030D-6E8A-4147-A177-3AD203B41FA5}">
                      <a16:colId xmlns:a16="http://schemas.microsoft.com/office/drawing/2014/main" val="1669048800"/>
                    </a:ext>
                  </a:extLst>
                </a:gridCol>
                <a:gridCol w="2158727">
                  <a:extLst>
                    <a:ext uri="{9D8B030D-6E8A-4147-A177-3AD203B41FA5}">
                      <a16:colId xmlns:a16="http://schemas.microsoft.com/office/drawing/2014/main" val="2528791111"/>
                    </a:ext>
                  </a:extLst>
                </a:gridCol>
                <a:gridCol w="2158727">
                  <a:extLst>
                    <a:ext uri="{9D8B030D-6E8A-4147-A177-3AD203B41FA5}">
                      <a16:colId xmlns:a16="http://schemas.microsoft.com/office/drawing/2014/main" val="1329828734"/>
                    </a:ext>
                  </a:extLst>
                </a:gridCol>
              </a:tblGrid>
              <a:tr h="3707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빈도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퍼센트</a:t>
                      </a:r>
                      <a:r>
                        <a:rPr lang="en-US" altLang="ko-KR" dirty="0"/>
                        <a:t>(83%)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966491"/>
                  </a:ext>
                </a:extLst>
              </a:tr>
              <a:tr h="35310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소득</a:t>
                      </a:r>
                      <a:endParaRPr lang="en-US" altLang="ko-KR" dirty="0">
                        <a:solidFill>
                          <a:srgbClr val="684C55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만족도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11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13.3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608162"/>
                  </a:ext>
                </a:extLst>
              </a:tr>
              <a:tr h="3531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3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16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19.3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364421"/>
                  </a:ext>
                </a:extLst>
              </a:tr>
              <a:tr h="3531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4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46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55.4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988493"/>
                  </a:ext>
                </a:extLst>
              </a:tr>
              <a:tr h="3531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5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10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12.0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652610"/>
                  </a:ext>
                </a:extLst>
              </a:tr>
              <a:tr h="35310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지출</a:t>
                      </a:r>
                      <a:endParaRPr lang="en-US" altLang="ko-KR" dirty="0">
                        <a:solidFill>
                          <a:srgbClr val="684C55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만족도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17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20.5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138633"/>
                  </a:ext>
                </a:extLst>
              </a:tr>
              <a:tr h="3531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3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22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26.5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991370"/>
                  </a:ext>
                </a:extLst>
              </a:tr>
              <a:tr h="3531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4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37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44.6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95175"/>
                  </a:ext>
                </a:extLst>
              </a:tr>
              <a:tr h="3531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5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7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8.4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372408"/>
                  </a:ext>
                </a:extLst>
              </a:tr>
              <a:tr h="35310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여가생활</a:t>
                      </a:r>
                      <a:endParaRPr lang="en-US" altLang="ko-KR" dirty="0">
                        <a:solidFill>
                          <a:srgbClr val="684C55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만족도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14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16.9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679799"/>
                  </a:ext>
                </a:extLst>
              </a:tr>
              <a:tr h="3531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3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18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21.7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996351"/>
                  </a:ext>
                </a:extLst>
              </a:tr>
              <a:tr h="3531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4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38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45.8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815874"/>
                  </a:ext>
                </a:extLst>
              </a:tr>
              <a:tr h="3531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5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13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15.7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03564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28985C8-7DCD-49C7-BFA4-37C183734590}"/>
              </a:ext>
            </a:extLst>
          </p:cNvPr>
          <p:cNvSpPr txBox="1"/>
          <p:nvPr/>
        </p:nvSpPr>
        <p:spPr>
          <a:xfrm>
            <a:off x="4732328" y="836148"/>
            <a:ext cx="11389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C8DD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기초분석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617B8D1-AC69-4698-B8AE-02505664CE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266719"/>
              </p:ext>
            </p:extLst>
          </p:nvPr>
        </p:nvGraphicFramePr>
        <p:xfrm>
          <a:off x="-6962774" y="1758248"/>
          <a:ext cx="8634908" cy="46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8727">
                  <a:extLst>
                    <a:ext uri="{9D8B030D-6E8A-4147-A177-3AD203B41FA5}">
                      <a16:colId xmlns:a16="http://schemas.microsoft.com/office/drawing/2014/main" val="3252691011"/>
                    </a:ext>
                  </a:extLst>
                </a:gridCol>
                <a:gridCol w="2158727">
                  <a:extLst>
                    <a:ext uri="{9D8B030D-6E8A-4147-A177-3AD203B41FA5}">
                      <a16:colId xmlns:a16="http://schemas.microsoft.com/office/drawing/2014/main" val="1669048800"/>
                    </a:ext>
                  </a:extLst>
                </a:gridCol>
                <a:gridCol w="2158727">
                  <a:extLst>
                    <a:ext uri="{9D8B030D-6E8A-4147-A177-3AD203B41FA5}">
                      <a16:colId xmlns:a16="http://schemas.microsoft.com/office/drawing/2014/main" val="2528791111"/>
                    </a:ext>
                  </a:extLst>
                </a:gridCol>
                <a:gridCol w="2158727">
                  <a:extLst>
                    <a:ext uri="{9D8B030D-6E8A-4147-A177-3AD203B41FA5}">
                      <a16:colId xmlns:a16="http://schemas.microsoft.com/office/drawing/2014/main" val="1329828734"/>
                    </a:ext>
                  </a:extLst>
                </a:gridCol>
              </a:tblGrid>
              <a:tr h="3707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빈도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퍼센트</a:t>
                      </a:r>
                      <a:r>
                        <a:rPr lang="en-US" altLang="ko-KR" dirty="0"/>
                        <a:t>(83%)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966491"/>
                  </a:ext>
                </a:extLst>
              </a:tr>
              <a:tr h="35310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거주환경</a:t>
                      </a:r>
                      <a:endParaRPr lang="en-US" altLang="ko-KR" dirty="0">
                        <a:solidFill>
                          <a:srgbClr val="684C55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만족도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12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14.5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608162"/>
                  </a:ext>
                </a:extLst>
              </a:tr>
              <a:tr h="3531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3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22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26.5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364421"/>
                  </a:ext>
                </a:extLst>
              </a:tr>
              <a:tr h="3531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4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34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41.0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988493"/>
                  </a:ext>
                </a:extLst>
              </a:tr>
              <a:tr h="3531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5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15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18.1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652610"/>
                  </a:ext>
                </a:extLst>
              </a:tr>
              <a:tr h="35310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문화생활</a:t>
                      </a:r>
                      <a:endParaRPr lang="en-US" altLang="ko-KR" dirty="0">
                        <a:solidFill>
                          <a:srgbClr val="684C55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만족도</a:t>
                      </a:r>
                      <a:endParaRPr lang="en-US" altLang="ko-KR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16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19.3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138633"/>
                  </a:ext>
                </a:extLst>
              </a:tr>
              <a:tr h="3531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3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21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25.3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991370"/>
                  </a:ext>
                </a:extLst>
              </a:tr>
              <a:tr h="3531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4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30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36.1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95175"/>
                  </a:ext>
                </a:extLst>
              </a:tr>
              <a:tr h="3531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5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16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19.3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372408"/>
                  </a:ext>
                </a:extLst>
              </a:tr>
              <a:tr h="1412416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679799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72D60E8A-9E3B-409E-AB00-9CBA3D98D715}"/>
              </a:ext>
            </a:extLst>
          </p:cNvPr>
          <p:cNvSpPr/>
          <p:nvPr/>
        </p:nvSpPr>
        <p:spPr>
          <a:xfrm>
            <a:off x="0" y="1739899"/>
            <a:ext cx="1676400" cy="4657725"/>
          </a:xfrm>
          <a:prstGeom prst="rect">
            <a:avLst/>
          </a:prstGeom>
          <a:solidFill>
            <a:srgbClr val="8662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C596BB1-EC74-4CED-AC3D-E06495D00E4D}"/>
              </a:ext>
            </a:extLst>
          </p:cNvPr>
          <p:cNvCxnSpPr/>
          <p:nvPr/>
        </p:nvCxnSpPr>
        <p:spPr>
          <a:xfrm>
            <a:off x="1695450" y="1720850"/>
            <a:ext cx="0" cy="468630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E42F97E-8320-4376-8A21-FBFAC7C02AE5}"/>
              </a:ext>
            </a:extLst>
          </p:cNvPr>
          <p:cNvSpPr txBox="1"/>
          <p:nvPr/>
        </p:nvSpPr>
        <p:spPr>
          <a:xfrm>
            <a:off x="3073798" y="6497413"/>
            <a:ext cx="60388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1 - 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매우 불만족 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2 - 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불만족 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3 - 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보통 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4 - 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만족 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 – 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매우 만족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58233F-9B4D-4947-97F0-58647B3FEDFE}"/>
              </a:ext>
            </a:extLst>
          </p:cNvPr>
          <p:cNvSpPr txBox="1"/>
          <p:nvPr/>
        </p:nvSpPr>
        <p:spPr>
          <a:xfrm>
            <a:off x="4358284" y="1200797"/>
            <a:ext cx="34698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solidFill>
                  <a:srgbClr val="E2E4F6"/>
                </a:solidFill>
              </a:rPr>
              <a:t>삶의 만족도 기술통계량</a:t>
            </a:r>
          </a:p>
        </p:txBody>
      </p:sp>
    </p:spTree>
    <p:extLst>
      <p:ext uri="{BB962C8B-B14F-4D97-AF65-F5344CB8AC3E}">
        <p14:creationId xmlns:p14="http://schemas.microsoft.com/office/powerpoint/2010/main" val="997234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62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6A73D40-F0B2-4B18-65F9-6AAEF792DD36}"/>
              </a:ext>
            </a:extLst>
          </p:cNvPr>
          <p:cNvCxnSpPr/>
          <p:nvPr/>
        </p:nvCxnSpPr>
        <p:spPr>
          <a:xfrm>
            <a:off x="4639221" y="739401"/>
            <a:ext cx="2908004" cy="1773"/>
          </a:xfrm>
          <a:prstGeom prst="straightConnector1">
            <a:avLst/>
          </a:prstGeom>
          <a:ln w="28575">
            <a:solidFill>
              <a:srgbClr val="DEFF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9A2A0A8F-7721-8DA1-D1E4-DAFFF68B416F}"/>
              </a:ext>
            </a:extLst>
          </p:cNvPr>
          <p:cNvSpPr/>
          <p:nvPr/>
        </p:nvSpPr>
        <p:spPr>
          <a:xfrm>
            <a:off x="5855879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AAB4C46A-25EB-079C-6709-D4B0C196C83C}"/>
              </a:ext>
            </a:extLst>
          </p:cNvPr>
          <p:cNvSpPr/>
          <p:nvPr/>
        </p:nvSpPr>
        <p:spPr>
          <a:xfrm>
            <a:off x="6218737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E05C3D-9541-1199-BCE0-4D658896CE0F}"/>
              </a:ext>
            </a:extLst>
          </p:cNvPr>
          <p:cNvSpPr txBox="1"/>
          <p:nvPr/>
        </p:nvSpPr>
        <p:spPr>
          <a:xfrm>
            <a:off x="4550747" y="196286"/>
            <a:ext cx="30912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C8DD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03 분석결과 설명 </a:t>
            </a:r>
          </a:p>
        </p:txBody>
      </p:sp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E18AAB88-835D-0A52-B04D-B045935A2865}"/>
              </a:ext>
            </a:extLst>
          </p:cNvPr>
          <p:cNvSpPr/>
          <p:nvPr/>
        </p:nvSpPr>
        <p:spPr>
          <a:xfrm>
            <a:off x="6034008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1032ECF0-AF1C-CC85-90F6-B074843BBE33}"/>
              </a:ext>
            </a:extLst>
          </p:cNvPr>
          <p:cNvSpPr/>
          <p:nvPr/>
        </p:nvSpPr>
        <p:spPr>
          <a:xfrm>
            <a:off x="4625391" y="960859"/>
            <a:ext cx="122295" cy="122297"/>
          </a:xfrm>
          <a:prstGeom prst="flowChartConnector">
            <a:avLst/>
          </a:prstGeom>
          <a:solidFill>
            <a:srgbClr val="DBA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33741070-CB7B-4FE5-B86E-5AD5035A4B2C}"/>
              </a:ext>
            </a:extLst>
          </p:cNvPr>
          <p:cNvSpPr/>
          <p:nvPr/>
        </p:nvSpPr>
        <p:spPr>
          <a:xfrm>
            <a:off x="6409237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CDD1789-4642-4ACC-9F56-722D62179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090585"/>
              </p:ext>
            </p:extLst>
          </p:nvPr>
        </p:nvGraphicFramePr>
        <p:xfrm>
          <a:off x="1714501" y="1745548"/>
          <a:ext cx="8634908" cy="46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8727">
                  <a:extLst>
                    <a:ext uri="{9D8B030D-6E8A-4147-A177-3AD203B41FA5}">
                      <a16:colId xmlns:a16="http://schemas.microsoft.com/office/drawing/2014/main" val="3252691011"/>
                    </a:ext>
                  </a:extLst>
                </a:gridCol>
                <a:gridCol w="2158727">
                  <a:extLst>
                    <a:ext uri="{9D8B030D-6E8A-4147-A177-3AD203B41FA5}">
                      <a16:colId xmlns:a16="http://schemas.microsoft.com/office/drawing/2014/main" val="1669048800"/>
                    </a:ext>
                  </a:extLst>
                </a:gridCol>
                <a:gridCol w="2158727">
                  <a:extLst>
                    <a:ext uri="{9D8B030D-6E8A-4147-A177-3AD203B41FA5}">
                      <a16:colId xmlns:a16="http://schemas.microsoft.com/office/drawing/2014/main" val="2528791111"/>
                    </a:ext>
                  </a:extLst>
                </a:gridCol>
                <a:gridCol w="2158727">
                  <a:extLst>
                    <a:ext uri="{9D8B030D-6E8A-4147-A177-3AD203B41FA5}">
                      <a16:colId xmlns:a16="http://schemas.microsoft.com/office/drawing/2014/main" val="1329828734"/>
                    </a:ext>
                  </a:extLst>
                </a:gridCol>
              </a:tblGrid>
              <a:tr h="3707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빈도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퍼센트</a:t>
                      </a:r>
                      <a:r>
                        <a:rPr lang="en-US" altLang="ko-KR" dirty="0"/>
                        <a:t>(83%)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966491"/>
                  </a:ext>
                </a:extLst>
              </a:tr>
              <a:tr h="35310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거주환경</a:t>
                      </a:r>
                      <a:endParaRPr lang="en-US" altLang="ko-KR" dirty="0">
                        <a:solidFill>
                          <a:srgbClr val="684C55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만족도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12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14.5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608162"/>
                  </a:ext>
                </a:extLst>
              </a:tr>
              <a:tr h="3531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3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22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26.5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364421"/>
                  </a:ext>
                </a:extLst>
              </a:tr>
              <a:tr h="3531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4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34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41.0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988493"/>
                  </a:ext>
                </a:extLst>
              </a:tr>
              <a:tr h="3531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5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15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18.1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652610"/>
                  </a:ext>
                </a:extLst>
              </a:tr>
              <a:tr h="35310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문화생활</a:t>
                      </a:r>
                      <a:endParaRPr lang="en-US" altLang="ko-KR" dirty="0">
                        <a:solidFill>
                          <a:srgbClr val="684C55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만족도</a:t>
                      </a:r>
                      <a:endParaRPr lang="en-US" altLang="ko-KR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16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19.3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138633"/>
                  </a:ext>
                </a:extLst>
              </a:tr>
              <a:tr h="3531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3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21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25.3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991370"/>
                  </a:ext>
                </a:extLst>
              </a:tr>
              <a:tr h="3531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4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30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36.1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95175"/>
                  </a:ext>
                </a:extLst>
              </a:tr>
              <a:tr h="3531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5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16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19.3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372408"/>
                  </a:ext>
                </a:extLst>
              </a:tr>
              <a:tr h="1412416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67979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28985C8-7DCD-49C7-BFA4-37C183734590}"/>
              </a:ext>
            </a:extLst>
          </p:cNvPr>
          <p:cNvSpPr txBox="1"/>
          <p:nvPr/>
        </p:nvSpPr>
        <p:spPr>
          <a:xfrm>
            <a:off x="4732328" y="836148"/>
            <a:ext cx="11389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C8DD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기초분석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D60E8A-9E3B-409E-AB00-9CBA3D98D715}"/>
              </a:ext>
            </a:extLst>
          </p:cNvPr>
          <p:cNvSpPr/>
          <p:nvPr/>
        </p:nvSpPr>
        <p:spPr>
          <a:xfrm>
            <a:off x="0" y="1739899"/>
            <a:ext cx="1676400" cy="4657725"/>
          </a:xfrm>
          <a:prstGeom prst="rect">
            <a:avLst/>
          </a:prstGeom>
          <a:solidFill>
            <a:srgbClr val="8662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C596BB1-EC74-4CED-AC3D-E06495D00E4D}"/>
              </a:ext>
            </a:extLst>
          </p:cNvPr>
          <p:cNvCxnSpPr/>
          <p:nvPr/>
        </p:nvCxnSpPr>
        <p:spPr>
          <a:xfrm>
            <a:off x="1695450" y="1720850"/>
            <a:ext cx="0" cy="468630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E42F97E-8320-4376-8A21-FBFAC7C02AE5}"/>
              </a:ext>
            </a:extLst>
          </p:cNvPr>
          <p:cNvSpPr txBox="1"/>
          <p:nvPr/>
        </p:nvSpPr>
        <p:spPr>
          <a:xfrm>
            <a:off x="3073798" y="6497413"/>
            <a:ext cx="60388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1 - 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매우 불만족 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2 - 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불만족 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3 - 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보통 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4 - 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만족 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 – 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매우 만족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056ED8-EDFC-4E4F-ACCE-F0B2E4305CD3}"/>
              </a:ext>
            </a:extLst>
          </p:cNvPr>
          <p:cNvSpPr txBox="1"/>
          <p:nvPr/>
        </p:nvSpPr>
        <p:spPr>
          <a:xfrm>
            <a:off x="4358284" y="1200797"/>
            <a:ext cx="34698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solidFill>
                  <a:srgbClr val="E2E4F6"/>
                </a:solidFill>
              </a:rPr>
              <a:t>삶의 만족도 기술통계량</a:t>
            </a:r>
          </a:p>
        </p:txBody>
      </p:sp>
    </p:spTree>
    <p:extLst>
      <p:ext uri="{BB962C8B-B14F-4D97-AF65-F5344CB8AC3E}">
        <p14:creationId xmlns:p14="http://schemas.microsoft.com/office/powerpoint/2010/main" val="1037119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62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6A73D40-F0B2-4B18-65F9-6AAEF792DD36}"/>
              </a:ext>
            </a:extLst>
          </p:cNvPr>
          <p:cNvCxnSpPr/>
          <p:nvPr/>
        </p:nvCxnSpPr>
        <p:spPr>
          <a:xfrm>
            <a:off x="4639221" y="739401"/>
            <a:ext cx="2908004" cy="1773"/>
          </a:xfrm>
          <a:prstGeom prst="straightConnector1">
            <a:avLst/>
          </a:prstGeom>
          <a:ln w="28575">
            <a:solidFill>
              <a:srgbClr val="DEFF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9A2A0A8F-7721-8DA1-D1E4-DAFFF68B416F}"/>
              </a:ext>
            </a:extLst>
          </p:cNvPr>
          <p:cNvSpPr/>
          <p:nvPr/>
        </p:nvSpPr>
        <p:spPr>
          <a:xfrm>
            <a:off x="5855879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AAB4C46A-25EB-079C-6709-D4B0C196C83C}"/>
              </a:ext>
            </a:extLst>
          </p:cNvPr>
          <p:cNvSpPr/>
          <p:nvPr/>
        </p:nvSpPr>
        <p:spPr>
          <a:xfrm>
            <a:off x="6218737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E05C3D-9541-1199-BCE0-4D658896CE0F}"/>
              </a:ext>
            </a:extLst>
          </p:cNvPr>
          <p:cNvSpPr txBox="1"/>
          <p:nvPr/>
        </p:nvSpPr>
        <p:spPr>
          <a:xfrm>
            <a:off x="4550747" y="196286"/>
            <a:ext cx="30912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C8DD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03 분석결과 설명 </a:t>
            </a:r>
          </a:p>
        </p:txBody>
      </p:sp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E18AAB88-835D-0A52-B04D-B045935A2865}"/>
              </a:ext>
            </a:extLst>
          </p:cNvPr>
          <p:cNvSpPr/>
          <p:nvPr/>
        </p:nvSpPr>
        <p:spPr>
          <a:xfrm>
            <a:off x="6034008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1032ECF0-AF1C-CC85-90F6-B074843BBE33}"/>
              </a:ext>
            </a:extLst>
          </p:cNvPr>
          <p:cNvSpPr/>
          <p:nvPr/>
        </p:nvSpPr>
        <p:spPr>
          <a:xfrm>
            <a:off x="4625391" y="960859"/>
            <a:ext cx="122295" cy="122297"/>
          </a:xfrm>
          <a:prstGeom prst="flowChartConnector">
            <a:avLst/>
          </a:prstGeom>
          <a:solidFill>
            <a:srgbClr val="DBA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33741070-CB7B-4FE5-B86E-5AD5035A4B2C}"/>
              </a:ext>
            </a:extLst>
          </p:cNvPr>
          <p:cNvSpPr/>
          <p:nvPr/>
        </p:nvSpPr>
        <p:spPr>
          <a:xfrm>
            <a:off x="6409237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CDD1789-4642-4ACC-9F56-722D62179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94450"/>
              </p:ext>
            </p:extLst>
          </p:nvPr>
        </p:nvGraphicFramePr>
        <p:xfrm>
          <a:off x="-6972299" y="1745548"/>
          <a:ext cx="8634908" cy="46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8727">
                  <a:extLst>
                    <a:ext uri="{9D8B030D-6E8A-4147-A177-3AD203B41FA5}">
                      <a16:colId xmlns:a16="http://schemas.microsoft.com/office/drawing/2014/main" val="3252691011"/>
                    </a:ext>
                  </a:extLst>
                </a:gridCol>
                <a:gridCol w="2158727">
                  <a:extLst>
                    <a:ext uri="{9D8B030D-6E8A-4147-A177-3AD203B41FA5}">
                      <a16:colId xmlns:a16="http://schemas.microsoft.com/office/drawing/2014/main" val="1669048800"/>
                    </a:ext>
                  </a:extLst>
                </a:gridCol>
                <a:gridCol w="2158727">
                  <a:extLst>
                    <a:ext uri="{9D8B030D-6E8A-4147-A177-3AD203B41FA5}">
                      <a16:colId xmlns:a16="http://schemas.microsoft.com/office/drawing/2014/main" val="2528791111"/>
                    </a:ext>
                  </a:extLst>
                </a:gridCol>
                <a:gridCol w="2158727">
                  <a:extLst>
                    <a:ext uri="{9D8B030D-6E8A-4147-A177-3AD203B41FA5}">
                      <a16:colId xmlns:a16="http://schemas.microsoft.com/office/drawing/2014/main" val="1329828734"/>
                    </a:ext>
                  </a:extLst>
                </a:gridCol>
              </a:tblGrid>
              <a:tr h="3707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빈도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퍼센트</a:t>
                      </a:r>
                      <a:r>
                        <a:rPr lang="en-US" altLang="ko-KR" dirty="0"/>
                        <a:t>(83%)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966491"/>
                  </a:ext>
                </a:extLst>
              </a:tr>
              <a:tr h="35310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거주환경</a:t>
                      </a:r>
                      <a:endParaRPr lang="en-US" altLang="ko-KR" dirty="0">
                        <a:solidFill>
                          <a:srgbClr val="684C55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만족도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12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14.5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608162"/>
                  </a:ext>
                </a:extLst>
              </a:tr>
              <a:tr h="3531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3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22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26.5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364421"/>
                  </a:ext>
                </a:extLst>
              </a:tr>
              <a:tr h="3531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4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34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41.0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988493"/>
                  </a:ext>
                </a:extLst>
              </a:tr>
              <a:tr h="3531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5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15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18.1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652610"/>
                  </a:ext>
                </a:extLst>
              </a:tr>
              <a:tr h="35310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문화생활</a:t>
                      </a:r>
                      <a:endParaRPr lang="en-US" altLang="ko-KR" dirty="0">
                        <a:solidFill>
                          <a:srgbClr val="684C55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만족도</a:t>
                      </a:r>
                      <a:endParaRPr lang="en-US" altLang="ko-KR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16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19.3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138633"/>
                  </a:ext>
                </a:extLst>
              </a:tr>
              <a:tr h="3531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3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21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25.3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991370"/>
                  </a:ext>
                </a:extLst>
              </a:tr>
              <a:tr h="3531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4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30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36.1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95175"/>
                  </a:ext>
                </a:extLst>
              </a:tr>
              <a:tr h="3531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5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16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19.3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372408"/>
                  </a:ext>
                </a:extLst>
              </a:tr>
              <a:tr h="1412416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67979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28985C8-7DCD-49C7-BFA4-37C183734590}"/>
              </a:ext>
            </a:extLst>
          </p:cNvPr>
          <p:cNvSpPr txBox="1"/>
          <p:nvPr/>
        </p:nvSpPr>
        <p:spPr>
          <a:xfrm>
            <a:off x="4732328" y="836148"/>
            <a:ext cx="11389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C8DD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기초분석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7494754-32EF-435F-8E2D-C18902C2C9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776155"/>
              </p:ext>
            </p:extLst>
          </p:nvPr>
        </p:nvGraphicFramePr>
        <p:xfrm>
          <a:off x="-6959599" y="1758248"/>
          <a:ext cx="8634908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099">
                  <a:extLst>
                    <a:ext uri="{9D8B030D-6E8A-4147-A177-3AD203B41FA5}">
                      <a16:colId xmlns:a16="http://schemas.microsoft.com/office/drawing/2014/main" val="3252691011"/>
                    </a:ext>
                  </a:extLst>
                </a:gridCol>
                <a:gridCol w="2755355">
                  <a:extLst>
                    <a:ext uri="{9D8B030D-6E8A-4147-A177-3AD203B41FA5}">
                      <a16:colId xmlns:a16="http://schemas.microsoft.com/office/drawing/2014/main" val="1669048800"/>
                    </a:ext>
                  </a:extLst>
                </a:gridCol>
                <a:gridCol w="2158727">
                  <a:extLst>
                    <a:ext uri="{9D8B030D-6E8A-4147-A177-3AD203B41FA5}">
                      <a16:colId xmlns:a16="http://schemas.microsoft.com/office/drawing/2014/main" val="2528791111"/>
                    </a:ext>
                  </a:extLst>
                </a:gridCol>
                <a:gridCol w="2158727">
                  <a:extLst>
                    <a:ext uri="{9D8B030D-6E8A-4147-A177-3AD203B41FA5}">
                      <a16:colId xmlns:a16="http://schemas.microsoft.com/office/drawing/2014/main" val="1329828734"/>
                    </a:ext>
                  </a:extLst>
                </a:gridCol>
              </a:tblGrid>
              <a:tr h="36094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빈도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퍼센트</a:t>
                      </a:r>
                      <a:r>
                        <a:rPr lang="en-US" altLang="ko-KR" dirty="0"/>
                        <a:t>(83%)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966491"/>
                  </a:ext>
                </a:extLst>
              </a:tr>
              <a:tr h="300789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학년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학년 </a:t>
                      </a:r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~ 2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학년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22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26.5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608162"/>
                  </a:ext>
                </a:extLst>
              </a:tr>
              <a:tr h="30078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3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학년 </a:t>
                      </a:r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~ 4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학년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52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62.7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364421"/>
                  </a:ext>
                </a:extLst>
              </a:tr>
              <a:tr h="30078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4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학년 초과 </a:t>
                      </a:r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~ 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학사 졸업 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6.0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988493"/>
                  </a:ext>
                </a:extLst>
              </a:tr>
              <a:tr h="30078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대학원생</a:t>
                      </a:r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석사</a:t>
                      </a:r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박사</a:t>
                      </a:r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4.8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652610"/>
                  </a:ext>
                </a:extLst>
              </a:tr>
              <a:tr h="300789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지출규모</a:t>
                      </a:r>
                      <a:endParaRPr lang="en-US" altLang="ko-KR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25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만원 이하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7.2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138633"/>
                  </a:ext>
                </a:extLst>
              </a:tr>
              <a:tr h="30078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25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만원 </a:t>
                      </a:r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~ 50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만원 미만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28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33.7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991370"/>
                  </a:ext>
                </a:extLst>
              </a:tr>
              <a:tr h="30078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50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만원 </a:t>
                      </a:r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~ 75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만원 미만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28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33.7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95175"/>
                  </a:ext>
                </a:extLst>
              </a:tr>
              <a:tr h="30078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75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만원 </a:t>
                      </a:r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~ 100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만원 이상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18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21.7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372408"/>
                  </a:ext>
                </a:extLst>
              </a:tr>
              <a:tr h="300789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100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만원 이상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3.6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571856"/>
                  </a:ext>
                </a:extLst>
              </a:tr>
              <a:tr h="300789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통학시간</a:t>
                      </a:r>
                      <a:endParaRPr lang="en-US" altLang="ko-KR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15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분 미만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14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47.0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679799"/>
                  </a:ext>
                </a:extLst>
              </a:tr>
              <a:tr h="30078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15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분 이상 </a:t>
                      </a:r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~ 30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분 미만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18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16.9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996351"/>
                  </a:ext>
                </a:extLst>
              </a:tr>
              <a:tr h="30078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30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분 이상 </a:t>
                      </a:r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~ 45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분 미만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38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13.3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815874"/>
                  </a:ext>
                </a:extLst>
              </a:tr>
              <a:tr h="30078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45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분 이상 </a:t>
                      </a:r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~ 60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분 미만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13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13.3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035645"/>
                  </a:ext>
                </a:extLst>
              </a:tr>
              <a:tr h="300789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60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분 이상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8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9.6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707826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72D60E8A-9E3B-409E-AB00-9CBA3D98D715}"/>
              </a:ext>
            </a:extLst>
          </p:cNvPr>
          <p:cNvSpPr/>
          <p:nvPr/>
        </p:nvSpPr>
        <p:spPr>
          <a:xfrm>
            <a:off x="0" y="1739899"/>
            <a:ext cx="1676400" cy="4657725"/>
          </a:xfrm>
          <a:prstGeom prst="rect">
            <a:avLst/>
          </a:prstGeom>
          <a:solidFill>
            <a:srgbClr val="8662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C596BB1-EC74-4CED-AC3D-E06495D00E4D}"/>
              </a:ext>
            </a:extLst>
          </p:cNvPr>
          <p:cNvCxnSpPr/>
          <p:nvPr/>
        </p:nvCxnSpPr>
        <p:spPr>
          <a:xfrm>
            <a:off x="1695450" y="1720850"/>
            <a:ext cx="0" cy="468630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2056ED8-EDFC-4E4F-ACCE-F0B2E4305CD3}"/>
              </a:ext>
            </a:extLst>
          </p:cNvPr>
          <p:cNvSpPr txBox="1"/>
          <p:nvPr/>
        </p:nvSpPr>
        <p:spPr>
          <a:xfrm>
            <a:off x="4358284" y="1200797"/>
            <a:ext cx="34698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200" b="1" dirty="0">
                <a:solidFill>
                  <a:srgbClr val="E2E4F6"/>
                </a:solidFill>
                <a:latin typeface="맑은 고딕" panose="020F0502020204030204"/>
                <a:ea typeface="맑은 고딕" panose="020B0503020000020004" pitchFamily="50" charset="-127"/>
              </a:rPr>
              <a:t>인구통계변수</a:t>
            </a: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빈도표</a:t>
            </a:r>
          </a:p>
        </p:txBody>
      </p:sp>
    </p:spTree>
    <p:extLst>
      <p:ext uri="{BB962C8B-B14F-4D97-AF65-F5344CB8AC3E}">
        <p14:creationId xmlns:p14="http://schemas.microsoft.com/office/powerpoint/2010/main" val="3400455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62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6A73D40-F0B2-4B18-65F9-6AAEF792DD36}"/>
              </a:ext>
            </a:extLst>
          </p:cNvPr>
          <p:cNvCxnSpPr/>
          <p:nvPr/>
        </p:nvCxnSpPr>
        <p:spPr>
          <a:xfrm>
            <a:off x="4639221" y="739401"/>
            <a:ext cx="2908004" cy="1773"/>
          </a:xfrm>
          <a:prstGeom prst="straightConnector1">
            <a:avLst/>
          </a:prstGeom>
          <a:ln w="28575">
            <a:solidFill>
              <a:srgbClr val="DEFF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9A2A0A8F-7721-8DA1-D1E4-DAFFF68B416F}"/>
              </a:ext>
            </a:extLst>
          </p:cNvPr>
          <p:cNvSpPr/>
          <p:nvPr/>
        </p:nvSpPr>
        <p:spPr>
          <a:xfrm>
            <a:off x="5855879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AAB4C46A-25EB-079C-6709-D4B0C196C83C}"/>
              </a:ext>
            </a:extLst>
          </p:cNvPr>
          <p:cNvSpPr/>
          <p:nvPr/>
        </p:nvSpPr>
        <p:spPr>
          <a:xfrm>
            <a:off x="6218737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E05C3D-9541-1199-BCE0-4D658896CE0F}"/>
              </a:ext>
            </a:extLst>
          </p:cNvPr>
          <p:cNvSpPr txBox="1"/>
          <p:nvPr/>
        </p:nvSpPr>
        <p:spPr>
          <a:xfrm>
            <a:off x="4550747" y="196286"/>
            <a:ext cx="30912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C8DD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03 분석결과 설명 </a:t>
            </a:r>
          </a:p>
        </p:txBody>
      </p:sp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E18AAB88-835D-0A52-B04D-B045935A2865}"/>
              </a:ext>
            </a:extLst>
          </p:cNvPr>
          <p:cNvSpPr/>
          <p:nvPr/>
        </p:nvSpPr>
        <p:spPr>
          <a:xfrm>
            <a:off x="6034008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1032ECF0-AF1C-CC85-90F6-B074843BBE33}"/>
              </a:ext>
            </a:extLst>
          </p:cNvPr>
          <p:cNvSpPr/>
          <p:nvPr/>
        </p:nvSpPr>
        <p:spPr>
          <a:xfrm>
            <a:off x="4625391" y="960859"/>
            <a:ext cx="122295" cy="122297"/>
          </a:xfrm>
          <a:prstGeom prst="flowChartConnector">
            <a:avLst/>
          </a:prstGeom>
          <a:solidFill>
            <a:srgbClr val="DBA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33741070-CB7B-4FE5-B86E-5AD5035A4B2C}"/>
              </a:ext>
            </a:extLst>
          </p:cNvPr>
          <p:cNvSpPr/>
          <p:nvPr/>
        </p:nvSpPr>
        <p:spPr>
          <a:xfrm>
            <a:off x="6409237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8985C8-7DCD-49C7-BFA4-37C183734590}"/>
              </a:ext>
            </a:extLst>
          </p:cNvPr>
          <p:cNvSpPr txBox="1"/>
          <p:nvPr/>
        </p:nvSpPr>
        <p:spPr>
          <a:xfrm>
            <a:off x="4732328" y="836148"/>
            <a:ext cx="11389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C8DD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기초분석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832FC1A-C09A-4D9A-A47F-25DABD0F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629028"/>
              </p:ext>
            </p:extLst>
          </p:nvPr>
        </p:nvGraphicFramePr>
        <p:xfrm>
          <a:off x="1714501" y="1745548"/>
          <a:ext cx="8634908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099">
                  <a:extLst>
                    <a:ext uri="{9D8B030D-6E8A-4147-A177-3AD203B41FA5}">
                      <a16:colId xmlns:a16="http://schemas.microsoft.com/office/drawing/2014/main" val="3252691011"/>
                    </a:ext>
                  </a:extLst>
                </a:gridCol>
                <a:gridCol w="2755355">
                  <a:extLst>
                    <a:ext uri="{9D8B030D-6E8A-4147-A177-3AD203B41FA5}">
                      <a16:colId xmlns:a16="http://schemas.microsoft.com/office/drawing/2014/main" val="1669048800"/>
                    </a:ext>
                  </a:extLst>
                </a:gridCol>
                <a:gridCol w="2158727">
                  <a:extLst>
                    <a:ext uri="{9D8B030D-6E8A-4147-A177-3AD203B41FA5}">
                      <a16:colId xmlns:a16="http://schemas.microsoft.com/office/drawing/2014/main" val="2528791111"/>
                    </a:ext>
                  </a:extLst>
                </a:gridCol>
                <a:gridCol w="2158727">
                  <a:extLst>
                    <a:ext uri="{9D8B030D-6E8A-4147-A177-3AD203B41FA5}">
                      <a16:colId xmlns:a16="http://schemas.microsoft.com/office/drawing/2014/main" val="1329828734"/>
                    </a:ext>
                  </a:extLst>
                </a:gridCol>
              </a:tblGrid>
              <a:tr h="36378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빈도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퍼센트</a:t>
                      </a:r>
                      <a:r>
                        <a:rPr lang="en-US" altLang="ko-KR" dirty="0"/>
                        <a:t>(83%)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966491"/>
                  </a:ext>
                </a:extLst>
              </a:tr>
              <a:tr h="303158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학년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학년 </a:t>
                      </a:r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~ 2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학년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22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26.5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608162"/>
                  </a:ext>
                </a:extLst>
              </a:tr>
              <a:tr h="30315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3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학년 </a:t>
                      </a:r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~ 4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학년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52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62.7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364421"/>
                  </a:ext>
                </a:extLst>
              </a:tr>
              <a:tr h="30315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4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학년 초과 </a:t>
                      </a:r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~ 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학사 졸업 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6.0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988493"/>
                  </a:ext>
                </a:extLst>
              </a:tr>
              <a:tr h="30315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대학원생</a:t>
                      </a:r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석사</a:t>
                      </a:r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박사</a:t>
                      </a:r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4.8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652610"/>
                  </a:ext>
                </a:extLst>
              </a:tr>
              <a:tr h="303158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지출규모</a:t>
                      </a:r>
                      <a:endParaRPr lang="en-US" altLang="ko-KR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25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만원 이하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7.2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138633"/>
                  </a:ext>
                </a:extLst>
              </a:tr>
              <a:tr h="30315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25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만원 </a:t>
                      </a:r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~ 50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만원 미만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28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33.7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991370"/>
                  </a:ext>
                </a:extLst>
              </a:tr>
              <a:tr h="30315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50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만원 </a:t>
                      </a:r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~ 75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만원 미만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28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33.7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95175"/>
                  </a:ext>
                </a:extLst>
              </a:tr>
              <a:tr h="30315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75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만원 </a:t>
                      </a:r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~ 100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만원 이상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18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21.7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372408"/>
                  </a:ext>
                </a:extLst>
              </a:tr>
              <a:tr h="303158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100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만원 이상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3.6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571856"/>
                  </a:ext>
                </a:extLst>
              </a:tr>
              <a:tr h="303158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통학시간</a:t>
                      </a:r>
                      <a:endParaRPr lang="en-US" altLang="ko-KR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15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분 미만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14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47.0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679799"/>
                  </a:ext>
                </a:extLst>
              </a:tr>
              <a:tr h="30315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15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분 이상 </a:t>
                      </a:r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~ 30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분 미만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18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16.9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996351"/>
                  </a:ext>
                </a:extLst>
              </a:tr>
              <a:tr h="30315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30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분 이상 </a:t>
                      </a:r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~ 45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분 미만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38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13.3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815874"/>
                  </a:ext>
                </a:extLst>
              </a:tr>
              <a:tr h="30315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45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분 이상 </a:t>
                      </a:r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~ 60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분 미만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13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13.3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035645"/>
                  </a:ext>
                </a:extLst>
              </a:tr>
              <a:tr h="303158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60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분 이상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8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9.6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707826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72D60E8A-9E3B-409E-AB00-9CBA3D98D715}"/>
              </a:ext>
            </a:extLst>
          </p:cNvPr>
          <p:cNvSpPr/>
          <p:nvPr/>
        </p:nvSpPr>
        <p:spPr>
          <a:xfrm>
            <a:off x="0" y="1739899"/>
            <a:ext cx="1676400" cy="4657725"/>
          </a:xfrm>
          <a:prstGeom prst="rect">
            <a:avLst/>
          </a:prstGeom>
          <a:solidFill>
            <a:srgbClr val="8662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C596BB1-EC74-4CED-AC3D-E06495D00E4D}"/>
              </a:ext>
            </a:extLst>
          </p:cNvPr>
          <p:cNvCxnSpPr/>
          <p:nvPr/>
        </p:nvCxnSpPr>
        <p:spPr>
          <a:xfrm>
            <a:off x="1695450" y="1720850"/>
            <a:ext cx="0" cy="468630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2056ED8-EDFC-4E4F-ACCE-F0B2E4305CD3}"/>
              </a:ext>
            </a:extLst>
          </p:cNvPr>
          <p:cNvSpPr txBox="1"/>
          <p:nvPr/>
        </p:nvSpPr>
        <p:spPr>
          <a:xfrm>
            <a:off x="4358284" y="1200797"/>
            <a:ext cx="34698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인구통계변수 빈도표</a:t>
            </a:r>
          </a:p>
        </p:txBody>
      </p:sp>
    </p:spTree>
    <p:extLst>
      <p:ext uri="{BB962C8B-B14F-4D97-AF65-F5344CB8AC3E}">
        <p14:creationId xmlns:p14="http://schemas.microsoft.com/office/powerpoint/2010/main" val="2053865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62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6A73D40-F0B2-4B18-65F9-6AAEF792DD36}"/>
              </a:ext>
            </a:extLst>
          </p:cNvPr>
          <p:cNvCxnSpPr/>
          <p:nvPr/>
        </p:nvCxnSpPr>
        <p:spPr>
          <a:xfrm>
            <a:off x="4639221" y="739401"/>
            <a:ext cx="2908004" cy="1773"/>
          </a:xfrm>
          <a:prstGeom prst="straightConnector1">
            <a:avLst/>
          </a:prstGeom>
          <a:ln w="28575">
            <a:solidFill>
              <a:srgbClr val="DEFF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9A2A0A8F-7721-8DA1-D1E4-DAFFF68B416F}"/>
              </a:ext>
            </a:extLst>
          </p:cNvPr>
          <p:cNvSpPr/>
          <p:nvPr/>
        </p:nvSpPr>
        <p:spPr>
          <a:xfrm>
            <a:off x="5855879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AAB4C46A-25EB-079C-6709-D4B0C196C83C}"/>
              </a:ext>
            </a:extLst>
          </p:cNvPr>
          <p:cNvSpPr/>
          <p:nvPr/>
        </p:nvSpPr>
        <p:spPr>
          <a:xfrm>
            <a:off x="6218737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E05C3D-9541-1199-BCE0-4D658896CE0F}"/>
              </a:ext>
            </a:extLst>
          </p:cNvPr>
          <p:cNvSpPr txBox="1"/>
          <p:nvPr/>
        </p:nvSpPr>
        <p:spPr>
          <a:xfrm>
            <a:off x="4550747" y="196286"/>
            <a:ext cx="30912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C8DD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03 분석결과 설명 </a:t>
            </a:r>
          </a:p>
        </p:txBody>
      </p:sp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E18AAB88-835D-0A52-B04D-B045935A2865}"/>
              </a:ext>
            </a:extLst>
          </p:cNvPr>
          <p:cNvSpPr/>
          <p:nvPr/>
        </p:nvSpPr>
        <p:spPr>
          <a:xfrm>
            <a:off x="6034008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1032ECF0-AF1C-CC85-90F6-B074843BBE33}"/>
              </a:ext>
            </a:extLst>
          </p:cNvPr>
          <p:cNvSpPr/>
          <p:nvPr/>
        </p:nvSpPr>
        <p:spPr>
          <a:xfrm>
            <a:off x="4625391" y="960859"/>
            <a:ext cx="122295" cy="122297"/>
          </a:xfrm>
          <a:prstGeom prst="flowChartConnector">
            <a:avLst/>
          </a:prstGeom>
          <a:solidFill>
            <a:srgbClr val="DBA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33741070-CB7B-4FE5-B86E-5AD5035A4B2C}"/>
              </a:ext>
            </a:extLst>
          </p:cNvPr>
          <p:cNvSpPr/>
          <p:nvPr/>
        </p:nvSpPr>
        <p:spPr>
          <a:xfrm>
            <a:off x="6409237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8985C8-7DCD-49C7-BFA4-37C183734590}"/>
              </a:ext>
            </a:extLst>
          </p:cNvPr>
          <p:cNvSpPr txBox="1"/>
          <p:nvPr/>
        </p:nvSpPr>
        <p:spPr>
          <a:xfrm>
            <a:off x="4732328" y="836148"/>
            <a:ext cx="11389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C8DD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기초분석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832FC1A-C09A-4D9A-A47F-25DABD0F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801713"/>
              </p:ext>
            </p:extLst>
          </p:nvPr>
        </p:nvGraphicFramePr>
        <p:xfrm>
          <a:off x="-6997699" y="1745548"/>
          <a:ext cx="8634908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099">
                  <a:extLst>
                    <a:ext uri="{9D8B030D-6E8A-4147-A177-3AD203B41FA5}">
                      <a16:colId xmlns:a16="http://schemas.microsoft.com/office/drawing/2014/main" val="3252691011"/>
                    </a:ext>
                  </a:extLst>
                </a:gridCol>
                <a:gridCol w="2755355">
                  <a:extLst>
                    <a:ext uri="{9D8B030D-6E8A-4147-A177-3AD203B41FA5}">
                      <a16:colId xmlns:a16="http://schemas.microsoft.com/office/drawing/2014/main" val="1669048800"/>
                    </a:ext>
                  </a:extLst>
                </a:gridCol>
                <a:gridCol w="2158727">
                  <a:extLst>
                    <a:ext uri="{9D8B030D-6E8A-4147-A177-3AD203B41FA5}">
                      <a16:colId xmlns:a16="http://schemas.microsoft.com/office/drawing/2014/main" val="2528791111"/>
                    </a:ext>
                  </a:extLst>
                </a:gridCol>
                <a:gridCol w="2158727">
                  <a:extLst>
                    <a:ext uri="{9D8B030D-6E8A-4147-A177-3AD203B41FA5}">
                      <a16:colId xmlns:a16="http://schemas.microsoft.com/office/drawing/2014/main" val="1329828734"/>
                    </a:ext>
                  </a:extLst>
                </a:gridCol>
              </a:tblGrid>
              <a:tr h="36378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빈도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퍼센트</a:t>
                      </a:r>
                      <a:r>
                        <a:rPr lang="en-US" altLang="ko-KR" dirty="0"/>
                        <a:t>(83%)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966491"/>
                  </a:ext>
                </a:extLst>
              </a:tr>
              <a:tr h="303158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학년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학년 </a:t>
                      </a:r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~ 2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학년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22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26.5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608162"/>
                  </a:ext>
                </a:extLst>
              </a:tr>
              <a:tr h="30315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3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학년 </a:t>
                      </a:r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~ 4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학년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52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62.7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364421"/>
                  </a:ext>
                </a:extLst>
              </a:tr>
              <a:tr h="30315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4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학년 초과 </a:t>
                      </a:r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~ 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학사 졸업 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6.0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988493"/>
                  </a:ext>
                </a:extLst>
              </a:tr>
              <a:tr h="30315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대학원생</a:t>
                      </a:r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석사</a:t>
                      </a:r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박사</a:t>
                      </a:r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4.8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652610"/>
                  </a:ext>
                </a:extLst>
              </a:tr>
              <a:tr h="303158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지출규모</a:t>
                      </a:r>
                      <a:endParaRPr lang="en-US" altLang="ko-KR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25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만원 이하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7.2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138633"/>
                  </a:ext>
                </a:extLst>
              </a:tr>
              <a:tr h="30315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25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만원 </a:t>
                      </a:r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~ 50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만원 미만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28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33.7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991370"/>
                  </a:ext>
                </a:extLst>
              </a:tr>
              <a:tr h="30315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50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만원 </a:t>
                      </a:r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~ 75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만원 미만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28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33.7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95175"/>
                  </a:ext>
                </a:extLst>
              </a:tr>
              <a:tr h="30315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75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만원 </a:t>
                      </a:r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~ 100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만원 이상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18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21.7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372408"/>
                  </a:ext>
                </a:extLst>
              </a:tr>
              <a:tr h="303158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100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만원 이상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3.6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571856"/>
                  </a:ext>
                </a:extLst>
              </a:tr>
              <a:tr h="303158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통학시간</a:t>
                      </a:r>
                      <a:endParaRPr lang="en-US" altLang="ko-KR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15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분 미만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14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47.0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679799"/>
                  </a:ext>
                </a:extLst>
              </a:tr>
              <a:tr h="30315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15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분 이상 </a:t>
                      </a:r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~ 30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분 미만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18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16.9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996351"/>
                  </a:ext>
                </a:extLst>
              </a:tr>
              <a:tr h="30315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30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분 이상 </a:t>
                      </a:r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~ 45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분 미만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38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13.3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815874"/>
                  </a:ext>
                </a:extLst>
              </a:tr>
              <a:tr h="30315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45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분 이상 </a:t>
                      </a:r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~ 60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분 미만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13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13.3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035645"/>
                  </a:ext>
                </a:extLst>
              </a:tr>
              <a:tr h="303158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60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분 이상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8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9.6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707826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7875E4C8-8CCE-4B8C-9A0B-0FED3E1FB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61480"/>
              </p:ext>
            </p:extLst>
          </p:nvPr>
        </p:nvGraphicFramePr>
        <p:xfrm>
          <a:off x="-6972299" y="1758248"/>
          <a:ext cx="8634908" cy="4572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8727">
                  <a:extLst>
                    <a:ext uri="{9D8B030D-6E8A-4147-A177-3AD203B41FA5}">
                      <a16:colId xmlns:a16="http://schemas.microsoft.com/office/drawing/2014/main" val="3252691011"/>
                    </a:ext>
                  </a:extLst>
                </a:gridCol>
                <a:gridCol w="2158727">
                  <a:extLst>
                    <a:ext uri="{9D8B030D-6E8A-4147-A177-3AD203B41FA5}">
                      <a16:colId xmlns:a16="http://schemas.microsoft.com/office/drawing/2014/main" val="1669048800"/>
                    </a:ext>
                  </a:extLst>
                </a:gridCol>
                <a:gridCol w="2158727">
                  <a:extLst>
                    <a:ext uri="{9D8B030D-6E8A-4147-A177-3AD203B41FA5}">
                      <a16:colId xmlns:a16="http://schemas.microsoft.com/office/drawing/2014/main" val="2528791111"/>
                    </a:ext>
                  </a:extLst>
                </a:gridCol>
                <a:gridCol w="2158727">
                  <a:extLst>
                    <a:ext uri="{9D8B030D-6E8A-4147-A177-3AD203B41FA5}">
                      <a16:colId xmlns:a16="http://schemas.microsoft.com/office/drawing/2014/main" val="1329828734"/>
                    </a:ext>
                  </a:extLst>
                </a:gridCol>
              </a:tblGrid>
              <a:tr h="36822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빈도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퍼센트</a:t>
                      </a:r>
                      <a:r>
                        <a:rPr lang="en-US" altLang="ko-KR" dirty="0"/>
                        <a:t>(83%)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966491"/>
                  </a:ext>
                </a:extLst>
              </a:tr>
              <a:tr h="350314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거주형태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684C55"/>
                          </a:solidFill>
                        </a:rPr>
                        <a:t>기숙사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22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26.5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608162"/>
                  </a:ext>
                </a:extLst>
              </a:tr>
              <a:tr h="35031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684C55"/>
                          </a:solidFill>
                        </a:rPr>
                        <a:t>기타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1.2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364421"/>
                  </a:ext>
                </a:extLst>
              </a:tr>
              <a:tr h="35031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684C55"/>
                          </a:solidFill>
                        </a:rPr>
                        <a:t>단독 주택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1.2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988493"/>
                  </a:ext>
                </a:extLst>
              </a:tr>
              <a:tr h="35031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684C55"/>
                          </a:solidFill>
                        </a:rPr>
                        <a:t>아파트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33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39.8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652610"/>
                  </a:ext>
                </a:extLst>
              </a:tr>
              <a:tr h="35031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684C55"/>
                          </a:solidFill>
                        </a:rPr>
                        <a:t>원룸</a:t>
                      </a:r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, </a:t>
                      </a:r>
                      <a:r>
                        <a:rPr lang="ko-KR" altLang="en-US" sz="1500" dirty="0">
                          <a:solidFill>
                            <a:srgbClr val="684C55"/>
                          </a:solidFill>
                        </a:rPr>
                        <a:t>오피스텔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26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31.3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87426"/>
                  </a:ext>
                </a:extLst>
              </a:tr>
              <a:tr h="350314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기숙사형태</a:t>
                      </a:r>
                      <a:endParaRPr lang="en-US" altLang="ko-KR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684C55"/>
                          </a:solidFill>
                        </a:rPr>
                        <a:t>웅비관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10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12.0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138633"/>
                  </a:ext>
                </a:extLst>
              </a:tr>
              <a:tr h="35031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684C55"/>
                          </a:solidFill>
                        </a:rPr>
                        <a:t>자유관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2.4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991370"/>
                  </a:ext>
                </a:extLst>
              </a:tr>
              <a:tr h="35031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684C55"/>
                          </a:solidFill>
                        </a:rPr>
                        <a:t>진리관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11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31.3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95175"/>
                  </a:ext>
                </a:extLst>
              </a:tr>
              <a:tr h="1401260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679799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72D60E8A-9E3B-409E-AB00-9CBA3D98D715}"/>
              </a:ext>
            </a:extLst>
          </p:cNvPr>
          <p:cNvSpPr/>
          <p:nvPr/>
        </p:nvSpPr>
        <p:spPr>
          <a:xfrm>
            <a:off x="0" y="1739899"/>
            <a:ext cx="1676400" cy="4657725"/>
          </a:xfrm>
          <a:prstGeom prst="rect">
            <a:avLst/>
          </a:prstGeom>
          <a:solidFill>
            <a:srgbClr val="8662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C596BB1-EC74-4CED-AC3D-E06495D00E4D}"/>
              </a:ext>
            </a:extLst>
          </p:cNvPr>
          <p:cNvCxnSpPr/>
          <p:nvPr/>
        </p:nvCxnSpPr>
        <p:spPr>
          <a:xfrm>
            <a:off x="1695450" y="1720850"/>
            <a:ext cx="0" cy="468630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2056ED8-EDFC-4E4F-ACCE-F0B2E4305CD3}"/>
              </a:ext>
            </a:extLst>
          </p:cNvPr>
          <p:cNvSpPr txBox="1"/>
          <p:nvPr/>
        </p:nvSpPr>
        <p:spPr>
          <a:xfrm>
            <a:off x="4358284" y="1200797"/>
            <a:ext cx="34698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인구통계변수 빈도표</a:t>
            </a:r>
          </a:p>
        </p:txBody>
      </p:sp>
    </p:spTree>
    <p:extLst>
      <p:ext uri="{BB962C8B-B14F-4D97-AF65-F5344CB8AC3E}">
        <p14:creationId xmlns:p14="http://schemas.microsoft.com/office/powerpoint/2010/main" val="288858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62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6A73D40-F0B2-4B18-65F9-6AAEF792DD36}"/>
              </a:ext>
            </a:extLst>
          </p:cNvPr>
          <p:cNvCxnSpPr/>
          <p:nvPr/>
        </p:nvCxnSpPr>
        <p:spPr>
          <a:xfrm>
            <a:off x="4639221" y="739401"/>
            <a:ext cx="2908004" cy="1773"/>
          </a:xfrm>
          <a:prstGeom prst="straightConnector1">
            <a:avLst/>
          </a:prstGeom>
          <a:ln w="28575">
            <a:solidFill>
              <a:srgbClr val="DEFF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9A2A0A8F-7721-8DA1-D1E4-DAFFF68B416F}"/>
              </a:ext>
            </a:extLst>
          </p:cNvPr>
          <p:cNvSpPr/>
          <p:nvPr/>
        </p:nvSpPr>
        <p:spPr>
          <a:xfrm>
            <a:off x="5855879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AAB4C46A-25EB-079C-6709-D4B0C196C83C}"/>
              </a:ext>
            </a:extLst>
          </p:cNvPr>
          <p:cNvSpPr/>
          <p:nvPr/>
        </p:nvSpPr>
        <p:spPr>
          <a:xfrm>
            <a:off x="6218737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E05C3D-9541-1199-BCE0-4D658896CE0F}"/>
              </a:ext>
            </a:extLst>
          </p:cNvPr>
          <p:cNvSpPr txBox="1"/>
          <p:nvPr/>
        </p:nvSpPr>
        <p:spPr>
          <a:xfrm>
            <a:off x="4550747" y="196286"/>
            <a:ext cx="30912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C8DD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03 분석결과 설명 </a:t>
            </a:r>
          </a:p>
        </p:txBody>
      </p:sp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E18AAB88-835D-0A52-B04D-B045935A2865}"/>
              </a:ext>
            </a:extLst>
          </p:cNvPr>
          <p:cNvSpPr/>
          <p:nvPr/>
        </p:nvSpPr>
        <p:spPr>
          <a:xfrm>
            <a:off x="6034008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1032ECF0-AF1C-CC85-90F6-B074843BBE33}"/>
              </a:ext>
            </a:extLst>
          </p:cNvPr>
          <p:cNvSpPr/>
          <p:nvPr/>
        </p:nvSpPr>
        <p:spPr>
          <a:xfrm>
            <a:off x="4625391" y="960859"/>
            <a:ext cx="122295" cy="122297"/>
          </a:xfrm>
          <a:prstGeom prst="flowChartConnector">
            <a:avLst/>
          </a:prstGeom>
          <a:solidFill>
            <a:srgbClr val="DBA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33741070-CB7B-4FE5-B86E-5AD5035A4B2C}"/>
              </a:ext>
            </a:extLst>
          </p:cNvPr>
          <p:cNvSpPr/>
          <p:nvPr/>
        </p:nvSpPr>
        <p:spPr>
          <a:xfrm>
            <a:off x="6409237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8985C8-7DCD-49C7-BFA4-37C183734590}"/>
              </a:ext>
            </a:extLst>
          </p:cNvPr>
          <p:cNvSpPr txBox="1"/>
          <p:nvPr/>
        </p:nvSpPr>
        <p:spPr>
          <a:xfrm>
            <a:off x="4732328" y="836148"/>
            <a:ext cx="11389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C8DD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기초분석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7C2A5B47-BFA2-429F-AB78-B24767CC6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589321"/>
              </p:ext>
            </p:extLst>
          </p:nvPr>
        </p:nvGraphicFramePr>
        <p:xfrm>
          <a:off x="1714501" y="1758248"/>
          <a:ext cx="8634908" cy="4572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8727">
                  <a:extLst>
                    <a:ext uri="{9D8B030D-6E8A-4147-A177-3AD203B41FA5}">
                      <a16:colId xmlns:a16="http://schemas.microsoft.com/office/drawing/2014/main" val="3252691011"/>
                    </a:ext>
                  </a:extLst>
                </a:gridCol>
                <a:gridCol w="2158727">
                  <a:extLst>
                    <a:ext uri="{9D8B030D-6E8A-4147-A177-3AD203B41FA5}">
                      <a16:colId xmlns:a16="http://schemas.microsoft.com/office/drawing/2014/main" val="1669048800"/>
                    </a:ext>
                  </a:extLst>
                </a:gridCol>
                <a:gridCol w="2158727">
                  <a:extLst>
                    <a:ext uri="{9D8B030D-6E8A-4147-A177-3AD203B41FA5}">
                      <a16:colId xmlns:a16="http://schemas.microsoft.com/office/drawing/2014/main" val="2528791111"/>
                    </a:ext>
                  </a:extLst>
                </a:gridCol>
                <a:gridCol w="2158727">
                  <a:extLst>
                    <a:ext uri="{9D8B030D-6E8A-4147-A177-3AD203B41FA5}">
                      <a16:colId xmlns:a16="http://schemas.microsoft.com/office/drawing/2014/main" val="1329828734"/>
                    </a:ext>
                  </a:extLst>
                </a:gridCol>
              </a:tblGrid>
              <a:tr h="36822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빈도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퍼센트</a:t>
                      </a:r>
                      <a:r>
                        <a:rPr lang="en-US" altLang="ko-KR" dirty="0"/>
                        <a:t>(83%)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966491"/>
                  </a:ext>
                </a:extLst>
              </a:tr>
              <a:tr h="350314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거주형태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684C55"/>
                          </a:solidFill>
                        </a:rPr>
                        <a:t>기숙사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22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FF0000"/>
                          </a:solidFill>
                        </a:rPr>
                        <a:t>26.5</a:t>
                      </a:r>
                      <a:endParaRPr lang="ko-KR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608162"/>
                  </a:ext>
                </a:extLst>
              </a:tr>
              <a:tr h="35031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684C55"/>
                          </a:solidFill>
                        </a:rPr>
                        <a:t>기타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1.2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364421"/>
                  </a:ext>
                </a:extLst>
              </a:tr>
              <a:tr h="35031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684C55"/>
                          </a:solidFill>
                        </a:rPr>
                        <a:t>단독 주택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1.2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988493"/>
                  </a:ext>
                </a:extLst>
              </a:tr>
              <a:tr h="35031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684C55"/>
                          </a:solidFill>
                        </a:rPr>
                        <a:t>아파트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33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39.8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652610"/>
                  </a:ext>
                </a:extLst>
              </a:tr>
              <a:tr h="35031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684C55"/>
                          </a:solidFill>
                        </a:rPr>
                        <a:t>원룸</a:t>
                      </a:r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, </a:t>
                      </a:r>
                      <a:r>
                        <a:rPr lang="ko-KR" altLang="en-US" sz="1500" dirty="0">
                          <a:solidFill>
                            <a:srgbClr val="684C55"/>
                          </a:solidFill>
                        </a:rPr>
                        <a:t>오피스텔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26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FF0000"/>
                          </a:solidFill>
                        </a:rPr>
                        <a:t>31.3</a:t>
                      </a:r>
                      <a:endParaRPr lang="ko-KR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87426"/>
                  </a:ext>
                </a:extLst>
              </a:tr>
              <a:tr h="350314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기숙사형태</a:t>
                      </a:r>
                      <a:endParaRPr lang="en-US" altLang="ko-KR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684C55"/>
                          </a:solidFill>
                        </a:rPr>
                        <a:t>웅비관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10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12.0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138633"/>
                  </a:ext>
                </a:extLst>
              </a:tr>
              <a:tr h="35031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684C55"/>
                          </a:solidFill>
                        </a:rPr>
                        <a:t>자유관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2.4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991370"/>
                  </a:ext>
                </a:extLst>
              </a:tr>
              <a:tr h="35031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684C55"/>
                          </a:solidFill>
                        </a:rPr>
                        <a:t>진리관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11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31.3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95175"/>
                  </a:ext>
                </a:extLst>
              </a:tr>
              <a:tr h="1401260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679799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832FC1A-C09A-4D9A-A47F-25DABD0FB498}"/>
              </a:ext>
            </a:extLst>
          </p:cNvPr>
          <p:cNvGraphicFramePr>
            <a:graphicFrameLocks noGrp="1"/>
          </p:cNvGraphicFramePr>
          <p:nvPr/>
        </p:nvGraphicFramePr>
        <p:xfrm>
          <a:off x="-6997699" y="1745548"/>
          <a:ext cx="8634908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099">
                  <a:extLst>
                    <a:ext uri="{9D8B030D-6E8A-4147-A177-3AD203B41FA5}">
                      <a16:colId xmlns:a16="http://schemas.microsoft.com/office/drawing/2014/main" val="3252691011"/>
                    </a:ext>
                  </a:extLst>
                </a:gridCol>
                <a:gridCol w="2755355">
                  <a:extLst>
                    <a:ext uri="{9D8B030D-6E8A-4147-A177-3AD203B41FA5}">
                      <a16:colId xmlns:a16="http://schemas.microsoft.com/office/drawing/2014/main" val="1669048800"/>
                    </a:ext>
                  </a:extLst>
                </a:gridCol>
                <a:gridCol w="2158727">
                  <a:extLst>
                    <a:ext uri="{9D8B030D-6E8A-4147-A177-3AD203B41FA5}">
                      <a16:colId xmlns:a16="http://schemas.microsoft.com/office/drawing/2014/main" val="2528791111"/>
                    </a:ext>
                  </a:extLst>
                </a:gridCol>
                <a:gridCol w="2158727">
                  <a:extLst>
                    <a:ext uri="{9D8B030D-6E8A-4147-A177-3AD203B41FA5}">
                      <a16:colId xmlns:a16="http://schemas.microsoft.com/office/drawing/2014/main" val="1329828734"/>
                    </a:ext>
                  </a:extLst>
                </a:gridCol>
              </a:tblGrid>
              <a:tr h="36378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빈도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퍼센트</a:t>
                      </a:r>
                      <a:r>
                        <a:rPr lang="en-US" altLang="ko-KR" dirty="0"/>
                        <a:t>(83%)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966491"/>
                  </a:ext>
                </a:extLst>
              </a:tr>
              <a:tr h="303158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학년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학년 </a:t>
                      </a:r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~ 2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학년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22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26.5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608162"/>
                  </a:ext>
                </a:extLst>
              </a:tr>
              <a:tr h="30315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3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학년 </a:t>
                      </a:r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~ 4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학년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52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62.7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364421"/>
                  </a:ext>
                </a:extLst>
              </a:tr>
              <a:tr h="30315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4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학년 초과 </a:t>
                      </a:r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~ 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학사 졸업 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6.0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988493"/>
                  </a:ext>
                </a:extLst>
              </a:tr>
              <a:tr h="30315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대학원생</a:t>
                      </a:r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석사</a:t>
                      </a:r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박사</a:t>
                      </a:r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4.8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652610"/>
                  </a:ext>
                </a:extLst>
              </a:tr>
              <a:tr h="303158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지출규모</a:t>
                      </a:r>
                      <a:endParaRPr lang="en-US" altLang="ko-KR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25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만원 이하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7.2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138633"/>
                  </a:ext>
                </a:extLst>
              </a:tr>
              <a:tr h="30315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25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만원 </a:t>
                      </a:r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~ 50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만원 미만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28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33.7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991370"/>
                  </a:ext>
                </a:extLst>
              </a:tr>
              <a:tr h="30315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50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만원 </a:t>
                      </a:r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~ 75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만원 미만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28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33.7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95175"/>
                  </a:ext>
                </a:extLst>
              </a:tr>
              <a:tr h="30315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75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만원 </a:t>
                      </a:r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~ 100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만원 이상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18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21.7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372408"/>
                  </a:ext>
                </a:extLst>
              </a:tr>
              <a:tr h="303158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100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만원 이상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3.6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571856"/>
                  </a:ext>
                </a:extLst>
              </a:tr>
              <a:tr h="303158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통학시간</a:t>
                      </a:r>
                      <a:endParaRPr lang="en-US" altLang="ko-KR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15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분 미만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14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47.0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679799"/>
                  </a:ext>
                </a:extLst>
              </a:tr>
              <a:tr h="30315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15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분 이상 </a:t>
                      </a:r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~ 30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분 미만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18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16.9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996351"/>
                  </a:ext>
                </a:extLst>
              </a:tr>
              <a:tr h="30315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30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분 이상 </a:t>
                      </a:r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~ 45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분 미만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38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13.3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815874"/>
                  </a:ext>
                </a:extLst>
              </a:tr>
              <a:tr h="30315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45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분 이상 </a:t>
                      </a:r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~ 60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분 미만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13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13.3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035645"/>
                  </a:ext>
                </a:extLst>
              </a:tr>
              <a:tr h="303158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60</a:t>
                      </a:r>
                      <a:r>
                        <a:rPr lang="ko-KR" altLang="en-US" sz="1400" dirty="0">
                          <a:solidFill>
                            <a:srgbClr val="684C55"/>
                          </a:solidFill>
                        </a:rPr>
                        <a:t>분 이상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8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84C55"/>
                          </a:solidFill>
                        </a:rPr>
                        <a:t>9.6</a:t>
                      </a:r>
                      <a:endParaRPr lang="ko-KR" altLang="en-US" sz="14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707826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72D60E8A-9E3B-409E-AB00-9CBA3D98D715}"/>
              </a:ext>
            </a:extLst>
          </p:cNvPr>
          <p:cNvSpPr/>
          <p:nvPr/>
        </p:nvSpPr>
        <p:spPr>
          <a:xfrm>
            <a:off x="0" y="1739899"/>
            <a:ext cx="1676400" cy="4657725"/>
          </a:xfrm>
          <a:prstGeom prst="rect">
            <a:avLst/>
          </a:prstGeom>
          <a:solidFill>
            <a:srgbClr val="8662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C596BB1-EC74-4CED-AC3D-E06495D00E4D}"/>
              </a:ext>
            </a:extLst>
          </p:cNvPr>
          <p:cNvCxnSpPr/>
          <p:nvPr/>
        </p:nvCxnSpPr>
        <p:spPr>
          <a:xfrm>
            <a:off x="1695450" y="1720850"/>
            <a:ext cx="0" cy="468630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2056ED8-EDFC-4E4F-ACCE-F0B2E4305CD3}"/>
              </a:ext>
            </a:extLst>
          </p:cNvPr>
          <p:cNvSpPr txBox="1"/>
          <p:nvPr/>
        </p:nvSpPr>
        <p:spPr>
          <a:xfrm>
            <a:off x="4358284" y="1200797"/>
            <a:ext cx="34698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200" b="1" dirty="0">
                <a:solidFill>
                  <a:srgbClr val="E2E4F6"/>
                </a:solidFill>
                <a:latin typeface="맑은 고딕" panose="020F0502020204030204"/>
                <a:ea typeface="맑은 고딕" panose="020B0503020000020004" pitchFamily="50" charset="-127"/>
              </a:rPr>
              <a:t>거주형태</a:t>
            </a: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변수 빈도표</a:t>
            </a:r>
          </a:p>
        </p:txBody>
      </p:sp>
    </p:spTree>
    <p:extLst>
      <p:ext uri="{BB962C8B-B14F-4D97-AF65-F5344CB8AC3E}">
        <p14:creationId xmlns:p14="http://schemas.microsoft.com/office/powerpoint/2010/main" val="3652364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62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6A73D40-F0B2-4B18-65F9-6AAEF792DD36}"/>
              </a:ext>
            </a:extLst>
          </p:cNvPr>
          <p:cNvCxnSpPr/>
          <p:nvPr/>
        </p:nvCxnSpPr>
        <p:spPr>
          <a:xfrm>
            <a:off x="4639221" y="739401"/>
            <a:ext cx="2908004" cy="1773"/>
          </a:xfrm>
          <a:prstGeom prst="straightConnector1">
            <a:avLst/>
          </a:prstGeom>
          <a:ln w="28575">
            <a:solidFill>
              <a:srgbClr val="DEFF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9A2A0A8F-7721-8DA1-D1E4-DAFFF68B416F}"/>
              </a:ext>
            </a:extLst>
          </p:cNvPr>
          <p:cNvSpPr/>
          <p:nvPr/>
        </p:nvSpPr>
        <p:spPr>
          <a:xfrm>
            <a:off x="5855879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AAB4C46A-25EB-079C-6709-D4B0C196C83C}"/>
              </a:ext>
            </a:extLst>
          </p:cNvPr>
          <p:cNvSpPr/>
          <p:nvPr/>
        </p:nvSpPr>
        <p:spPr>
          <a:xfrm>
            <a:off x="6218737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E05C3D-9541-1199-BCE0-4D658896CE0F}"/>
              </a:ext>
            </a:extLst>
          </p:cNvPr>
          <p:cNvSpPr txBox="1"/>
          <p:nvPr/>
        </p:nvSpPr>
        <p:spPr>
          <a:xfrm>
            <a:off x="4550747" y="196286"/>
            <a:ext cx="30912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C8DD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03 분석결과 설명 </a:t>
            </a:r>
          </a:p>
        </p:txBody>
      </p:sp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E18AAB88-835D-0A52-B04D-B045935A2865}"/>
              </a:ext>
            </a:extLst>
          </p:cNvPr>
          <p:cNvSpPr/>
          <p:nvPr/>
        </p:nvSpPr>
        <p:spPr>
          <a:xfrm>
            <a:off x="6034008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1032ECF0-AF1C-CC85-90F6-B074843BBE33}"/>
              </a:ext>
            </a:extLst>
          </p:cNvPr>
          <p:cNvSpPr/>
          <p:nvPr/>
        </p:nvSpPr>
        <p:spPr>
          <a:xfrm>
            <a:off x="4625391" y="960859"/>
            <a:ext cx="122295" cy="122297"/>
          </a:xfrm>
          <a:prstGeom prst="flowChartConnector">
            <a:avLst/>
          </a:prstGeom>
          <a:solidFill>
            <a:srgbClr val="DBA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33741070-CB7B-4FE5-B86E-5AD5035A4B2C}"/>
              </a:ext>
            </a:extLst>
          </p:cNvPr>
          <p:cNvSpPr/>
          <p:nvPr/>
        </p:nvSpPr>
        <p:spPr>
          <a:xfrm>
            <a:off x="6409237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8985C8-7DCD-49C7-BFA4-37C183734590}"/>
              </a:ext>
            </a:extLst>
          </p:cNvPr>
          <p:cNvSpPr txBox="1"/>
          <p:nvPr/>
        </p:nvSpPr>
        <p:spPr>
          <a:xfrm>
            <a:off x="4732328" y="836148"/>
            <a:ext cx="11389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C8DD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기초분석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7C2A5B47-BFA2-429F-AB78-B24767CC6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101396"/>
              </p:ext>
            </p:extLst>
          </p:nvPr>
        </p:nvGraphicFramePr>
        <p:xfrm>
          <a:off x="-6984999" y="1758248"/>
          <a:ext cx="8634908" cy="4572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8727">
                  <a:extLst>
                    <a:ext uri="{9D8B030D-6E8A-4147-A177-3AD203B41FA5}">
                      <a16:colId xmlns:a16="http://schemas.microsoft.com/office/drawing/2014/main" val="3252691011"/>
                    </a:ext>
                  </a:extLst>
                </a:gridCol>
                <a:gridCol w="2158727">
                  <a:extLst>
                    <a:ext uri="{9D8B030D-6E8A-4147-A177-3AD203B41FA5}">
                      <a16:colId xmlns:a16="http://schemas.microsoft.com/office/drawing/2014/main" val="1669048800"/>
                    </a:ext>
                  </a:extLst>
                </a:gridCol>
                <a:gridCol w="2158727">
                  <a:extLst>
                    <a:ext uri="{9D8B030D-6E8A-4147-A177-3AD203B41FA5}">
                      <a16:colId xmlns:a16="http://schemas.microsoft.com/office/drawing/2014/main" val="2528791111"/>
                    </a:ext>
                  </a:extLst>
                </a:gridCol>
                <a:gridCol w="2158727">
                  <a:extLst>
                    <a:ext uri="{9D8B030D-6E8A-4147-A177-3AD203B41FA5}">
                      <a16:colId xmlns:a16="http://schemas.microsoft.com/office/drawing/2014/main" val="1329828734"/>
                    </a:ext>
                  </a:extLst>
                </a:gridCol>
              </a:tblGrid>
              <a:tr h="36822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빈도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퍼센트</a:t>
                      </a:r>
                      <a:r>
                        <a:rPr lang="en-US" altLang="ko-KR" dirty="0"/>
                        <a:t>(83%)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966491"/>
                  </a:ext>
                </a:extLst>
              </a:tr>
              <a:tr h="350314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거주형태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684C55"/>
                          </a:solidFill>
                        </a:rPr>
                        <a:t>기숙사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22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26.5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608162"/>
                  </a:ext>
                </a:extLst>
              </a:tr>
              <a:tr h="35031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684C55"/>
                          </a:solidFill>
                        </a:rPr>
                        <a:t>기타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1.2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364421"/>
                  </a:ext>
                </a:extLst>
              </a:tr>
              <a:tr h="35031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684C55"/>
                          </a:solidFill>
                        </a:rPr>
                        <a:t>단독 주택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1.2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988493"/>
                  </a:ext>
                </a:extLst>
              </a:tr>
              <a:tr h="35031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684C55"/>
                          </a:solidFill>
                        </a:rPr>
                        <a:t>아파트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33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39.8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652610"/>
                  </a:ext>
                </a:extLst>
              </a:tr>
              <a:tr h="35031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684C55"/>
                          </a:solidFill>
                        </a:rPr>
                        <a:t>원룸</a:t>
                      </a:r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, </a:t>
                      </a:r>
                      <a:r>
                        <a:rPr lang="ko-KR" altLang="en-US" sz="1500" dirty="0">
                          <a:solidFill>
                            <a:srgbClr val="684C55"/>
                          </a:solidFill>
                        </a:rPr>
                        <a:t>오피스텔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26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31.3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87426"/>
                  </a:ext>
                </a:extLst>
              </a:tr>
              <a:tr h="350314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기숙사형태</a:t>
                      </a:r>
                      <a:endParaRPr lang="en-US" altLang="ko-KR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684C55"/>
                          </a:solidFill>
                        </a:rPr>
                        <a:t>웅비관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10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12.0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138633"/>
                  </a:ext>
                </a:extLst>
              </a:tr>
              <a:tr h="35031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684C55"/>
                          </a:solidFill>
                        </a:rPr>
                        <a:t>자유관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2.4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991370"/>
                  </a:ext>
                </a:extLst>
              </a:tr>
              <a:tr h="35031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684C55"/>
                          </a:solidFill>
                        </a:rPr>
                        <a:t>진리관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11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31.3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95175"/>
                  </a:ext>
                </a:extLst>
              </a:tr>
              <a:tr h="1401260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679799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E70B6834-B9AD-4831-820E-8DB819849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683148"/>
              </p:ext>
            </p:extLst>
          </p:nvPr>
        </p:nvGraphicFramePr>
        <p:xfrm>
          <a:off x="-6959599" y="1758248"/>
          <a:ext cx="8634908" cy="460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8727">
                  <a:extLst>
                    <a:ext uri="{9D8B030D-6E8A-4147-A177-3AD203B41FA5}">
                      <a16:colId xmlns:a16="http://schemas.microsoft.com/office/drawing/2014/main" val="3252691011"/>
                    </a:ext>
                  </a:extLst>
                </a:gridCol>
                <a:gridCol w="2158727">
                  <a:extLst>
                    <a:ext uri="{9D8B030D-6E8A-4147-A177-3AD203B41FA5}">
                      <a16:colId xmlns:a16="http://schemas.microsoft.com/office/drawing/2014/main" val="1669048800"/>
                    </a:ext>
                  </a:extLst>
                </a:gridCol>
                <a:gridCol w="2158727">
                  <a:extLst>
                    <a:ext uri="{9D8B030D-6E8A-4147-A177-3AD203B41FA5}">
                      <a16:colId xmlns:a16="http://schemas.microsoft.com/office/drawing/2014/main" val="2528791111"/>
                    </a:ext>
                  </a:extLst>
                </a:gridCol>
                <a:gridCol w="2158727">
                  <a:extLst>
                    <a:ext uri="{9D8B030D-6E8A-4147-A177-3AD203B41FA5}">
                      <a16:colId xmlns:a16="http://schemas.microsoft.com/office/drawing/2014/main" val="1329828734"/>
                    </a:ext>
                  </a:extLst>
                </a:gridCol>
              </a:tblGrid>
              <a:tr h="3426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빈도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퍼센트</a:t>
                      </a:r>
                      <a:r>
                        <a:rPr lang="en-US" altLang="ko-KR" dirty="0"/>
                        <a:t>(83%)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966491"/>
                  </a:ext>
                </a:extLst>
              </a:tr>
              <a:tr h="65262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관광유무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684C55"/>
                          </a:solidFill>
                        </a:rPr>
                        <a:t>있음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45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54.2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608162"/>
                  </a:ext>
                </a:extLst>
              </a:tr>
              <a:tr h="65262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684C55"/>
                          </a:solidFill>
                        </a:rPr>
                        <a:t>없음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38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45.8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988493"/>
                  </a:ext>
                </a:extLst>
              </a:tr>
              <a:tr h="32631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여행</a:t>
                      </a:r>
                      <a:endParaRPr lang="en-US" altLang="ko-KR" dirty="0">
                        <a:solidFill>
                          <a:srgbClr val="684C55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만족도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1.2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138633"/>
                  </a:ext>
                </a:extLst>
              </a:tr>
              <a:tr h="32631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3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1.2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991370"/>
                  </a:ext>
                </a:extLst>
              </a:tr>
              <a:tr h="32631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4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19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22.9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95175"/>
                  </a:ext>
                </a:extLst>
              </a:tr>
              <a:tr h="32631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5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19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22.9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372408"/>
                  </a:ext>
                </a:extLst>
              </a:tr>
              <a:tr h="326314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코로나관련여부</a:t>
                      </a:r>
                      <a:endParaRPr lang="en-US" altLang="ko-KR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4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4.8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036691"/>
                  </a:ext>
                </a:extLst>
              </a:tr>
              <a:tr h="32631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7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8.4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679799"/>
                  </a:ext>
                </a:extLst>
              </a:tr>
              <a:tr h="32631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3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5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6.0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996351"/>
                  </a:ext>
                </a:extLst>
              </a:tr>
              <a:tr h="32631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4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20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24.1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815874"/>
                  </a:ext>
                </a:extLst>
              </a:tr>
              <a:tr h="32631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5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13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15.7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035645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72D60E8A-9E3B-409E-AB00-9CBA3D98D715}"/>
              </a:ext>
            </a:extLst>
          </p:cNvPr>
          <p:cNvSpPr/>
          <p:nvPr/>
        </p:nvSpPr>
        <p:spPr>
          <a:xfrm>
            <a:off x="0" y="1739899"/>
            <a:ext cx="1676400" cy="4657725"/>
          </a:xfrm>
          <a:prstGeom prst="rect">
            <a:avLst/>
          </a:prstGeom>
          <a:solidFill>
            <a:srgbClr val="8662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C596BB1-EC74-4CED-AC3D-E06495D00E4D}"/>
              </a:ext>
            </a:extLst>
          </p:cNvPr>
          <p:cNvCxnSpPr/>
          <p:nvPr/>
        </p:nvCxnSpPr>
        <p:spPr>
          <a:xfrm>
            <a:off x="1695450" y="1720850"/>
            <a:ext cx="0" cy="468630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2056ED8-EDFC-4E4F-ACCE-F0B2E4305CD3}"/>
              </a:ext>
            </a:extLst>
          </p:cNvPr>
          <p:cNvSpPr txBox="1"/>
          <p:nvPr/>
        </p:nvSpPr>
        <p:spPr>
          <a:xfrm>
            <a:off x="4358284" y="1200797"/>
            <a:ext cx="34698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200" b="1" dirty="0">
                <a:solidFill>
                  <a:srgbClr val="E2E4F6"/>
                </a:solidFill>
                <a:latin typeface="맑은 고딕" panose="020F0502020204030204"/>
                <a:ea typeface="맑은 고딕" panose="020B0503020000020004" pitchFamily="50" charset="-127"/>
              </a:rPr>
              <a:t>여행응답</a:t>
            </a: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빈도표</a:t>
            </a:r>
          </a:p>
        </p:txBody>
      </p:sp>
    </p:spTree>
    <p:extLst>
      <p:ext uri="{BB962C8B-B14F-4D97-AF65-F5344CB8AC3E}">
        <p14:creationId xmlns:p14="http://schemas.microsoft.com/office/powerpoint/2010/main" val="146934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62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6A73D40-F0B2-4B18-65F9-6AAEF792DD36}"/>
              </a:ext>
            </a:extLst>
          </p:cNvPr>
          <p:cNvCxnSpPr/>
          <p:nvPr/>
        </p:nvCxnSpPr>
        <p:spPr>
          <a:xfrm>
            <a:off x="4639221" y="739401"/>
            <a:ext cx="2908004" cy="1773"/>
          </a:xfrm>
          <a:prstGeom prst="straightConnector1">
            <a:avLst/>
          </a:prstGeom>
          <a:ln w="28575">
            <a:solidFill>
              <a:srgbClr val="DEFF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9A2A0A8F-7721-8DA1-D1E4-DAFFF68B416F}"/>
              </a:ext>
            </a:extLst>
          </p:cNvPr>
          <p:cNvSpPr/>
          <p:nvPr/>
        </p:nvSpPr>
        <p:spPr>
          <a:xfrm>
            <a:off x="5855879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AAB4C46A-25EB-079C-6709-D4B0C196C83C}"/>
              </a:ext>
            </a:extLst>
          </p:cNvPr>
          <p:cNvSpPr/>
          <p:nvPr/>
        </p:nvSpPr>
        <p:spPr>
          <a:xfrm>
            <a:off x="6218737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E05C3D-9541-1199-BCE0-4D658896CE0F}"/>
              </a:ext>
            </a:extLst>
          </p:cNvPr>
          <p:cNvSpPr txBox="1"/>
          <p:nvPr/>
        </p:nvSpPr>
        <p:spPr>
          <a:xfrm>
            <a:off x="4550747" y="196286"/>
            <a:ext cx="30912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C8DD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03 분석결과 설명 </a:t>
            </a:r>
          </a:p>
        </p:txBody>
      </p:sp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E18AAB88-835D-0A52-B04D-B045935A2865}"/>
              </a:ext>
            </a:extLst>
          </p:cNvPr>
          <p:cNvSpPr/>
          <p:nvPr/>
        </p:nvSpPr>
        <p:spPr>
          <a:xfrm>
            <a:off x="6034008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1032ECF0-AF1C-CC85-90F6-B074843BBE33}"/>
              </a:ext>
            </a:extLst>
          </p:cNvPr>
          <p:cNvSpPr/>
          <p:nvPr/>
        </p:nvSpPr>
        <p:spPr>
          <a:xfrm>
            <a:off x="4625391" y="960859"/>
            <a:ext cx="122295" cy="122297"/>
          </a:xfrm>
          <a:prstGeom prst="flowChartConnector">
            <a:avLst/>
          </a:prstGeom>
          <a:solidFill>
            <a:srgbClr val="DBA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33741070-CB7B-4FE5-B86E-5AD5035A4B2C}"/>
              </a:ext>
            </a:extLst>
          </p:cNvPr>
          <p:cNvSpPr/>
          <p:nvPr/>
        </p:nvSpPr>
        <p:spPr>
          <a:xfrm>
            <a:off x="6409237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8985C8-7DCD-49C7-BFA4-37C183734590}"/>
              </a:ext>
            </a:extLst>
          </p:cNvPr>
          <p:cNvSpPr txBox="1"/>
          <p:nvPr/>
        </p:nvSpPr>
        <p:spPr>
          <a:xfrm>
            <a:off x="4732328" y="836148"/>
            <a:ext cx="11389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C8DD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기초분석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1082D3B6-4993-4F90-98A8-6E400A763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098815"/>
              </p:ext>
            </p:extLst>
          </p:nvPr>
        </p:nvGraphicFramePr>
        <p:xfrm>
          <a:off x="1714501" y="1758248"/>
          <a:ext cx="8634908" cy="460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8727">
                  <a:extLst>
                    <a:ext uri="{9D8B030D-6E8A-4147-A177-3AD203B41FA5}">
                      <a16:colId xmlns:a16="http://schemas.microsoft.com/office/drawing/2014/main" val="3252691011"/>
                    </a:ext>
                  </a:extLst>
                </a:gridCol>
                <a:gridCol w="2158727">
                  <a:extLst>
                    <a:ext uri="{9D8B030D-6E8A-4147-A177-3AD203B41FA5}">
                      <a16:colId xmlns:a16="http://schemas.microsoft.com/office/drawing/2014/main" val="1669048800"/>
                    </a:ext>
                  </a:extLst>
                </a:gridCol>
                <a:gridCol w="2158727">
                  <a:extLst>
                    <a:ext uri="{9D8B030D-6E8A-4147-A177-3AD203B41FA5}">
                      <a16:colId xmlns:a16="http://schemas.microsoft.com/office/drawing/2014/main" val="2528791111"/>
                    </a:ext>
                  </a:extLst>
                </a:gridCol>
                <a:gridCol w="2158727">
                  <a:extLst>
                    <a:ext uri="{9D8B030D-6E8A-4147-A177-3AD203B41FA5}">
                      <a16:colId xmlns:a16="http://schemas.microsoft.com/office/drawing/2014/main" val="1329828734"/>
                    </a:ext>
                  </a:extLst>
                </a:gridCol>
              </a:tblGrid>
              <a:tr h="3426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E2E4F6"/>
                          </a:solidFill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E2E4F6"/>
                          </a:solidFill>
                        </a:rPr>
                        <a:t>빈도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E2E4F6"/>
                          </a:solidFill>
                        </a:rPr>
                        <a:t>퍼센트</a:t>
                      </a:r>
                      <a:r>
                        <a:rPr lang="en-US" altLang="ko-KR" dirty="0">
                          <a:solidFill>
                            <a:srgbClr val="E2E4F6"/>
                          </a:solidFill>
                        </a:rPr>
                        <a:t>(83%)</a:t>
                      </a:r>
                      <a:endParaRPr lang="ko-KR" altLang="en-US" dirty="0">
                        <a:solidFill>
                          <a:srgbClr val="E2E4F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966491"/>
                  </a:ext>
                </a:extLst>
              </a:tr>
              <a:tr h="65262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관광유무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684C55"/>
                          </a:solidFill>
                        </a:rPr>
                        <a:t>있음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45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FF0000"/>
                          </a:solidFill>
                        </a:rPr>
                        <a:t>54.2</a:t>
                      </a:r>
                      <a:endParaRPr lang="ko-KR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608162"/>
                  </a:ext>
                </a:extLst>
              </a:tr>
              <a:tr h="65262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684C55"/>
                          </a:solidFill>
                        </a:rPr>
                        <a:t>없음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38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FF0000"/>
                          </a:solidFill>
                        </a:rPr>
                        <a:t>45.8</a:t>
                      </a:r>
                      <a:endParaRPr lang="ko-KR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988493"/>
                  </a:ext>
                </a:extLst>
              </a:tr>
              <a:tr h="32631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여행</a:t>
                      </a:r>
                      <a:endParaRPr lang="en-US" altLang="ko-KR" dirty="0">
                        <a:solidFill>
                          <a:srgbClr val="684C55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만족도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1.2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138633"/>
                  </a:ext>
                </a:extLst>
              </a:tr>
              <a:tr h="32631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3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1.2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991370"/>
                  </a:ext>
                </a:extLst>
              </a:tr>
              <a:tr h="32631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4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19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22.9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95175"/>
                  </a:ext>
                </a:extLst>
              </a:tr>
              <a:tr h="32631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5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19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22.9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372408"/>
                  </a:ext>
                </a:extLst>
              </a:tr>
              <a:tr h="326314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코로나관련여부</a:t>
                      </a:r>
                      <a:endParaRPr lang="en-US" altLang="ko-KR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4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4.8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036691"/>
                  </a:ext>
                </a:extLst>
              </a:tr>
              <a:tr h="32631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7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8.4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679799"/>
                  </a:ext>
                </a:extLst>
              </a:tr>
              <a:tr h="32631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3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5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6.0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996351"/>
                  </a:ext>
                </a:extLst>
              </a:tr>
              <a:tr h="32631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4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20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24.1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815874"/>
                  </a:ext>
                </a:extLst>
              </a:tr>
              <a:tr h="32631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5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13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15.7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035645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72D60E8A-9E3B-409E-AB00-9CBA3D98D715}"/>
              </a:ext>
            </a:extLst>
          </p:cNvPr>
          <p:cNvSpPr/>
          <p:nvPr/>
        </p:nvSpPr>
        <p:spPr>
          <a:xfrm>
            <a:off x="0" y="1739899"/>
            <a:ext cx="1676400" cy="4657725"/>
          </a:xfrm>
          <a:prstGeom prst="rect">
            <a:avLst/>
          </a:prstGeom>
          <a:solidFill>
            <a:srgbClr val="8662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C596BB1-EC74-4CED-AC3D-E06495D00E4D}"/>
              </a:ext>
            </a:extLst>
          </p:cNvPr>
          <p:cNvCxnSpPr/>
          <p:nvPr/>
        </p:nvCxnSpPr>
        <p:spPr>
          <a:xfrm>
            <a:off x="1695450" y="1720850"/>
            <a:ext cx="0" cy="468630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2056ED8-EDFC-4E4F-ACCE-F0B2E4305CD3}"/>
              </a:ext>
            </a:extLst>
          </p:cNvPr>
          <p:cNvSpPr txBox="1"/>
          <p:nvPr/>
        </p:nvSpPr>
        <p:spPr>
          <a:xfrm>
            <a:off x="4358284" y="1200797"/>
            <a:ext cx="34698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여행응답 빈도표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E79B57-C079-41EE-83D0-7AC3E3E7B31E}"/>
              </a:ext>
            </a:extLst>
          </p:cNvPr>
          <p:cNvSpPr txBox="1"/>
          <p:nvPr/>
        </p:nvSpPr>
        <p:spPr>
          <a:xfrm>
            <a:off x="2594182" y="6492652"/>
            <a:ext cx="68755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1 - 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매우 </a:t>
            </a:r>
            <a:r>
              <a:rPr lang="ko-KR" altLang="en-US" sz="1500" b="1" dirty="0">
                <a:solidFill>
                  <a:srgbClr val="E2E4F6"/>
                </a:solidFill>
                <a:latin typeface="맑은 고딕" panose="020F0502020204030204"/>
                <a:ea typeface="맑은 고딕" panose="020B0503020000020004" pitchFamily="50" charset="-127"/>
              </a:rPr>
              <a:t>그렇지 않다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 – </a:t>
            </a:r>
            <a:r>
              <a:rPr lang="ko-KR" altLang="en-US" sz="1500" b="1" dirty="0">
                <a:solidFill>
                  <a:srgbClr val="E2E4F6"/>
                </a:solidFill>
                <a:latin typeface="맑은 고딕" panose="020F0502020204030204"/>
                <a:ea typeface="맑은 고딕" panose="020B0503020000020004" pitchFamily="50" charset="-127"/>
              </a:rPr>
              <a:t>그렇지 않다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 – 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보통 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 – </a:t>
            </a:r>
            <a:r>
              <a:rPr lang="ko-KR" altLang="en-US" sz="1500" b="1" dirty="0">
                <a:solidFill>
                  <a:srgbClr val="E2E4F6"/>
                </a:solidFill>
                <a:latin typeface="맑은 고딕" panose="020F0502020204030204"/>
                <a:ea typeface="맑은 고딕" panose="020B0503020000020004" pitchFamily="50" charset="-127"/>
              </a:rPr>
              <a:t>그렇다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 – 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매우 </a:t>
            </a:r>
            <a:r>
              <a:rPr lang="ko-KR" altLang="en-US" sz="1500" b="1" dirty="0">
                <a:solidFill>
                  <a:srgbClr val="E2E4F6"/>
                </a:solidFill>
                <a:latin typeface="맑은 고딕" panose="020F0502020204030204"/>
                <a:ea typeface="맑은 고딕" panose="020B0503020000020004" pitchFamily="50" charset="-127"/>
              </a:rPr>
              <a:t>그렇다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E2E4F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2200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62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6A73D40-F0B2-4B18-65F9-6AAEF792DD36}"/>
              </a:ext>
            </a:extLst>
          </p:cNvPr>
          <p:cNvCxnSpPr/>
          <p:nvPr/>
        </p:nvCxnSpPr>
        <p:spPr>
          <a:xfrm>
            <a:off x="4639221" y="739401"/>
            <a:ext cx="2908004" cy="1773"/>
          </a:xfrm>
          <a:prstGeom prst="straightConnector1">
            <a:avLst/>
          </a:prstGeom>
          <a:ln w="28575">
            <a:solidFill>
              <a:srgbClr val="DEFF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9A2A0A8F-7721-8DA1-D1E4-DAFFF68B416F}"/>
              </a:ext>
            </a:extLst>
          </p:cNvPr>
          <p:cNvSpPr/>
          <p:nvPr/>
        </p:nvSpPr>
        <p:spPr>
          <a:xfrm>
            <a:off x="5855879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AAB4C46A-25EB-079C-6709-D4B0C196C83C}"/>
              </a:ext>
            </a:extLst>
          </p:cNvPr>
          <p:cNvSpPr/>
          <p:nvPr/>
        </p:nvSpPr>
        <p:spPr>
          <a:xfrm>
            <a:off x="6218737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E05C3D-9541-1199-BCE0-4D658896CE0F}"/>
              </a:ext>
            </a:extLst>
          </p:cNvPr>
          <p:cNvSpPr txBox="1"/>
          <p:nvPr/>
        </p:nvSpPr>
        <p:spPr>
          <a:xfrm>
            <a:off x="4550747" y="196286"/>
            <a:ext cx="30912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C8DD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03 분석결과 설명 </a:t>
            </a:r>
          </a:p>
        </p:txBody>
      </p:sp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E18AAB88-835D-0A52-B04D-B045935A2865}"/>
              </a:ext>
            </a:extLst>
          </p:cNvPr>
          <p:cNvSpPr/>
          <p:nvPr/>
        </p:nvSpPr>
        <p:spPr>
          <a:xfrm>
            <a:off x="6034008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1032ECF0-AF1C-CC85-90F6-B074843BBE33}"/>
              </a:ext>
            </a:extLst>
          </p:cNvPr>
          <p:cNvSpPr/>
          <p:nvPr/>
        </p:nvSpPr>
        <p:spPr>
          <a:xfrm>
            <a:off x="5673141" y="960859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33741070-CB7B-4FE5-B86E-5AD5035A4B2C}"/>
              </a:ext>
            </a:extLst>
          </p:cNvPr>
          <p:cNvSpPr/>
          <p:nvPr/>
        </p:nvSpPr>
        <p:spPr>
          <a:xfrm>
            <a:off x="6409237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3696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62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6A73D40-F0B2-4B18-65F9-6AAEF792DD36}"/>
              </a:ext>
            </a:extLst>
          </p:cNvPr>
          <p:cNvCxnSpPr/>
          <p:nvPr/>
        </p:nvCxnSpPr>
        <p:spPr>
          <a:xfrm>
            <a:off x="4639221" y="739401"/>
            <a:ext cx="2908004" cy="1773"/>
          </a:xfrm>
          <a:prstGeom prst="straightConnector1">
            <a:avLst/>
          </a:prstGeom>
          <a:ln w="28575">
            <a:solidFill>
              <a:srgbClr val="DEFF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9A2A0A8F-7721-8DA1-D1E4-DAFFF68B416F}"/>
              </a:ext>
            </a:extLst>
          </p:cNvPr>
          <p:cNvSpPr/>
          <p:nvPr/>
        </p:nvSpPr>
        <p:spPr>
          <a:xfrm>
            <a:off x="3747679" y="959666"/>
            <a:ext cx="122295" cy="122297"/>
          </a:xfrm>
          <a:prstGeom prst="flowChartConnector">
            <a:avLst/>
          </a:prstGeom>
          <a:solidFill>
            <a:srgbClr val="DBA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AAB4C46A-25EB-079C-6709-D4B0C196C83C}"/>
              </a:ext>
            </a:extLst>
          </p:cNvPr>
          <p:cNvSpPr/>
          <p:nvPr/>
        </p:nvSpPr>
        <p:spPr>
          <a:xfrm>
            <a:off x="6218737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E05C3D-9541-1199-BCE0-4D658896CE0F}"/>
              </a:ext>
            </a:extLst>
          </p:cNvPr>
          <p:cNvSpPr txBox="1"/>
          <p:nvPr/>
        </p:nvSpPr>
        <p:spPr>
          <a:xfrm>
            <a:off x="4550747" y="196286"/>
            <a:ext cx="30912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C8DD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03 분석결과 설명 </a:t>
            </a:r>
          </a:p>
        </p:txBody>
      </p:sp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E18AAB88-835D-0A52-B04D-B045935A2865}"/>
              </a:ext>
            </a:extLst>
          </p:cNvPr>
          <p:cNvSpPr/>
          <p:nvPr/>
        </p:nvSpPr>
        <p:spPr>
          <a:xfrm>
            <a:off x="6034008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1032ECF0-AF1C-CC85-90F6-B074843BBE33}"/>
              </a:ext>
            </a:extLst>
          </p:cNvPr>
          <p:cNvSpPr/>
          <p:nvPr/>
        </p:nvSpPr>
        <p:spPr>
          <a:xfrm>
            <a:off x="3564941" y="960859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33741070-CB7B-4FE5-B86E-5AD5035A4B2C}"/>
              </a:ext>
            </a:extLst>
          </p:cNvPr>
          <p:cNvSpPr/>
          <p:nvPr/>
        </p:nvSpPr>
        <p:spPr>
          <a:xfrm>
            <a:off x="6409237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58D7D-FE7D-4809-8667-C93BA8589185}"/>
              </a:ext>
            </a:extLst>
          </p:cNvPr>
          <p:cNvSpPr txBox="1"/>
          <p:nvPr/>
        </p:nvSpPr>
        <p:spPr>
          <a:xfrm>
            <a:off x="3793775" y="836148"/>
            <a:ext cx="22733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E7C8DD"/>
                </a:solidFill>
                <a:latin typeface="맑은 고딕" panose="020F0502020204030204"/>
                <a:ea typeface="맑은 고딕"/>
              </a:rPr>
              <a:t>로지스틱 회귀분석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E7C8DD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3E0FFCE-7BE7-4DAD-8492-4A6C4A90A77F}"/>
              </a:ext>
            </a:extLst>
          </p:cNvPr>
          <p:cNvSpPr/>
          <p:nvPr/>
        </p:nvSpPr>
        <p:spPr>
          <a:xfrm>
            <a:off x="1607792" y="2326799"/>
            <a:ext cx="9096375" cy="912476"/>
          </a:xfrm>
          <a:prstGeom prst="roundRect">
            <a:avLst/>
          </a:prstGeom>
          <a:solidFill>
            <a:srgbClr val="DEFFF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DF6C6A1-24BA-4B72-B16F-178F2472B635}"/>
              </a:ext>
            </a:extLst>
          </p:cNvPr>
          <p:cNvSpPr/>
          <p:nvPr/>
        </p:nvSpPr>
        <p:spPr>
          <a:xfrm>
            <a:off x="1607791" y="3370171"/>
            <a:ext cx="9096375" cy="1370104"/>
          </a:xfrm>
          <a:prstGeom prst="roundRect">
            <a:avLst/>
          </a:prstGeom>
          <a:solidFill>
            <a:srgbClr val="DEFFF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FB254E-C91F-4369-AE20-B6631E60BD5D}"/>
              </a:ext>
            </a:extLst>
          </p:cNvPr>
          <p:cNvSpPr txBox="1"/>
          <p:nvPr/>
        </p:nvSpPr>
        <p:spPr>
          <a:xfrm>
            <a:off x="2687287" y="2405524"/>
            <a:ext cx="6811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33252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이항로지스틱 모형 구축을 위한 반응변수 수정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33252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F9C800-0FA5-4F79-A5BD-D9A8A3FEE0D0}"/>
              </a:ext>
            </a:extLst>
          </p:cNvPr>
          <p:cNvSpPr txBox="1"/>
          <p:nvPr/>
        </p:nvSpPr>
        <p:spPr>
          <a:xfrm>
            <a:off x="2687286" y="2797287"/>
            <a:ext cx="68118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="1" noProof="0" dirty="0">
                <a:solidFill>
                  <a:srgbClr val="332529"/>
                </a:solidFill>
                <a:latin typeface="맑은 고딕" panose="020F0502020204030204"/>
                <a:ea typeface="맑은 고딕" panose="020B0503020000020004" pitchFamily="50" charset="-127"/>
              </a:rPr>
              <a:t>불만족</a:t>
            </a:r>
            <a:r>
              <a:rPr lang="en-US" altLang="ko-KR" sz="1500" b="1" noProof="0" dirty="0">
                <a:solidFill>
                  <a:srgbClr val="332529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1500" b="1" noProof="0" dirty="0">
                <a:solidFill>
                  <a:srgbClr val="332529"/>
                </a:solidFill>
                <a:latin typeface="맑은 고딕" panose="020F0502020204030204"/>
                <a:ea typeface="맑은 고딕" panose="020B0503020000020004" pitchFamily="50" charset="-127"/>
              </a:rPr>
              <a:t>매우 불만족</a:t>
            </a:r>
            <a:r>
              <a:rPr lang="en-US" altLang="ko-KR" sz="1500" b="1" noProof="0" dirty="0">
                <a:solidFill>
                  <a:srgbClr val="332529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500" b="1" noProof="0" dirty="0">
                <a:solidFill>
                  <a:srgbClr val="332529"/>
                </a:solidFill>
                <a:latin typeface="맑은 고딕" panose="020F0502020204030204"/>
                <a:ea typeface="맑은 고딕" panose="020B0503020000020004" pitchFamily="50" charset="-127"/>
              </a:rPr>
              <a:t>불만족</a:t>
            </a:r>
            <a:r>
              <a:rPr lang="en-US" altLang="ko-KR" sz="1500" b="1" noProof="0" dirty="0">
                <a:solidFill>
                  <a:srgbClr val="332529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500" b="1" noProof="0" dirty="0">
                <a:solidFill>
                  <a:srgbClr val="332529"/>
                </a:solidFill>
                <a:latin typeface="맑은 고딕" panose="020F0502020204030204"/>
                <a:ea typeface="맑은 고딕" panose="020B0503020000020004" pitchFamily="50" charset="-127"/>
              </a:rPr>
              <a:t>보통</a:t>
            </a:r>
            <a:r>
              <a:rPr lang="en-US" altLang="ko-KR" sz="1500" b="1" noProof="0" dirty="0">
                <a:solidFill>
                  <a:srgbClr val="332529"/>
                </a:solidFill>
                <a:latin typeface="맑은 고딕" panose="020F0502020204030204"/>
                <a:ea typeface="맑은 고딕" panose="020B0503020000020004" pitchFamily="50" charset="-127"/>
              </a:rPr>
              <a:t>) vs </a:t>
            </a:r>
            <a:r>
              <a:rPr lang="ko-KR" altLang="en-US" sz="1500" b="1" noProof="0" dirty="0">
                <a:solidFill>
                  <a:srgbClr val="332529"/>
                </a:solidFill>
                <a:latin typeface="맑은 고딕" panose="020F0502020204030204"/>
                <a:ea typeface="맑은 고딕" panose="020B0503020000020004" pitchFamily="50" charset="-127"/>
              </a:rPr>
              <a:t>만족</a:t>
            </a:r>
            <a:r>
              <a:rPr lang="en-US" altLang="ko-KR" sz="1500" b="1" noProof="0" dirty="0">
                <a:solidFill>
                  <a:srgbClr val="332529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1500" b="1" noProof="0" dirty="0">
                <a:solidFill>
                  <a:srgbClr val="332529"/>
                </a:solidFill>
                <a:latin typeface="맑은 고딕" panose="020F0502020204030204"/>
                <a:ea typeface="맑은 고딕" panose="020B0503020000020004" pitchFamily="50" charset="-127"/>
              </a:rPr>
              <a:t>만족</a:t>
            </a:r>
            <a:r>
              <a:rPr lang="en-US" altLang="ko-KR" sz="1500" b="1" noProof="0" dirty="0">
                <a:solidFill>
                  <a:srgbClr val="332529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500" b="1" noProof="0" dirty="0">
                <a:solidFill>
                  <a:srgbClr val="332529"/>
                </a:solidFill>
                <a:latin typeface="맑은 고딕" panose="020F0502020204030204"/>
                <a:ea typeface="맑은 고딕" panose="020B0503020000020004" pitchFamily="50" charset="-127"/>
              </a:rPr>
              <a:t>매우 만족</a:t>
            </a:r>
            <a:r>
              <a:rPr lang="en-US" altLang="ko-KR" sz="1500" b="1" noProof="0" dirty="0">
                <a:solidFill>
                  <a:srgbClr val="332529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33252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B6DE8E-6029-4E2C-A343-38055799F89D}"/>
              </a:ext>
            </a:extLst>
          </p:cNvPr>
          <p:cNvSpPr txBox="1"/>
          <p:nvPr/>
        </p:nvSpPr>
        <p:spPr>
          <a:xfrm>
            <a:off x="2687286" y="3421414"/>
            <a:ext cx="6811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srgbClr val="332529"/>
                </a:solidFill>
                <a:latin typeface="맑은 고딕" panose="020F0502020204030204"/>
                <a:ea typeface="맑은 고딕" panose="020B0503020000020004" pitchFamily="50" charset="-127"/>
              </a:rPr>
              <a:t>예측변수들의 범주별 표본값을 확보하기 위하여 범주수정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33252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1628A9-17D9-4EBF-BEB7-4DD14775D639}"/>
              </a:ext>
            </a:extLst>
          </p:cNvPr>
          <p:cNvSpPr txBox="1"/>
          <p:nvPr/>
        </p:nvSpPr>
        <p:spPr>
          <a:xfrm>
            <a:off x="2687286" y="3823566"/>
            <a:ext cx="681187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b="1" noProof="0" dirty="0">
                <a:solidFill>
                  <a:srgbClr val="332529"/>
                </a:solidFill>
                <a:latin typeface="맑은 고딕" panose="020F0502020204030204"/>
                <a:ea typeface="맑은 고딕" panose="020B0503020000020004" pitchFamily="50" charset="-127"/>
              </a:rPr>
              <a:t>01 4</a:t>
            </a:r>
            <a:r>
              <a:rPr lang="ko-KR" altLang="en-US" sz="1500" b="1" dirty="0">
                <a:solidFill>
                  <a:srgbClr val="332529"/>
                </a:solidFill>
                <a:latin typeface="맑은 고딕" panose="020F0502020204030204"/>
                <a:ea typeface="맑은 고딕" panose="020B0503020000020004" pitchFamily="50" charset="-127"/>
              </a:rPr>
              <a:t>학년 초과</a:t>
            </a:r>
            <a:r>
              <a:rPr lang="en-US" altLang="ko-KR" sz="1500" b="1" dirty="0">
                <a:solidFill>
                  <a:srgbClr val="332529"/>
                </a:solidFill>
                <a:latin typeface="맑은 고딕" panose="020F0502020204030204"/>
                <a:ea typeface="맑은 고딕" panose="020B0503020000020004" pitchFamily="50" charset="-127"/>
              </a:rPr>
              <a:t>(4</a:t>
            </a:r>
            <a:r>
              <a:rPr lang="ko-KR" altLang="en-US" sz="1500" b="1" dirty="0">
                <a:solidFill>
                  <a:srgbClr val="332529"/>
                </a:solidFill>
                <a:latin typeface="맑은 고딕" panose="020F0502020204030204"/>
                <a:ea typeface="맑은 고딕" panose="020B0503020000020004" pitchFamily="50" charset="-127"/>
              </a:rPr>
              <a:t>학년 초과 </a:t>
            </a:r>
            <a:r>
              <a:rPr lang="en-US" altLang="ko-KR" sz="1500" b="1" dirty="0">
                <a:solidFill>
                  <a:srgbClr val="332529"/>
                </a:solidFill>
                <a:latin typeface="맑은 고딕" panose="020F0502020204030204"/>
                <a:ea typeface="맑은 고딕" panose="020B0503020000020004" pitchFamily="50" charset="-127"/>
              </a:rPr>
              <a:t>~ </a:t>
            </a:r>
            <a:r>
              <a:rPr lang="ko-KR" altLang="en-US" sz="1500" b="1" dirty="0">
                <a:solidFill>
                  <a:srgbClr val="332529"/>
                </a:solidFill>
                <a:latin typeface="맑은 고딕" panose="020F0502020204030204"/>
                <a:ea typeface="맑은 고딕" panose="020B0503020000020004" pitchFamily="50" charset="-127"/>
              </a:rPr>
              <a:t>학사졸업 전</a:t>
            </a:r>
            <a:r>
              <a:rPr lang="en-US" altLang="ko-KR" sz="1500" b="1" dirty="0">
                <a:solidFill>
                  <a:srgbClr val="332529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500" b="1" dirty="0">
                <a:solidFill>
                  <a:srgbClr val="332529"/>
                </a:solidFill>
                <a:latin typeface="맑은 고딕" panose="020F0502020204030204"/>
                <a:ea typeface="맑은 고딕" panose="020B0503020000020004" pitchFamily="50" charset="-127"/>
              </a:rPr>
              <a:t>대학원</a:t>
            </a:r>
            <a:r>
              <a:rPr lang="en-US" altLang="ko-KR" sz="1500" b="1" dirty="0">
                <a:solidFill>
                  <a:srgbClr val="332529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endParaRPr kumimoji="0" lang="en-US" altLang="ko-KR" sz="1500" b="1" i="0" u="none" strike="noStrike" kern="1200" cap="none" spc="0" normalizeH="0" baseline="0" noProof="0" dirty="0">
              <a:ln>
                <a:noFill/>
              </a:ln>
              <a:solidFill>
                <a:srgbClr val="33252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b="1" dirty="0">
                <a:solidFill>
                  <a:srgbClr val="332529"/>
                </a:solidFill>
                <a:latin typeface="맑은 고딕" panose="020F0502020204030204"/>
                <a:ea typeface="맑은 고딕" panose="020B0503020000020004" pitchFamily="50" charset="-127"/>
              </a:rPr>
              <a:t>02 </a:t>
            </a:r>
            <a:r>
              <a:rPr lang="ko-KR" altLang="en-US" sz="1500" b="1" dirty="0">
                <a:solidFill>
                  <a:srgbClr val="332529"/>
                </a:solidFill>
                <a:latin typeface="맑은 고딕" panose="020F0502020204030204"/>
                <a:ea typeface="맑은 고딕" panose="020B0503020000020004" pitchFamily="50" charset="-127"/>
              </a:rPr>
              <a:t>지출규모</a:t>
            </a:r>
            <a:r>
              <a:rPr lang="en-US" altLang="ko-KR" sz="1500" b="1" dirty="0">
                <a:solidFill>
                  <a:srgbClr val="332529"/>
                </a:solidFill>
                <a:latin typeface="맑은 고딕" panose="020F0502020204030204"/>
                <a:ea typeface="맑은 고딕" panose="020B0503020000020004" pitchFamily="50" charset="-127"/>
              </a:rPr>
              <a:t>(50</a:t>
            </a:r>
            <a:r>
              <a:rPr lang="ko-KR" altLang="en-US" sz="1500" b="1" dirty="0">
                <a:solidFill>
                  <a:srgbClr val="332529"/>
                </a:solidFill>
                <a:latin typeface="맑은 고딕" panose="020F0502020204030204"/>
                <a:ea typeface="맑은 고딕" panose="020B0503020000020004" pitchFamily="50" charset="-127"/>
              </a:rPr>
              <a:t>만원 미만</a:t>
            </a:r>
            <a:r>
              <a:rPr lang="en-US" altLang="ko-KR" sz="1500" b="1" dirty="0">
                <a:solidFill>
                  <a:srgbClr val="332529"/>
                </a:solidFill>
                <a:latin typeface="맑은 고딕" panose="020F0502020204030204"/>
                <a:ea typeface="맑은 고딕" panose="020B0503020000020004" pitchFamily="50" charset="-127"/>
              </a:rPr>
              <a:t>, 50</a:t>
            </a:r>
            <a:r>
              <a:rPr lang="ko-KR" altLang="en-US" sz="1500" b="1" dirty="0">
                <a:solidFill>
                  <a:srgbClr val="332529"/>
                </a:solidFill>
                <a:latin typeface="맑은 고딕" panose="020F0502020204030204"/>
                <a:ea typeface="맑은 고딕" panose="020B0503020000020004" pitchFamily="50" charset="-127"/>
              </a:rPr>
              <a:t>만원 이상</a:t>
            </a:r>
            <a:r>
              <a:rPr lang="en-US" altLang="ko-KR" sz="1500" b="1" dirty="0">
                <a:solidFill>
                  <a:srgbClr val="332529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rgbClr val="33252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03</a:t>
            </a:r>
            <a:r>
              <a:rPr kumimoji="0" lang="en-US" altLang="ko-KR" sz="1500" b="1" i="0" u="none" strike="noStrike" kern="1200" cap="none" spc="0" normalizeH="0" noProof="0" dirty="0">
                <a:ln>
                  <a:noFill/>
                </a:ln>
                <a:solidFill>
                  <a:srgbClr val="33252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kumimoji="0" lang="ko-KR" altLang="en-US" sz="1500" b="1" i="0" u="none" strike="noStrike" kern="1200" cap="none" spc="0" normalizeH="0" noProof="0" dirty="0">
                <a:ln>
                  <a:noFill/>
                </a:ln>
                <a:solidFill>
                  <a:srgbClr val="33252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통학시간</a:t>
            </a:r>
            <a:r>
              <a:rPr kumimoji="0" lang="en-US" altLang="ko-KR" sz="1500" b="1" i="0" u="none" strike="noStrike" kern="1200" cap="none" spc="0" normalizeH="0" noProof="0" dirty="0">
                <a:ln>
                  <a:noFill/>
                </a:ln>
                <a:solidFill>
                  <a:srgbClr val="33252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(15</a:t>
            </a:r>
            <a:r>
              <a:rPr kumimoji="0" lang="ko-KR" altLang="en-US" sz="1500" b="1" i="0" u="none" strike="noStrike" kern="1200" cap="none" spc="0" normalizeH="0" noProof="0" dirty="0">
                <a:ln>
                  <a:noFill/>
                </a:ln>
                <a:solidFill>
                  <a:srgbClr val="33252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분 미만</a:t>
            </a:r>
            <a:r>
              <a:rPr kumimoji="0" lang="en-US" altLang="ko-KR" sz="1500" b="1" i="0" u="none" strike="noStrike" kern="1200" cap="none" spc="0" normalizeH="0" noProof="0" dirty="0">
                <a:ln>
                  <a:noFill/>
                </a:ln>
                <a:solidFill>
                  <a:srgbClr val="33252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, 15</a:t>
            </a:r>
            <a:r>
              <a:rPr kumimoji="0" lang="ko-KR" altLang="en-US" sz="1500" b="1" i="0" u="none" strike="noStrike" kern="1200" cap="none" spc="0" normalizeH="0" noProof="0" dirty="0">
                <a:ln>
                  <a:noFill/>
                </a:ln>
                <a:solidFill>
                  <a:srgbClr val="33252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분 이상 </a:t>
            </a:r>
            <a:r>
              <a:rPr kumimoji="0" lang="en-US" altLang="ko-KR" sz="1500" b="1" i="0" u="none" strike="noStrike" kern="1200" cap="none" spc="0" normalizeH="0" noProof="0" dirty="0">
                <a:ln>
                  <a:noFill/>
                </a:ln>
                <a:solidFill>
                  <a:srgbClr val="33252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~ 45</a:t>
            </a:r>
            <a:r>
              <a:rPr kumimoji="0" lang="ko-KR" altLang="en-US" sz="1500" b="1" i="0" u="none" strike="noStrike" kern="1200" cap="none" spc="0" normalizeH="0" noProof="0" dirty="0">
                <a:ln>
                  <a:noFill/>
                </a:ln>
                <a:solidFill>
                  <a:srgbClr val="33252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분 미만</a:t>
            </a:r>
            <a:r>
              <a:rPr kumimoji="0" lang="en-US" altLang="ko-KR" sz="1500" b="1" i="0" u="none" strike="noStrike" kern="1200" cap="none" spc="0" normalizeH="0" noProof="0" dirty="0">
                <a:ln>
                  <a:noFill/>
                </a:ln>
                <a:solidFill>
                  <a:srgbClr val="33252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, 45</a:t>
            </a:r>
            <a:r>
              <a:rPr kumimoji="0" lang="ko-KR" altLang="en-US" sz="1500" b="1" i="0" u="none" strike="noStrike" kern="1200" cap="none" spc="0" normalizeH="0" noProof="0" dirty="0">
                <a:ln>
                  <a:noFill/>
                </a:ln>
                <a:solidFill>
                  <a:srgbClr val="33252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분 이상</a:t>
            </a:r>
            <a:r>
              <a:rPr kumimoji="0" lang="en-US" altLang="ko-KR" sz="1500" b="1" i="0" u="none" strike="noStrike" kern="1200" cap="none" spc="0" normalizeH="0" noProof="0" dirty="0">
                <a:ln>
                  <a:noFill/>
                </a:ln>
                <a:solidFill>
                  <a:srgbClr val="33252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)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33252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1717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16" grpId="0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62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6A73D40-F0B2-4B18-65F9-6AAEF792DD36}"/>
              </a:ext>
            </a:extLst>
          </p:cNvPr>
          <p:cNvCxnSpPr/>
          <p:nvPr/>
        </p:nvCxnSpPr>
        <p:spPr>
          <a:xfrm>
            <a:off x="4639221" y="739401"/>
            <a:ext cx="2908004" cy="1773"/>
          </a:xfrm>
          <a:prstGeom prst="straightConnector1">
            <a:avLst/>
          </a:prstGeom>
          <a:ln w="28575">
            <a:solidFill>
              <a:srgbClr val="DEFF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9A2A0A8F-7721-8DA1-D1E4-DAFFF68B416F}"/>
              </a:ext>
            </a:extLst>
          </p:cNvPr>
          <p:cNvSpPr/>
          <p:nvPr/>
        </p:nvSpPr>
        <p:spPr>
          <a:xfrm>
            <a:off x="5855879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DEFFFC"/>
              </a:solidFill>
              <a:ea typeface="맑은 고딕"/>
            </a:endParaRP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AAB4C46A-25EB-079C-6709-D4B0C196C83C}"/>
              </a:ext>
            </a:extLst>
          </p:cNvPr>
          <p:cNvSpPr/>
          <p:nvPr/>
        </p:nvSpPr>
        <p:spPr>
          <a:xfrm>
            <a:off x="6218737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DEFFFC"/>
              </a:solidFill>
              <a:ea typeface="맑은 고딕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E05C3D-9541-1199-BCE0-4D658896CE0F}"/>
              </a:ext>
            </a:extLst>
          </p:cNvPr>
          <p:cNvSpPr txBox="1"/>
          <p:nvPr/>
        </p:nvSpPr>
        <p:spPr>
          <a:xfrm>
            <a:off x="4550747" y="196286"/>
            <a:ext cx="30912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E7C8DD"/>
                </a:solidFill>
                <a:ea typeface="맑은 고딕"/>
              </a:rPr>
              <a:t>01 조사보고서 요약 </a:t>
            </a:r>
            <a:endParaRPr lang="ko-KR" altLang="en-US" sz="2400" b="1">
              <a:solidFill>
                <a:srgbClr val="E7C8DD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00336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62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6A73D40-F0B2-4B18-65F9-6AAEF792DD36}"/>
              </a:ext>
            </a:extLst>
          </p:cNvPr>
          <p:cNvCxnSpPr/>
          <p:nvPr/>
        </p:nvCxnSpPr>
        <p:spPr>
          <a:xfrm>
            <a:off x="4639221" y="739401"/>
            <a:ext cx="2908004" cy="1773"/>
          </a:xfrm>
          <a:prstGeom prst="straightConnector1">
            <a:avLst/>
          </a:prstGeom>
          <a:ln w="28575">
            <a:solidFill>
              <a:srgbClr val="DEFF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9A2A0A8F-7721-8DA1-D1E4-DAFFF68B416F}"/>
              </a:ext>
            </a:extLst>
          </p:cNvPr>
          <p:cNvSpPr/>
          <p:nvPr/>
        </p:nvSpPr>
        <p:spPr>
          <a:xfrm>
            <a:off x="3747679" y="959666"/>
            <a:ext cx="122295" cy="122297"/>
          </a:xfrm>
          <a:prstGeom prst="flowChartConnector">
            <a:avLst/>
          </a:prstGeom>
          <a:solidFill>
            <a:srgbClr val="DBA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AAB4C46A-25EB-079C-6709-D4B0C196C83C}"/>
              </a:ext>
            </a:extLst>
          </p:cNvPr>
          <p:cNvSpPr/>
          <p:nvPr/>
        </p:nvSpPr>
        <p:spPr>
          <a:xfrm>
            <a:off x="6218737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E05C3D-9541-1199-BCE0-4D658896CE0F}"/>
              </a:ext>
            </a:extLst>
          </p:cNvPr>
          <p:cNvSpPr txBox="1"/>
          <p:nvPr/>
        </p:nvSpPr>
        <p:spPr>
          <a:xfrm>
            <a:off x="4550747" y="196286"/>
            <a:ext cx="30912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C8DD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03 분석결과 설명 </a:t>
            </a:r>
          </a:p>
        </p:txBody>
      </p:sp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E18AAB88-835D-0A52-B04D-B045935A2865}"/>
              </a:ext>
            </a:extLst>
          </p:cNvPr>
          <p:cNvSpPr/>
          <p:nvPr/>
        </p:nvSpPr>
        <p:spPr>
          <a:xfrm>
            <a:off x="6034008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1032ECF0-AF1C-CC85-90F6-B074843BBE33}"/>
              </a:ext>
            </a:extLst>
          </p:cNvPr>
          <p:cNvSpPr/>
          <p:nvPr/>
        </p:nvSpPr>
        <p:spPr>
          <a:xfrm>
            <a:off x="3564941" y="960859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0F5171CC-B416-415D-A3CD-252630334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833564"/>
              </p:ext>
            </p:extLst>
          </p:nvPr>
        </p:nvGraphicFramePr>
        <p:xfrm>
          <a:off x="-6916551" y="1764953"/>
          <a:ext cx="8591545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309">
                  <a:extLst>
                    <a:ext uri="{9D8B030D-6E8A-4147-A177-3AD203B41FA5}">
                      <a16:colId xmlns:a16="http://schemas.microsoft.com/office/drawing/2014/main" val="2625128228"/>
                    </a:ext>
                  </a:extLst>
                </a:gridCol>
                <a:gridCol w="1718309">
                  <a:extLst>
                    <a:ext uri="{9D8B030D-6E8A-4147-A177-3AD203B41FA5}">
                      <a16:colId xmlns:a16="http://schemas.microsoft.com/office/drawing/2014/main" val="2949090090"/>
                    </a:ext>
                  </a:extLst>
                </a:gridCol>
                <a:gridCol w="1718309">
                  <a:extLst>
                    <a:ext uri="{9D8B030D-6E8A-4147-A177-3AD203B41FA5}">
                      <a16:colId xmlns:a16="http://schemas.microsoft.com/office/drawing/2014/main" val="1239645992"/>
                    </a:ext>
                  </a:extLst>
                </a:gridCol>
                <a:gridCol w="1718309">
                  <a:extLst>
                    <a:ext uri="{9D8B030D-6E8A-4147-A177-3AD203B41FA5}">
                      <a16:colId xmlns:a16="http://schemas.microsoft.com/office/drawing/2014/main" val="2619631004"/>
                    </a:ext>
                  </a:extLst>
                </a:gridCol>
                <a:gridCol w="1718309">
                  <a:extLst>
                    <a:ext uri="{9D8B030D-6E8A-4147-A177-3AD203B41FA5}">
                      <a16:colId xmlns:a16="http://schemas.microsoft.com/office/drawing/2014/main" val="894133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변수명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Estimate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Standard Errors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Z-value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Pr(&gt;|z|)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47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(Intercept)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-2.126412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1.103843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-1.926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0.05406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532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관광유무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1.599512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0.561079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2.851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0.00436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548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거주형태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0.115831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0.183258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0.632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0.52734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028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-0.092873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0.486477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-0.191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0.84860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481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지출규모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1.222327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0.528245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2.314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0.02067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02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통학시간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0.009403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0.205757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0.046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0.96355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287807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DD931E0C-C9B1-41E2-85A2-801E5EBF9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022110"/>
              </p:ext>
            </p:extLst>
          </p:nvPr>
        </p:nvGraphicFramePr>
        <p:xfrm>
          <a:off x="-6924017" y="4616198"/>
          <a:ext cx="8591545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309">
                  <a:extLst>
                    <a:ext uri="{9D8B030D-6E8A-4147-A177-3AD203B41FA5}">
                      <a16:colId xmlns:a16="http://schemas.microsoft.com/office/drawing/2014/main" val="3681227679"/>
                    </a:ext>
                  </a:extLst>
                </a:gridCol>
                <a:gridCol w="1718309">
                  <a:extLst>
                    <a:ext uri="{9D8B030D-6E8A-4147-A177-3AD203B41FA5}">
                      <a16:colId xmlns:a16="http://schemas.microsoft.com/office/drawing/2014/main" val="3478742508"/>
                    </a:ext>
                  </a:extLst>
                </a:gridCol>
                <a:gridCol w="1718309">
                  <a:extLst>
                    <a:ext uri="{9D8B030D-6E8A-4147-A177-3AD203B41FA5}">
                      <a16:colId xmlns:a16="http://schemas.microsoft.com/office/drawing/2014/main" val="1707847832"/>
                    </a:ext>
                  </a:extLst>
                </a:gridCol>
                <a:gridCol w="1718309">
                  <a:extLst>
                    <a:ext uri="{9D8B030D-6E8A-4147-A177-3AD203B41FA5}">
                      <a16:colId xmlns:a16="http://schemas.microsoft.com/office/drawing/2014/main" val="4213618803"/>
                    </a:ext>
                  </a:extLst>
                </a:gridCol>
                <a:gridCol w="1718309">
                  <a:extLst>
                    <a:ext uri="{9D8B030D-6E8A-4147-A177-3AD203B41FA5}">
                      <a16:colId xmlns:a16="http://schemas.microsoft.com/office/drawing/2014/main" val="2248758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변수명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Estimate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Standard Errors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Z-value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Pr(&gt;|z|)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70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(Intercept)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-1.9298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0.8454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-2.283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0.02245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502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관광유무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1.6260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0.5540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2.935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0.00333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459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지출규모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1.2441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0.5165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2.409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0.01601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368484"/>
                  </a:ext>
                </a:extLst>
              </a:tr>
            </a:tbl>
          </a:graphicData>
        </a:graphic>
      </p:graphicFrame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33741070-CB7B-4FE5-B86E-5AD5035A4B2C}"/>
              </a:ext>
            </a:extLst>
          </p:cNvPr>
          <p:cNvSpPr/>
          <p:nvPr/>
        </p:nvSpPr>
        <p:spPr>
          <a:xfrm>
            <a:off x="6409237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58D7D-FE7D-4809-8667-C93BA8589185}"/>
              </a:ext>
            </a:extLst>
          </p:cNvPr>
          <p:cNvSpPr txBox="1"/>
          <p:nvPr/>
        </p:nvSpPr>
        <p:spPr>
          <a:xfrm>
            <a:off x="3793775" y="836148"/>
            <a:ext cx="22733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C8DD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로지스틱 회귀분석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8361942-C902-4EA1-B90E-C2AF130C288B}"/>
              </a:ext>
            </a:extLst>
          </p:cNvPr>
          <p:cNvCxnSpPr/>
          <p:nvPr/>
        </p:nvCxnSpPr>
        <p:spPr>
          <a:xfrm>
            <a:off x="1695450" y="1720850"/>
            <a:ext cx="0" cy="468630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A72874A-5346-486D-9C32-7CF15D5033D4}"/>
              </a:ext>
            </a:extLst>
          </p:cNvPr>
          <p:cNvSpPr/>
          <p:nvPr/>
        </p:nvSpPr>
        <p:spPr>
          <a:xfrm>
            <a:off x="0" y="1739899"/>
            <a:ext cx="1676400" cy="4657725"/>
          </a:xfrm>
          <a:prstGeom prst="rect">
            <a:avLst/>
          </a:prstGeom>
          <a:solidFill>
            <a:srgbClr val="8662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9995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62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6A73D40-F0B2-4B18-65F9-6AAEF792DD36}"/>
              </a:ext>
            </a:extLst>
          </p:cNvPr>
          <p:cNvCxnSpPr/>
          <p:nvPr/>
        </p:nvCxnSpPr>
        <p:spPr>
          <a:xfrm>
            <a:off x="4639221" y="739401"/>
            <a:ext cx="2908004" cy="1773"/>
          </a:xfrm>
          <a:prstGeom prst="straightConnector1">
            <a:avLst/>
          </a:prstGeom>
          <a:ln w="28575">
            <a:solidFill>
              <a:srgbClr val="DEFF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9A2A0A8F-7721-8DA1-D1E4-DAFFF68B416F}"/>
              </a:ext>
            </a:extLst>
          </p:cNvPr>
          <p:cNvSpPr/>
          <p:nvPr/>
        </p:nvSpPr>
        <p:spPr>
          <a:xfrm>
            <a:off x="3747679" y="959666"/>
            <a:ext cx="122295" cy="122297"/>
          </a:xfrm>
          <a:prstGeom prst="flowChartConnector">
            <a:avLst/>
          </a:prstGeom>
          <a:solidFill>
            <a:srgbClr val="DBA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AAB4C46A-25EB-079C-6709-D4B0C196C83C}"/>
              </a:ext>
            </a:extLst>
          </p:cNvPr>
          <p:cNvSpPr/>
          <p:nvPr/>
        </p:nvSpPr>
        <p:spPr>
          <a:xfrm>
            <a:off x="6218737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E05C3D-9541-1199-BCE0-4D658896CE0F}"/>
              </a:ext>
            </a:extLst>
          </p:cNvPr>
          <p:cNvSpPr txBox="1"/>
          <p:nvPr/>
        </p:nvSpPr>
        <p:spPr>
          <a:xfrm>
            <a:off x="4550747" y="196286"/>
            <a:ext cx="30912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C8DD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03 분석결과 설명 </a:t>
            </a:r>
          </a:p>
        </p:txBody>
      </p:sp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E18AAB88-835D-0A52-B04D-B045935A2865}"/>
              </a:ext>
            </a:extLst>
          </p:cNvPr>
          <p:cNvSpPr/>
          <p:nvPr/>
        </p:nvSpPr>
        <p:spPr>
          <a:xfrm>
            <a:off x="6034008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1032ECF0-AF1C-CC85-90F6-B074843BBE33}"/>
              </a:ext>
            </a:extLst>
          </p:cNvPr>
          <p:cNvSpPr/>
          <p:nvPr/>
        </p:nvSpPr>
        <p:spPr>
          <a:xfrm>
            <a:off x="3564941" y="960859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F21D4B8-2085-407F-B5CF-4BA78E3FA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610478"/>
              </p:ext>
            </p:extLst>
          </p:nvPr>
        </p:nvGraphicFramePr>
        <p:xfrm>
          <a:off x="1703839" y="1764953"/>
          <a:ext cx="8591545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309">
                  <a:extLst>
                    <a:ext uri="{9D8B030D-6E8A-4147-A177-3AD203B41FA5}">
                      <a16:colId xmlns:a16="http://schemas.microsoft.com/office/drawing/2014/main" val="2625128228"/>
                    </a:ext>
                  </a:extLst>
                </a:gridCol>
                <a:gridCol w="1718309">
                  <a:extLst>
                    <a:ext uri="{9D8B030D-6E8A-4147-A177-3AD203B41FA5}">
                      <a16:colId xmlns:a16="http://schemas.microsoft.com/office/drawing/2014/main" val="2949090090"/>
                    </a:ext>
                  </a:extLst>
                </a:gridCol>
                <a:gridCol w="1718309">
                  <a:extLst>
                    <a:ext uri="{9D8B030D-6E8A-4147-A177-3AD203B41FA5}">
                      <a16:colId xmlns:a16="http://schemas.microsoft.com/office/drawing/2014/main" val="1239645992"/>
                    </a:ext>
                  </a:extLst>
                </a:gridCol>
                <a:gridCol w="1718309">
                  <a:extLst>
                    <a:ext uri="{9D8B030D-6E8A-4147-A177-3AD203B41FA5}">
                      <a16:colId xmlns:a16="http://schemas.microsoft.com/office/drawing/2014/main" val="2619631004"/>
                    </a:ext>
                  </a:extLst>
                </a:gridCol>
                <a:gridCol w="1718309">
                  <a:extLst>
                    <a:ext uri="{9D8B030D-6E8A-4147-A177-3AD203B41FA5}">
                      <a16:colId xmlns:a16="http://schemas.microsoft.com/office/drawing/2014/main" val="894133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E2E4F6"/>
                          </a:solidFill>
                        </a:rPr>
                        <a:t>변수명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E2E4F6"/>
                          </a:solidFill>
                        </a:rPr>
                        <a:t>Estimate</a:t>
                      </a:r>
                      <a:endParaRPr lang="ko-KR" altLang="en-US" dirty="0">
                        <a:solidFill>
                          <a:srgbClr val="E2E4F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E2E4F6"/>
                          </a:solidFill>
                        </a:rPr>
                        <a:t>Standard Errors</a:t>
                      </a:r>
                      <a:endParaRPr lang="ko-KR" altLang="en-US" dirty="0">
                        <a:solidFill>
                          <a:srgbClr val="E2E4F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E2E4F6"/>
                          </a:solidFill>
                        </a:rPr>
                        <a:t>Z-value</a:t>
                      </a:r>
                      <a:endParaRPr lang="ko-KR" altLang="en-US" dirty="0">
                        <a:solidFill>
                          <a:srgbClr val="E2E4F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E2E4F6"/>
                          </a:solidFill>
                        </a:rPr>
                        <a:t>Pr(&gt;|z|)</a:t>
                      </a:r>
                      <a:endParaRPr lang="ko-KR" altLang="en-US" dirty="0">
                        <a:solidFill>
                          <a:srgbClr val="E2E4F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47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(Intercept)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-2.126412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1.103843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-1.926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0.05406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532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관광유무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1.599512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0.561079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2.851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0.00436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548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거주형태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0.115831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0.183258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0.632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0.52734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028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학년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-0.092873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0.486477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-0.191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0.84860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481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지출규모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1.222327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0.528245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2.314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0.02067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02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통학시간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0.009403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0.205757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0.046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684C55"/>
                          </a:solidFill>
                        </a:rPr>
                        <a:t>0.96355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28780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60949E6-3FA8-4A19-A799-E7698A622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64295"/>
              </p:ext>
            </p:extLst>
          </p:nvPr>
        </p:nvGraphicFramePr>
        <p:xfrm>
          <a:off x="-6939627" y="4616198"/>
          <a:ext cx="8591545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309">
                  <a:extLst>
                    <a:ext uri="{9D8B030D-6E8A-4147-A177-3AD203B41FA5}">
                      <a16:colId xmlns:a16="http://schemas.microsoft.com/office/drawing/2014/main" val="3681227679"/>
                    </a:ext>
                  </a:extLst>
                </a:gridCol>
                <a:gridCol w="1718309">
                  <a:extLst>
                    <a:ext uri="{9D8B030D-6E8A-4147-A177-3AD203B41FA5}">
                      <a16:colId xmlns:a16="http://schemas.microsoft.com/office/drawing/2014/main" val="3478742508"/>
                    </a:ext>
                  </a:extLst>
                </a:gridCol>
                <a:gridCol w="1718309">
                  <a:extLst>
                    <a:ext uri="{9D8B030D-6E8A-4147-A177-3AD203B41FA5}">
                      <a16:colId xmlns:a16="http://schemas.microsoft.com/office/drawing/2014/main" val="1707847832"/>
                    </a:ext>
                  </a:extLst>
                </a:gridCol>
                <a:gridCol w="1718309">
                  <a:extLst>
                    <a:ext uri="{9D8B030D-6E8A-4147-A177-3AD203B41FA5}">
                      <a16:colId xmlns:a16="http://schemas.microsoft.com/office/drawing/2014/main" val="4213618803"/>
                    </a:ext>
                  </a:extLst>
                </a:gridCol>
                <a:gridCol w="1718309">
                  <a:extLst>
                    <a:ext uri="{9D8B030D-6E8A-4147-A177-3AD203B41FA5}">
                      <a16:colId xmlns:a16="http://schemas.microsoft.com/office/drawing/2014/main" val="2248758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E2E4F6"/>
                          </a:solidFill>
                        </a:rPr>
                        <a:t>변수명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E2E4F6"/>
                          </a:solidFill>
                        </a:rPr>
                        <a:t>Estimate</a:t>
                      </a:r>
                      <a:endParaRPr lang="ko-KR" altLang="en-US" dirty="0">
                        <a:solidFill>
                          <a:srgbClr val="E2E4F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E2E4F6"/>
                          </a:solidFill>
                        </a:rPr>
                        <a:t>Standard Errors</a:t>
                      </a:r>
                      <a:endParaRPr lang="ko-KR" altLang="en-US" dirty="0">
                        <a:solidFill>
                          <a:srgbClr val="E2E4F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E2E4F6"/>
                          </a:solidFill>
                        </a:rPr>
                        <a:t>Z-value</a:t>
                      </a:r>
                      <a:endParaRPr lang="ko-KR" altLang="en-US" dirty="0">
                        <a:solidFill>
                          <a:srgbClr val="E2E4F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rgbClr val="E2E4F6"/>
                          </a:solidFill>
                        </a:rPr>
                        <a:t>Pr</a:t>
                      </a:r>
                      <a:r>
                        <a:rPr lang="en-US" altLang="ko-KR" dirty="0">
                          <a:solidFill>
                            <a:srgbClr val="E2E4F6"/>
                          </a:solidFill>
                        </a:rPr>
                        <a:t>(&gt;|z|)</a:t>
                      </a:r>
                      <a:endParaRPr lang="ko-KR" altLang="en-US" dirty="0">
                        <a:solidFill>
                          <a:srgbClr val="E2E4F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70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(Intercept)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-1.9298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0.8454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-2.283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0.02245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502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관광유무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1.6260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0.5540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2.935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0.00333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459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지출규모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1.2441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0.5165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2.409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0.01601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368484"/>
                  </a:ext>
                </a:extLst>
              </a:tr>
            </a:tbl>
          </a:graphicData>
        </a:graphic>
      </p:graphicFrame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33741070-CB7B-4FE5-B86E-5AD5035A4B2C}"/>
              </a:ext>
            </a:extLst>
          </p:cNvPr>
          <p:cNvSpPr/>
          <p:nvPr/>
        </p:nvSpPr>
        <p:spPr>
          <a:xfrm>
            <a:off x="6409237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58D7D-FE7D-4809-8667-C93BA8589185}"/>
              </a:ext>
            </a:extLst>
          </p:cNvPr>
          <p:cNvSpPr txBox="1"/>
          <p:nvPr/>
        </p:nvSpPr>
        <p:spPr>
          <a:xfrm>
            <a:off x="3793775" y="836148"/>
            <a:ext cx="22733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C8DD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로지스틱 회귀분석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8361942-C902-4EA1-B90E-C2AF130C288B}"/>
              </a:ext>
            </a:extLst>
          </p:cNvPr>
          <p:cNvCxnSpPr/>
          <p:nvPr/>
        </p:nvCxnSpPr>
        <p:spPr>
          <a:xfrm>
            <a:off x="1695450" y="1720850"/>
            <a:ext cx="0" cy="468630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A72874A-5346-486D-9C32-7CF15D5033D4}"/>
              </a:ext>
            </a:extLst>
          </p:cNvPr>
          <p:cNvSpPr/>
          <p:nvPr/>
        </p:nvSpPr>
        <p:spPr>
          <a:xfrm>
            <a:off x="0" y="1739899"/>
            <a:ext cx="1676400" cy="4657725"/>
          </a:xfrm>
          <a:prstGeom prst="rect">
            <a:avLst/>
          </a:prstGeom>
          <a:solidFill>
            <a:srgbClr val="8662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803FC0-615E-49C4-85B4-8112357971C5}"/>
              </a:ext>
            </a:extLst>
          </p:cNvPr>
          <p:cNvSpPr txBox="1"/>
          <p:nvPr/>
        </p:nvSpPr>
        <p:spPr>
          <a:xfrm>
            <a:off x="4358284" y="1200797"/>
            <a:ext cx="34698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200" b="1" dirty="0">
                <a:solidFill>
                  <a:srgbClr val="E2E4F6"/>
                </a:solidFill>
                <a:latin typeface="맑은 고딕" panose="020F0502020204030204"/>
                <a:ea typeface="맑은 고딕" panose="020B0503020000020004" pitchFamily="50" charset="-127"/>
              </a:rPr>
              <a:t>로지스틱 회귀분석 모델</a:t>
            </a: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E2E4F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73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62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6A73D40-F0B2-4B18-65F9-6AAEF792DD36}"/>
              </a:ext>
            </a:extLst>
          </p:cNvPr>
          <p:cNvCxnSpPr/>
          <p:nvPr/>
        </p:nvCxnSpPr>
        <p:spPr>
          <a:xfrm>
            <a:off x="4639221" y="739401"/>
            <a:ext cx="2908004" cy="1773"/>
          </a:xfrm>
          <a:prstGeom prst="straightConnector1">
            <a:avLst/>
          </a:prstGeom>
          <a:ln w="28575">
            <a:solidFill>
              <a:srgbClr val="DEFF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9A2A0A8F-7721-8DA1-D1E4-DAFFF68B416F}"/>
              </a:ext>
            </a:extLst>
          </p:cNvPr>
          <p:cNvSpPr/>
          <p:nvPr/>
        </p:nvSpPr>
        <p:spPr>
          <a:xfrm>
            <a:off x="3747679" y="959666"/>
            <a:ext cx="122295" cy="122297"/>
          </a:xfrm>
          <a:prstGeom prst="flowChartConnector">
            <a:avLst/>
          </a:prstGeom>
          <a:solidFill>
            <a:srgbClr val="DBA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AAB4C46A-25EB-079C-6709-D4B0C196C83C}"/>
              </a:ext>
            </a:extLst>
          </p:cNvPr>
          <p:cNvSpPr/>
          <p:nvPr/>
        </p:nvSpPr>
        <p:spPr>
          <a:xfrm>
            <a:off x="6218737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E05C3D-9541-1199-BCE0-4D658896CE0F}"/>
              </a:ext>
            </a:extLst>
          </p:cNvPr>
          <p:cNvSpPr txBox="1"/>
          <p:nvPr/>
        </p:nvSpPr>
        <p:spPr>
          <a:xfrm>
            <a:off x="4550747" y="196286"/>
            <a:ext cx="30912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C8DD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03 분석결과 설명 </a:t>
            </a:r>
          </a:p>
        </p:txBody>
      </p:sp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E18AAB88-835D-0A52-B04D-B045935A2865}"/>
              </a:ext>
            </a:extLst>
          </p:cNvPr>
          <p:cNvSpPr/>
          <p:nvPr/>
        </p:nvSpPr>
        <p:spPr>
          <a:xfrm>
            <a:off x="6034008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1032ECF0-AF1C-CC85-90F6-B074843BBE33}"/>
              </a:ext>
            </a:extLst>
          </p:cNvPr>
          <p:cNvSpPr/>
          <p:nvPr/>
        </p:nvSpPr>
        <p:spPr>
          <a:xfrm>
            <a:off x="3564941" y="960859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F21D4B8-2085-407F-B5CF-4BA78E3FA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80638"/>
              </p:ext>
            </p:extLst>
          </p:nvPr>
        </p:nvGraphicFramePr>
        <p:xfrm>
          <a:off x="-6944861" y="1764953"/>
          <a:ext cx="8591545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309">
                  <a:extLst>
                    <a:ext uri="{9D8B030D-6E8A-4147-A177-3AD203B41FA5}">
                      <a16:colId xmlns:a16="http://schemas.microsoft.com/office/drawing/2014/main" val="2625128228"/>
                    </a:ext>
                  </a:extLst>
                </a:gridCol>
                <a:gridCol w="1718309">
                  <a:extLst>
                    <a:ext uri="{9D8B030D-6E8A-4147-A177-3AD203B41FA5}">
                      <a16:colId xmlns:a16="http://schemas.microsoft.com/office/drawing/2014/main" val="2949090090"/>
                    </a:ext>
                  </a:extLst>
                </a:gridCol>
                <a:gridCol w="1718309">
                  <a:extLst>
                    <a:ext uri="{9D8B030D-6E8A-4147-A177-3AD203B41FA5}">
                      <a16:colId xmlns:a16="http://schemas.microsoft.com/office/drawing/2014/main" val="1239645992"/>
                    </a:ext>
                  </a:extLst>
                </a:gridCol>
                <a:gridCol w="1718309">
                  <a:extLst>
                    <a:ext uri="{9D8B030D-6E8A-4147-A177-3AD203B41FA5}">
                      <a16:colId xmlns:a16="http://schemas.microsoft.com/office/drawing/2014/main" val="2619631004"/>
                    </a:ext>
                  </a:extLst>
                </a:gridCol>
                <a:gridCol w="1718309">
                  <a:extLst>
                    <a:ext uri="{9D8B030D-6E8A-4147-A177-3AD203B41FA5}">
                      <a16:colId xmlns:a16="http://schemas.microsoft.com/office/drawing/2014/main" val="894133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E2E4F6"/>
                          </a:solidFill>
                        </a:rPr>
                        <a:t>변수명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E2E4F6"/>
                          </a:solidFill>
                        </a:rPr>
                        <a:t>Estimate</a:t>
                      </a:r>
                      <a:endParaRPr lang="ko-KR" altLang="en-US" dirty="0">
                        <a:solidFill>
                          <a:srgbClr val="E2E4F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E2E4F6"/>
                          </a:solidFill>
                        </a:rPr>
                        <a:t>Standard Errors</a:t>
                      </a:r>
                      <a:endParaRPr lang="ko-KR" altLang="en-US" dirty="0">
                        <a:solidFill>
                          <a:srgbClr val="E2E4F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E2E4F6"/>
                          </a:solidFill>
                        </a:rPr>
                        <a:t>Z-value</a:t>
                      </a:r>
                      <a:endParaRPr lang="ko-KR" altLang="en-US" dirty="0">
                        <a:solidFill>
                          <a:srgbClr val="E2E4F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E2E4F6"/>
                          </a:solidFill>
                        </a:rPr>
                        <a:t>Pr(&gt;|z|)</a:t>
                      </a:r>
                      <a:endParaRPr lang="ko-KR" altLang="en-US" dirty="0">
                        <a:solidFill>
                          <a:srgbClr val="E2E4F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47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(Intercept)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-2.126412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1.103843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-1.926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0.05406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532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관광유무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1.599512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0.561079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2.851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0.00436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548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거주형태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0.115831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0.183258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0.632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0.52734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028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학년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-0.092873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0.486477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-0.191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0.84860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481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지출규모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1.222327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0.528245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2.314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0.02067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02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통학시간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0.009403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0.205757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0.046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0.96355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28780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60949E6-3FA8-4A19-A799-E7698A622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961602"/>
              </p:ext>
            </p:extLst>
          </p:nvPr>
        </p:nvGraphicFramePr>
        <p:xfrm>
          <a:off x="1734473" y="4616198"/>
          <a:ext cx="8591545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309">
                  <a:extLst>
                    <a:ext uri="{9D8B030D-6E8A-4147-A177-3AD203B41FA5}">
                      <a16:colId xmlns:a16="http://schemas.microsoft.com/office/drawing/2014/main" val="3681227679"/>
                    </a:ext>
                  </a:extLst>
                </a:gridCol>
                <a:gridCol w="1718309">
                  <a:extLst>
                    <a:ext uri="{9D8B030D-6E8A-4147-A177-3AD203B41FA5}">
                      <a16:colId xmlns:a16="http://schemas.microsoft.com/office/drawing/2014/main" val="3478742508"/>
                    </a:ext>
                  </a:extLst>
                </a:gridCol>
                <a:gridCol w="1718309">
                  <a:extLst>
                    <a:ext uri="{9D8B030D-6E8A-4147-A177-3AD203B41FA5}">
                      <a16:colId xmlns:a16="http://schemas.microsoft.com/office/drawing/2014/main" val="1707847832"/>
                    </a:ext>
                  </a:extLst>
                </a:gridCol>
                <a:gridCol w="1718309">
                  <a:extLst>
                    <a:ext uri="{9D8B030D-6E8A-4147-A177-3AD203B41FA5}">
                      <a16:colId xmlns:a16="http://schemas.microsoft.com/office/drawing/2014/main" val="4213618803"/>
                    </a:ext>
                  </a:extLst>
                </a:gridCol>
                <a:gridCol w="1718309">
                  <a:extLst>
                    <a:ext uri="{9D8B030D-6E8A-4147-A177-3AD203B41FA5}">
                      <a16:colId xmlns:a16="http://schemas.microsoft.com/office/drawing/2014/main" val="2248758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E2E4F6"/>
                          </a:solidFill>
                        </a:rPr>
                        <a:t>변수명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E2E4F6"/>
                          </a:solidFill>
                        </a:rPr>
                        <a:t>Estimate</a:t>
                      </a:r>
                      <a:endParaRPr lang="ko-KR" altLang="en-US" dirty="0">
                        <a:solidFill>
                          <a:srgbClr val="E2E4F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E2E4F6"/>
                          </a:solidFill>
                        </a:rPr>
                        <a:t>Standard Errors</a:t>
                      </a:r>
                      <a:endParaRPr lang="ko-KR" altLang="en-US" dirty="0">
                        <a:solidFill>
                          <a:srgbClr val="E2E4F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E2E4F6"/>
                          </a:solidFill>
                        </a:rPr>
                        <a:t>Z-value</a:t>
                      </a:r>
                      <a:endParaRPr lang="ko-KR" altLang="en-US" dirty="0">
                        <a:solidFill>
                          <a:srgbClr val="E2E4F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rgbClr val="E2E4F6"/>
                          </a:solidFill>
                        </a:rPr>
                        <a:t>Pr</a:t>
                      </a:r>
                      <a:r>
                        <a:rPr lang="en-US" altLang="ko-KR" dirty="0">
                          <a:solidFill>
                            <a:srgbClr val="E2E4F6"/>
                          </a:solidFill>
                        </a:rPr>
                        <a:t>(&gt;|z|)</a:t>
                      </a:r>
                      <a:endParaRPr lang="ko-KR" altLang="en-US" dirty="0">
                        <a:solidFill>
                          <a:srgbClr val="E2E4F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70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(Intercept)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-1.9298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0.8454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-2.283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0.02245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502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관광유무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1.6260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0.5540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2.935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0.00333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459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지출규모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1.2441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0.5165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2.409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0.01601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368484"/>
                  </a:ext>
                </a:extLst>
              </a:tr>
            </a:tbl>
          </a:graphicData>
        </a:graphic>
      </p:graphicFrame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33741070-CB7B-4FE5-B86E-5AD5035A4B2C}"/>
              </a:ext>
            </a:extLst>
          </p:cNvPr>
          <p:cNvSpPr/>
          <p:nvPr/>
        </p:nvSpPr>
        <p:spPr>
          <a:xfrm>
            <a:off x="6409237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58D7D-FE7D-4809-8667-C93BA8589185}"/>
              </a:ext>
            </a:extLst>
          </p:cNvPr>
          <p:cNvSpPr txBox="1"/>
          <p:nvPr/>
        </p:nvSpPr>
        <p:spPr>
          <a:xfrm>
            <a:off x="3793775" y="836148"/>
            <a:ext cx="22733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C8DD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로지스틱 회귀분석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8361942-C902-4EA1-B90E-C2AF130C288B}"/>
              </a:ext>
            </a:extLst>
          </p:cNvPr>
          <p:cNvCxnSpPr/>
          <p:nvPr/>
        </p:nvCxnSpPr>
        <p:spPr>
          <a:xfrm>
            <a:off x="1695450" y="1720850"/>
            <a:ext cx="0" cy="468630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A72874A-5346-486D-9C32-7CF15D5033D4}"/>
              </a:ext>
            </a:extLst>
          </p:cNvPr>
          <p:cNvSpPr/>
          <p:nvPr/>
        </p:nvSpPr>
        <p:spPr>
          <a:xfrm>
            <a:off x="0" y="1739899"/>
            <a:ext cx="1676400" cy="4657725"/>
          </a:xfrm>
          <a:prstGeom prst="rect">
            <a:avLst/>
          </a:prstGeom>
          <a:solidFill>
            <a:srgbClr val="8662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803FC0-615E-49C4-85B4-8112357971C5}"/>
              </a:ext>
            </a:extLst>
          </p:cNvPr>
          <p:cNvSpPr txBox="1"/>
          <p:nvPr/>
        </p:nvSpPr>
        <p:spPr>
          <a:xfrm>
            <a:off x="3642797" y="4031812"/>
            <a:ext cx="50270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변수 소거법 로지스틱 회귀분석 모델</a:t>
            </a:r>
          </a:p>
        </p:txBody>
      </p:sp>
    </p:spTree>
    <p:extLst>
      <p:ext uri="{BB962C8B-B14F-4D97-AF65-F5344CB8AC3E}">
        <p14:creationId xmlns:p14="http://schemas.microsoft.com/office/powerpoint/2010/main" val="4194866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62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6A73D40-F0B2-4B18-65F9-6AAEF792DD36}"/>
              </a:ext>
            </a:extLst>
          </p:cNvPr>
          <p:cNvCxnSpPr/>
          <p:nvPr/>
        </p:nvCxnSpPr>
        <p:spPr>
          <a:xfrm>
            <a:off x="4639221" y="739401"/>
            <a:ext cx="2908004" cy="1773"/>
          </a:xfrm>
          <a:prstGeom prst="straightConnector1">
            <a:avLst/>
          </a:prstGeom>
          <a:ln w="28575">
            <a:solidFill>
              <a:srgbClr val="DEFF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9A2A0A8F-7721-8DA1-D1E4-DAFFF68B416F}"/>
              </a:ext>
            </a:extLst>
          </p:cNvPr>
          <p:cNvSpPr/>
          <p:nvPr/>
        </p:nvSpPr>
        <p:spPr>
          <a:xfrm>
            <a:off x="3747679" y="959666"/>
            <a:ext cx="122295" cy="122297"/>
          </a:xfrm>
          <a:prstGeom prst="flowChartConnector">
            <a:avLst/>
          </a:prstGeom>
          <a:solidFill>
            <a:srgbClr val="DBA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AAB4C46A-25EB-079C-6709-D4B0C196C83C}"/>
              </a:ext>
            </a:extLst>
          </p:cNvPr>
          <p:cNvSpPr/>
          <p:nvPr/>
        </p:nvSpPr>
        <p:spPr>
          <a:xfrm>
            <a:off x="6218737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E05C3D-9541-1199-BCE0-4D658896CE0F}"/>
              </a:ext>
            </a:extLst>
          </p:cNvPr>
          <p:cNvSpPr txBox="1"/>
          <p:nvPr/>
        </p:nvSpPr>
        <p:spPr>
          <a:xfrm>
            <a:off x="4550747" y="196286"/>
            <a:ext cx="30912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C8DD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03 분석결과 설명 </a:t>
            </a:r>
          </a:p>
        </p:txBody>
      </p:sp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E18AAB88-835D-0A52-B04D-B045935A2865}"/>
              </a:ext>
            </a:extLst>
          </p:cNvPr>
          <p:cNvSpPr/>
          <p:nvPr/>
        </p:nvSpPr>
        <p:spPr>
          <a:xfrm>
            <a:off x="6034008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1032ECF0-AF1C-CC85-90F6-B074843BBE33}"/>
              </a:ext>
            </a:extLst>
          </p:cNvPr>
          <p:cNvSpPr/>
          <p:nvPr/>
        </p:nvSpPr>
        <p:spPr>
          <a:xfrm>
            <a:off x="3564941" y="960859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E7FA6F20-41DB-453C-8647-5A07DDA0A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301744"/>
              </p:ext>
            </p:extLst>
          </p:nvPr>
        </p:nvGraphicFramePr>
        <p:xfrm>
          <a:off x="-8614081" y="1764953"/>
          <a:ext cx="8591545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309">
                  <a:extLst>
                    <a:ext uri="{9D8B030D-6E8A-4147-A177-3AD203B41FA5}">
                      <a16:colId xmlns:a16="http://schemas.microsoft.com/office/drawing/2014/main" val="2625128228"/>
                    </a:ext>
                  </a:extLst>
                </a:gridCol>
                <a:gridCol w="1718309">
                  <a:extLst>
                    <a:ext uri="{9D8B030D-6E8A-4147-A177-3AD203B41FA5}">
                      <a16:colId xmlns:a16="http://schemas.microsoft.com/office/drawing/2014/main" val="2949090090"/>
                    </a:ext>
                  </a:extLst>
                </a:gridCol>
                <a:gridCol w="1718309">
                  <a:extLst>
                    <a:ext uri="{9D8B030D-6E8A-4147-A177-3AD203B41FA5}">
                      <a16:colId xmlns:a16="http://schemas.microsoft.com/office/drawing/2014/main" val="1239645992"/>
                    </a:ext>
                  </a:extLst>
                </a:gridCol>
                <a:gridCol w="1718309">
                  <a:extLst>
                    <a:ext uri="{9D8B030D-6E8A-4147-A177-3AD203B41FA5}">
                      <a16:colId xmlns:a16="http://schemas.microsoft.com/office/drawing/2014/main" val="2619631004"/>
                    </a:ext>
                  </a:extLst>
                </a:gridCol>
                <a:gridCol w="1718309">
                  <a:extLst>
                    <a:ext uri="{9D8B030D-6E8A-4147-A177-3AD203B41FA5}">
                      <a16:colId xmlns:a16="http://schemas.microsoft.com/office/drawing/2014/main" val="894133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변수명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Estimate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Standard Errors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Z-value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Pr</a:t>
                      </a:r>
                      <a:r>
                        <a:rPr lang="en-US" altLang="ko-KR" dirty="0"/>
                        <a:t>(&gt;|z|)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47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(Intercept)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-2.126412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1.103843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-1.926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0.05406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532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관광유무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1.599512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0.561079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2.851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0.00436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548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거주형태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0.115831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0.183258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0.632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0.52734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028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-0.092873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0.486477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-0.191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0.84860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481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지출규모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1.222327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0.528245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2.314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0.02067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02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통학시간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0.009403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0.205757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0.046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0.96355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28780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E3F7BE14-19C7-4BAE-A37B-0CB399BBFA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337491"/>
              </p:ext>
            </p:extLst>
          </p:nvPr>
        </p:nvGraphicFramePr>
        <p:xfrm>
          <a:off x="-8612999" y="4616198"/>
          <a:ext cx="8591545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309">
                  <a:extLst>
                    <a:ext uri="{9D8B030D-6E8A-4147-A177-3AD203B41FA5}">
                      <a16:colId xmlns:a16="http://schemas.microsoft.com/office/drawing/2014/main" val="3681227679"/>
                    </a:ext>
                  </a:extLst>
                </a:gridCol>
                <a:gridCol w="1718309">
                  <a:extLst>
                    <a:ext uri="{9D8B030D-6E8A-4147-A177-3AD203B41FA5}">
                      <a16:colId xmlns:a16="http://schemas.microsoft.com/office/drawing/2014/main" val="3478742508"/>
                    </a:ext>
                  </a:extLst>
                </a:gridCol>
                <a:gridCol w="1718309">
                  <a:extLst>
                    <a:ext uri="{9D8B030D-6E8A-4147-A177-3AD203B41FA5}">
                      <a16:colId xmlns:a16="http://schemas.microsoft.com/office/drawing/2014/main" val="1707847832"/>
                    </a:ext>
                  </a:extLst>
                </a:gridCol>
                <a:gridCol w="1718309">
                  <a:extLst>
                    <a:ext uri="{9D8B030D-6E8A-4147-A177-3AD203B41FA5}">
                      <a16:colId xmlns:a16="http://schemas.microsoft.com/office/drawing/2014/main" val="4213618803"/>
                    </a:ext>
                  </a:extLst>
                </a:gridCol>
                <a:gridCol w="1718309">
                  <a:extLst>
                    <a:ext uri="{9D8B030D-6E8A-4147-A177-3AD203B41FA5}">
                      <a16:colId xmlns:a16="http://schemas.microsoft.com/office/drawing/2014/main" val="2248758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변수명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Estimate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Standard Errors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Z-value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Pr(&gt;|z|)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70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(Intercept)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-1.9298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0.8454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-2.283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0.02245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502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관광유무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1.6260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0.5540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2.935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0.00333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459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지출규모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1.2441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0.5165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2.409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0.01601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368484"/>
                  </a:ext>
                </a:extLst>
              </a:tr>
            </a:tbl>
          </a:graphicData>
        </a:graphic>
      </p:graphicFrame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33741070-CB7B-4FE5-B86E-5AD5035A4B2C}"/>
              </a:ext>
            </a:extLst>
          </p:cNvPr>
          <p:cNvSpPr/>
          <p:nvPr/>
        </p:nvSpPr>
        <p:spPr>
          <a:xfrm>
            <a:off x="6409237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58D7D-FE7D-4809-8667-C93BA8589185}"/>
              </a:ext>
            </a:extLst>
          </p:cNvPr>
          <p:cNvSpPr txBox="1"/>
          <p:nvPr/>
        </p:nvSpPr>
        <p:spPr>
          <a:xfrm>
            <a:off x="3793775" y="836148"/>
            <a:ext cx="22733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C8DD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로지스틱 회귀분석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8361942-C902-4EA1-B90E-C2AF130C288B}"/>
              </a:ext>
            </a:extLst>
          </p:cNvPr>
          <p:cNvCxnSpPr/>
          <p:nvPr/>
        </p:nvCxnSpPr>
        <p:spPr>
          <a:xfrm>
            <a:off x="1695450" y="1720850"/>
            <a:ext cx="0" cy="468630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A72874A-5346-486D-9C32-7CF15D5033D4}"/>
              </a:ext>
            </a:extLst>
          </p:cNvPr>
          <p:cNvSpPr/>
          <p:nvPr/>
        </p:nvSpPr>
        <p:spPr>
          <a:xfrm>
            <a:off x="0" y="1739899"/>
            <a:ext cx="1676400" cy="4657725"/>
          </a:xfrm>
          <a:prstGeom prst="rect">
            <a:avLst/>
          </a:prstGeom>
          <a:solidFill>
            <a:srgbClr val="8662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9012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62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6A73D40-F0B2-4B18-65F9-6AAEF792DD36}"/>
              </a:ext>
            </a:extLst>
          </p:cNvPr>
          <p:cNvCxnSpPr/>
          <p:nvPr/>
        </p:nvCxnSpPr>
        <p:spPr>
          <a:xfrm>
            <a:off x="4639221" y="739401"/>
            <a:ext cx="2908004" cy="1773"/>
          </a:xfrm>
          <a:prstGeom prst="straightConnector1">
            <a:avLst/>
          </a:prstGeom>
          <a:ln w="28575">
            <a:solidFill>
              <a:srgbClr val="DEFF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9A2A0A8F-7721-8DA1-D1E4-DAFFF68B416F}"/>
              </a:ext>
            </a:extLst>
          </p:cNvPr>
          <p:cNvSpPr/>
          <p:nvPr/>
        </p:nvSpPr>
        <p:spPr>
          <a:xfrm>
            <a:off x="5855879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AAB4C46A-25EB-079C-6709-D4B0C196C83C}"/>
              </a:ext>
            </a:extLst>
          </p:cNvPr>
          <p:cNvSpPr/>
          <p:nvPr/>
        </p:nvSpPr>
        <p:spPr>
          <a:xfrm>
            <a:off x="6218737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E05C3D-9541-1199-BCE0-4D658896CE0F}"/>
              </a:ext>
            </a:extLst>
          </p:cNvPr>
          <p:cNvSpPr txBox="1"/>
          <p:nvPr/>
        </p:nvSpPr>
        <p:spPr>
          <a:xfrm>
            <a:off x="4550747" y="196286"/>
            <a:ext cx="30912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C8DD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03 분석결과 설명 </a:t>
            </a:r>
          </a:p>
        </p:txBody>
      </p:sp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E18AAB88-835D-0A52-B04D-B045935A2865}"/>
              </a:ext>
            </a:extLst>
          </p:cNvPr>
          <p:cNvSpPr/>
          <p:nvPr/>
        </p:nvSpPr>
        <p:spPr>
          <a:xfrm>
            <a:off x="6034008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1032ECF0-AF1C-CC85-90F6-B074843BBE33}"/>
              </a:ext>
            </a:extLst>
          </p:cNvPr>
          <p:cNvSpPr/>
          <p:nvPr/>
        </p:nvSpPr>
        <p:spPr>
          <a:xfrm>
            <a:off x="5673141" y="960859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33741070-CB7B-4FE5-B86E-5AD5035A4B2C}"/>
              </a:ext>
            </a:extLst>
          </p:cNvPr>
          <p:cNvSpPr/>
          <p:nvPr/>
        </p:nvSpPr>
        <p:spPr>
          <a:xfrm>
            <a:off x="6409237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8358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62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6A73D40-F0B2-4B18-65F9-6AAEF792DD36}"/>
              </a:ext>
            </a:extLst>
          </p:cNvPr>
          <p:cNvCxnSpPr/>
          <p:nvPr/>
        </p:nvCxnSpPr>
        <p:spPr>
          <a:xfrm>
            <a:off x="4639221" y="739401"/>
            <a:ext cx="2908004" cy="1773"/>
          </a:xfrm>
          <a:prstGeom prst="straightConnector1">
            <a:avLst/>
          </a:prstGeom>
          <a:ln w="28575">
            <a:solidFill>
              <a:srgbClr val="DEFF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9A2A0A8F-7721-8DA1-D1E4-DAFFF68B416F}"/>
              </a:ext>
            </a:extLst>
          </p:cNvPr>
          <p:cNvSpPr/>
          <p:nvPr/>
        </p:nvSpPr>
        <p:spPr>
          <a:xfrm>
            <a:off x="4295358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AAB4C46A-25EB-079C-6709-D4B0C196C83C}"/>
              </a:ext>
            </a:extLst>
          </p:cNvPr>
          <p:cNvSpPr/>
          <p:nvPr/>
        </p:nvSpPr>
        <p:spPr>
          <a:xfrm>
            <a:off x="6218737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E05C3D-9541-1199-BCE0-4D658896CE0F}"/>
              </a:ext>
            </a:extLst>
          </p:cNvPr>
          <p:cNvSpPr txBox="1"/>
          <p:nvPr/>
        </p:nvSpPr>
        <p:spPr>
          <a:xfrm>
            <a:off x="4550747" y="196286"/>
            <a:ext cx="30912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C8DD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03 분석결과 설명 </a:t>
            </a:r>
          </a:p>
        </p:txBody>
      </p:sp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E18AAB88-835D-0A52-B04D-B045935A2865}"/>
              </a:ext>
            </a:extLst>
          </p:cNvPr>
          <p:cNvSpPr/>
          <p:nvPr/>
        </p:nvSpPr>
        <p:spPr>
          <a:xfrm>
            <a:off x="4473487" y="959666"/>
            <a:ext cx="122295" cy="122297"/>
          </a:xfrm>
          <a:prstGeom prst="flowChartConnector">
            <a:avLst/>
          </a:prstGeom>
          <a:solidFill>
            <a:srgbClr val="DBA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1032ECF0-AF1C-CC85-90F6-B074843BBE33}"/>
              </a:ext>
            </a:extLst>
          </p:cNvPr>
          <p:cNvSpPr/>
          <p:nvPr/>
        </p:nvSpPr>
        <p:spPr>
          <a:xfrm>
            <a:off x="4112620" y="960859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33741070-CB7B-4FE5-B86E-5AD5035A4B2C}"/>
              </a:ext>
            </a:extLst>
          </p:cNvPr>
          <p:cNvSpPr/>
          <p:nvPr/>
        </p:nvSpPr>
        <p:spPr>
          <a:xfrm>
            <a:off x="6409237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D7ECFA-AF6E-42D8-83B3-15754714937C}"/>
              </a:ext>
            </a:extLst>
          </p:cNvPr>
          <p:cNvSpPr txBox="1"/>
          <p:nvPr/>
        </p:nvSpPr>
        <p:spPr>
          <a:xfrm>
            <a:off x="4551214" y="836148"/>
            <a:ext cx="17053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C8DD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독립성 검정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4EB27-2295-4776-8459-40E0403B22A3}"/>
              </a:ext>
            </a:extLst>
          </p:cNvPr>
          <p:cNvSpPr txBox="1"/>
          <p:nvPr/>
        </p:nvSpPr>
        <p:spPr>
          <a:xfrm>
            <a:off x="3962419" y="1574232"/>
            <a:ext cx="4261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E2E4F6"/>
                </a:solidFill>
              </a:rPr>
              <a:t>삶의 만족도와 지출규모의 독립성 검정 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84079CB-5CAB-4484-9468-8B57E49C9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165671"/>
              </p:ext>
            </p:extLst>
          </p:nvPr>
        </p:nvGraphicFramePr>
        <p:xfrm>
          <a:off x="2933079" y="2312316"/>
          <a:ext cx="6320286" cy="288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6678">
                  <a:extLst>
                    <a:ext uri="{9D8B030D-6E8A-4147-A177-3AD203B41FA5}">
                      <a16:colId xmlns:a16="http://schemas.microsoft.com/office/drawing/2014/main" val="199562262"/>
                    </a:ext>
                  </a:extLst>
                </a:gridCol>
                <a:gridCol w="474558">
                  <a:extLst>
                    <a:ext uri="{9D8B030D-6E8A-4147-A177-3AD203B41FA5}">
                      <a16:colId xmlns:a16="http://schemas.microsoft.com/office/drawing/2014/main" val="792459298"/>
                    </a:ext>
                  </a:extLst>
                </a:gridCol>
                <a:gridCol w="1174330">
                  <a:extLst>
                    <a:ext uri="{9D8B030D-6E8A-4147-A177-3AD203B41FA5}">
                      <a16:colId xmlns:a16="http://schemas.microsoft.com/office/drawing/2014/main" val="1529773581"/>
                    </a:ext>
                  </a:extLst>
                </a:gridCol>
                <a:gridCol w="1526001">
                  <a:extLst>
                    <a:ext uri="{9D8B030D-6E8A-4147-A177-3AD203B41FA5}">
                      <a16:colId xmlns:a16="http://schemas.microsoft.com/office/drawing/2014/main" val="2496686097"/>
                    </a:ext>
                  </a:extLst>
                </a:gridCol>
                <a:gridCol w="1354858">
                  <a:extLst>
                    <a:ext uri="{9D8B030D-6E8A-4147-A177-3AD203B41FA5}">
                      <a16:colId xmlns:a16="http://schemas.microsoft.com/office/drawing/2014/main" val="3946894291"/>
                    </a:ext>
                  </a:extLst>
                </a:gridCol>
                <a:gridCol w="963861">
                  <a:extLst>
                    <a:ext uri="{9D8B030D-6E8A-4147-A177-3AD203B41FA5}">
                      <a16:colId xmlns:a16="http://schemas.microsoft.com/office/drawing/2014/main" val="3202888117"/>
                    </a:ext>
                  </a:extLst>
                </a:gridCol>
              </a:tblGrid>
              <a:tr h="241512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삶의 만족도 </a:t>
                      </a:r>
                      <a:r>
                        <a:rPr lang="en-US" altLang="ko-KR" sz="1500" dirty="0">
                          <a:solidFill>
                            <a:srgbClr val="E2E4F6"/>
                          </a:solidFill>
                        </a:rPr>
                        <a:t>/ </a:t>
                      </a:r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지출규모 교차표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E2E4F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862483"/>
                  </a:ext>
                </a:extLst>
              </a:tr>
              <a:tr h="241512">
                <a:tc rowSpan="2" gridSpan="3"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E2E4F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지출규모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419237"/>
                  </a:ext>
                </a:extLst>
              </a:tr>
              <a:tr h="241512">
                <a:tc gridSpan="3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E2E4F6"/>
                          </a:solidFill>
                        </a:rPr>
                        <a:t>50</a:t>
                      </a:r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만원 미만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E2E4F6"/>
                          </a:solidFill>
                        </a:rPr>
                        <a:t>50</a:t>
                      </a:r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만원 이상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전체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153237"/>
                  </a:ext>
                </a:extLst>
              </a:tr>
              <a:tr h="241512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삶의 </a:t>
                      </a:r>
                      <a:endParaRPr lang="en-US" altLang="ko-KR" sz="1500" dirty="0">
                        <a:solidFill>
                          <a:srgbClr val="E2E4F6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만족도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E2E4F6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rgbClr val="E2E4F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빈도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18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11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29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520845"/>
                  </a:ext>
                </a:extLst>
              </a:tr>
              <a:tr h="24151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기대빈도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11.9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17.1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29.0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619497"/>
                  </a:ext>
                </a:extLst>
              </a:tr>
              <a:tr h="24151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E2E4F6"/>
                          </a:solidFill>
                        </a:rPr>
                        <a:t>2</a:t>
                      </a:r>
                      <a:endParaRPr lang="ko-KR" altLang="en-US" sz="1500" dirty="0">
                        <a:solidFill>
                          <a:srgbClr val="E2E4F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빈도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16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38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54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580924"/>
                  </a:ext>
                </a:extLst>
              </a:tr>
              <a:tr h="24151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기대빈도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22.1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31.9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54.0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253353"/>
                  </a:ext>
                </a:extLst>
              </a:tr>
              <a:tr h="241512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빈도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34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49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83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80101"/>
                  </a:ext>
                </a:extLst>
              </a:tr>
              <a:tr h="241512"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기대빈도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34.0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49.0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83.0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787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366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62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6A73D40-F0B2-4B18-65F9-6AAEF792DD36}"/>
              </a:ext>
            </a:extLst>
          </p:cNvPr>
          <p:cNvCxnSpPr/>
          <p:nvPr/>
        </p:nvCxnSpPr>
        <p:spPr>
          <a:xfrm>
            <a:off x="4639221" y="739401"/>
            <a:ext cx="2908004" cy="1773"/>
          </a:xfrm>
          <a:prstGeom prst="straightConnector1">
            <a:avLst/>
          </a:prstGeom>
          <a:ln w="28575">
            <a:solidFill>
              <a:srgbClr val="DEFF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9A2A0A8F-7721-8DA1-D1E4-DAFFF68B416F}"/>
              </a:ext>
            </a:extLst>
          </p:cNvPr>
          <p:cNvSpPr/>
          <p:nvPr/>
        </p:nvSpPr>
        <p:spPr>
          <a:xfrm>
            <a:off x="4295358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AAB4C46A-25EB-079C-6709-D4B0C196C83C}"/>
              </a:ext>
            </a:extLst>
          </p:cNvPr>
          <p:cNvSpPr/>
          <p:nvPr/>
        </p:nvSpPr>
        <p:spPr>
          <a:xfrm>
            <a:off x="6218737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E05C3D-9541-1199-BCE0-4D658896CE0F}"/>
              </a:ext>
            </a:extLst>
          </p:cNvPr>
          <p:cNvSpPr txBox="1"/>
          <p:nvPr/>
        </p:nvSpPr>
        <p:spPr>
          <a:xfrm>
            <a:off x="4550747" y="196286"/>
            <a:ext cx="30912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C8DD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03 분석결과 설명 </a:t>
            </a:r>
          </a:p>
        </p:txBody>
      </p:sp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E18AAB88-835D-0A52-B04D-B045935A2865}"/>
              </a:ext>
            </a:extLst>
          </p:cNvPr>
          <p:cNvSpPr/>
          <p:nvPr/>
        </p:nvSpPr>
        <p:spPr>
          <a:xfrm>
            <a:off x="4473487" y="959666"/>
            <a:ext cx="122295" cy="122297"/>
          </a:xfrm>
          <a:prstGeom prst="flowChartConnector">
            <a:avLst/>
          </a:prstGeom>
          <a:solidFill>
            <a:srgbClr val="DBA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1032ECF0-AF1C-CC85-90F6-B074843BBE33}"/>
              </a:ext>
            </a:extLst>
          </p:cNvPr>
          <p:cNvSpPr/>
          <p:nvPr/>
        </p:nvSpPr>
        <p:spPr>
          <a:xfrm>
            <a:off x="4112620" y="960859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33741070-CB7B-4FE5-B86E-5AD5035A4B2C}"/>
              </a:ext>
            </a:extLst>
          </p:cNvPr>
          <p:cNvSpPr/>
          <p:nvPr/>
        </p:nvSpPr>
        <p:spPr>
          <a:xfrm>
            <a:off x="6409237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D7ECFA-AF6E-42D8-83B3-15754714937C}"/>
              </a:ext>
            </a:extLst>
          </p:cNvPr>
          <p:cNvSpPr txBox="1"/>
          <p:nvPr/>
        </p:nvSpPr>
        <p:spPr>
          <a:xfrm>
            <a:off x="4551214" y="836148"/>
            <a:ext cx="17053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C8DD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독립성 검정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62041370-8BC9-4E9F-8DBE-5D8AD8C3C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131069"/>
              </p:ext>
            </p:extLst>
          </p:nvPr>
        </p:nvGraphicFramePr>
        <p:xfrm>
          <a:off x="2498096" y="2189993"/>
          <a:ext cx="7563575" cy="315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310">
                  <a:extLst>
                    <a:ext uri="{9D8B030D-6E8A-4147-A177-3AD203B41FA5}">
                      <a16:colId xmlns:a16="http://schemas.microsoft.com/office/drawing/2014/main" val="586774009"/>
                    </a:ext>
                  </a:extLst>
                </a:gridCol>
                <a:gridCol w="651656">
                  <a:extLst>
                    <a:ext uri="{9D8B030D-6E8A-4147-A177-3AD203B41FA5}">
                      <a16:colId xmlns:a16="http://schemas.microsoft.com/office/drawing/2014/main" val="2022791199"/>
                    </a:ext>
                  </a:extLst>
                </a:gridCol>
                <a:gridCol w="749702">
                  <a:extLst>
                    <a:ext uri="{9D8B030D-6E8A-4147-A177-3AD203B41FA5}">
                      <a16:colId xmlns:a16="http://schemas.microsoft.com/office/drawing/2014/main" val="3766412872"/>
                    </a:ext>
                  </a:extLst>
                </a:gridCol>
                <a:gridCol w="1445933">
                  <a:extLst>
                    <a:ext uri="{9D8B030D-6E8A-4147-A177-3AD203B41FA5}">
                      <a16:colId xmlns:a16="http://schemas.microsoft.com/office/drawing/2014/main" val="2461450353"/>
                    </a:ext>
                  </a:extLst>
                </a:gridCol>
                <a:gridCol w="1542328">
                  <a:extLst>
                    <a:ext uri="{9D8B030D-6E8A-4147-A177-3AD203B41FA5}">
                      <a16:colId xmlns:a16="http://schemas.microsoft.com/office/drawing/2014/main" val="629013735"/>
                    </a:ext>
                  </a:extLst>
                </a:gridCol>
                <a:gridCol w="1752646">
                  <a:extLst>
                    <a:ext uri="{9D8B030D-6E8A-4147-A177-3AD203B41FA5}">
                      <a16:colId xmlns:a16="http://schemas.microsoft.com/office/drawing/2014/main" val="1239200178"/>
                    </a:ext>
                  </a:extLst>
                </a:gridCol>
              </a:tblGrid>
              <a:tr h="254006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카이제곱 검정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191480"/>
                  </a:ext>
                </a:extLst>
              </a:tr>
              <a:tr h="4233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E2E4F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자유도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근사 유의확률</a:t>
                      </a:r>
                      <a:endParaRPr lang="en-US" altLang="ko-KR" sz="1500" dirty="0">
                        <a:solidFill>
                          <a:srgbClr val="E2E4F6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solidFill>
                            <a:srgbClr val="E2E4F6"/>
                          </a:solidFill>
                        </a:rPr>
                        <a:t>(</a:t>
                      </a:r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양측검정</a:t>
                      </a:r>
                      <a:r>
                        <a:rPr lang="en-US" altLang="ko-KR" sz="1500" dirty="0">
                          <a:solidFill>
                            <a:srgbClr val="E2E4F6"/>
                          </a:solidFill>
                        </a:rPr>
                        <a:t>)</a:t>
                      </a:r>
                      <a:endParaRPr lang="ko-KR" altLang="en-US" sz="1500" dirty="0">
                        <a:solidFill>
                          <a:srgbClr val="E2E4F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정확 유의확률</a:t>
                      </a:r>
                      <a:endParaRPr lang="en-US" altLang="ko-KR" sz="1500" dirty="0">
                        <a:solidFill>
                          <a:srgbClr val="E2E4F6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solidFill>
                            <a:srgbClr val="E2E4F6"/>
                          </a:solidFill>
                        </a:rPr>
                        <a:t>(</a:t>
                      </a:r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양측검정</a:t>
                      </a:r>
                      <a:r>
                        <a:rPr lang="en-US" altLang="ko-KR" sz="1500" dirty="0">
                          <a:solidFill>
                            <a:srgbClr val="E2E4F6"/>
                          </a:solidFill>
                        </a:rPr>
                        <a:t>)</a:t>
                      </a:r>
                      <a:endParaRPr lang="ko-KR" altLang="en-US" sz="1500" dirty="0">
                        <a:solidFill>
                          <a:srgbClr val="E2E4F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정확 유의확률</a:t>
                      </a:r>
                      <a:endParaRPr lang="en-US" altLang="ko-KR" sz="1500" dirty="0">
                        <a:solidFill>
                          <a:srgbClr val="E2E4F6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solidFill>
                            <a:srgbClr val="E2E4F6"/>
                          </a:solidFill>
                        </a:rPr>
                        <a:t>(</a:t>
                      </a:r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단측검정</a:t>
                      </a:r>
                      <a:r>
                        <a:rPr lang="en-US" altLang="ko-KR" sz="1500" dirty="0">
                          <a:solidFill>
                            <a:srgbClr val="E2E4F6"/>
                          </a:solidFill>
                        </a:rPr>
                        <a:t>)</a:t>
                      </a:r>
                      <a:endParaRPr lang="ko-KR" altLang="en-US" sz="1500" dirty="0">
                        <a:solidFill>
                          <a:srgbClr val="E2E4F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701657"/>
                  </a:ext>
                </a:extLst>
              </a:tr>
              <a:tr h="423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E2E4F6"/>
                          </a:solidFill>
                        </a:rPr>
                        <a:t>Pearson</a:t>
                      </a:r>
                    </a:p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카이제곱</a:t>
                      </a:r>
                      <a:endParaRPr lang="en-US" altLang="ko-KR" sz="1500" dirty="0">
                        <a:solidFill>
                          <a:srgbClr val="E2E4F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8.210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.004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443112"/>
                  </a:ext>
                </a:extLst>
              </a:tr>
              <a:tr h="2540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연속성 수정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6.923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.009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767150"/>
                  </a:ext>
                </a:extLst>
              </a:tr>
              <a:tr h="2540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우도비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8.210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.004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528098"/>
                  </a:ext>
                </a:extLst>
              </a:tr>
              <a:tr h="423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E2E4F6"/>
                          </a:solidFill>
                        </a:rPr>
                        <a:t>Fisher</a:t>
                      </a:r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의 </a:t>
                      </a:r>
                      <a:endParaRPr lang="en-US" altLang="ko-KR" sz="1500" dirty="0">
                        <a:solidFill>
                          <a:srgbClr val="E2E4F6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정확검정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C00000"/>
                          </a:solidFill>
                        </a:rPr>
                        <a:t>.005</a:t>
                      </a:r>
                      <a:endParaRPr lang="ko-KR" alt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C00000"/>
                          </a:solidFill>
                        </a:rPr>
                        <a:t>.004</a:t>
                      </a:r>
                      <a:endParaRPr lang="ko-KR" alt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588779"/>
                  </a:ext>
                </a:extLst>
              </a:tr>
              <a:tr h="3712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유효 케이스 수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83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95568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C578CE2-354C-4227-BF17-07267B2BD01B}"/>
              </a:ext>
            </a:extLst>
          </p:cNvPr>
          <p:cNvSpPr txBox="1"/>
          <p:nvPr/>
        </p:nvSpPr>
        <p:spPr>
          <a:xfrm>
            <a:off x="3962419" y="1574232"/>
            <a:ext cx="4261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E2E4F6"/>
                </a:solidFill>
              </a:rPr>
              <a:t>삶의 만족도와 지출규모의 독립성 검정 </a:t>
            </a:r>
          </a:p>
        </p:txBody>
      </p:sp>
    </p:spTree>
    <p:extLst>
      <p:ext uri="{BB962C8B-B14F-4D97-AF65-F5344CB8AC3E}">
        <p14:creationId xmlns:p14="http://schemas.microsoft.com/office/powerpoint/2010/main" val="1286432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62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6A73D40-F0B2-4B18-65F9-6AAEF792DD36}"/>
              </a:ext>
            </a:extLst>
          </p:cNvPr>
          <p:cNvCxnSpPr/>
          <p:nvPr/>
        </p:nvCxnSpPr>
        <p:spPr>
          <a:xfrm>
            <a:off x="4639221" y="739401"/>
            <a:ext cx="2908004" cy="1773"/>
          </a:xfrm>
          <a:prstGeom prst="straightConnector1">
            <a:avLst/>
          </a:prstGeom>
          <a:ln w="28575">
            <a:solidFill>
              <a:srgbClr val="DEFF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9A2A0A8F-7721-8DA1-D1E4-DAFFF68B416F}"/>
              </a:ext>
            </a:extLst>
          </p:cNvPr>
          <p:cNvSpPr/>
          <p:nvPr/>
        </p:nvSpPr>
        <p:spPr>
          <a:xfrm>
            <a:off x="4295358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AAB4C46A-25EB-079C-6709-D4B0C196C83C}"/>
              </a:ext>
            </a:extLst>
          </p:cNvPr>
          <p:cNvSpPr/>
          <p:nvPr/>
        </p:nvSpPr>
        <p:spPr>
          <a:xfrm>
            <a:off x="6218737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E05C3D-9541-1199-BCE0-4D658896CE0F}"/>
              </a:ext>
            </a:extLst>
          </p:cNvPr>
          <p:cNvSpPr txBox="1"/>
          <p:nvPr/>
        </p:nvSpPr>
        <p:spPr>
          <a:xfrm>
            <a:off x="4550747" y="196286"/>
            <a:ext cx="30912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C8DD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03 분석결과 설명 </a:t>
            </a:r>
          </a:p>
        </p:txBody>
      </p:sp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E18AAB88-835D-0A52-B04D-B045935A2865}"/>
              </a:ext>
            </a:extLst>
          </p:cNvPr>
          <p:cNvSpPr/>
          <p:nvPr/>
        </p:nvSpPr>
        <p:spPr>
          <a:xfrm>
            <a:off x="4473487" y="959666"/>
            <a:ext cx="122295" cy="122297"/>
          </a:xfrm>
          <a:prstGeom prst="flowChartConnector">
            <a:avLst/>
          </a:prstGeom>
          <a:solidFill>
            <a:srgbClr val="DBA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1032ECF0-AF1C-CC85-90F6-B074843BBE33}"/>
              </a:ext>
            </a:extLst>
          </p:cNvPr>
          <p:cNvSpPr/>
          <p:nvPr/>
        </p:nvSpPr>
        <p:spPr>
          <a:xfrm>
            <a:off x="4112620" y="960859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33741070-CB7B-4FE5-B86E-5AD5035A4B2C}"/>
              </a:ext>
            </a:extLst>
          </p:cNvPr>
          <p:cNvSpPr/>
          <p:nvPr/>
        </p:nvSpPr>
        <p:spPr>
          <a:xfrm>
            <a:off x="6409237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D7ECFA-AF6E-42D8-83B3-15754714937C}"/>
              </a:ext>
            </a:extLst>
          </p:cNvPr>
          <p:cNvSpPr txBox="1"/>
          <p:nvPr/>
        </p:nvSpPr>
        <p:spPr>
          <a:xfrm>
            <a:off x="4551214" y="836148"/>
            <a:ext cx="17053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C8DD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독립성 검정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9F2656D-5A02-46F3-A5A2-FA6EAA642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658605"/>
              </p:ext>
            </p:extLst>
          </p:nvPr>
        </p:nvGraphicFramePr>
        <p:xfrm>
          <a:off x="3700092" y="2458028"/>
          <a:ext cx="4786260" cy="1941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360">
                  <a:extLst>
                    <a:ext uri="{9D8B030D-6E8A-4147-A177-3AD203B41FA5}">
                      <a16:colId xmlns:a16="http://schemas.microsoft.com/office/drawing/2014/main" val="619890445"/>
                    </a:ext>
                  </a:extLst>
                </a:gridCol>
                <a:gridCol w="1197152">
                  <a:extLst>
                    <a:ext uri="{9D8B030D-6E8A-4147-A177-3AD203B41FA5}">
                      <a16:colId xmlns:a16="http://schemas.microsoft.com/office/drawing/2014/main" val="3916217364"/>
                    </a:ext>
                  </a:extLst>
                </a:gridCol>
                <a:gridCol w="744279">
                  <a:extLst>
                    <a:ext uri="{9D8B030D-6E8A-4147-A177-3AD203B41FA5}">
                      <a16:colId xmlns:a16="http://schemas.microsoft.com/office/drawing/2014/main" val="168484407"/>
                    </a:ext>
                  </a:extLst>
                </a:gridCol>
                <a:gridCol w="1788469">
                  <a:extLst>
                    <a:ext uri="{9D8B030D-6E8A-4147-A177-3AD203B41FA5}">
                      <a16:colId xmlns:a16="http://schemas.microsoft.com/office/drawing/2014/main" val="1519019221"/>
                    </a:ext>
                  </a:extLst>
                </a:gridCol>
              </a:tblGrid>
              <a:tr h="299892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대칭적 측도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59477"/>
                  </a:ext>
                </a:extLst>
              </a:tr>
              <a:tr h="299892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E2E4F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근사 유의확률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620921"/>
                  </a:ext>
                </a:extLst>
              </a:tr>
              <a:tr h="29989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명목척도 </a:t>
                      </a:r>
                      <a:endParaRPr lang="en-US" altLang="ko-KR" sz="1500" dirty="0">
                        <a:solidFill>
                          <a:srgbClr val="E2E4F6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대</a:t>
                      </a:r>
                      <a:endParaRPr lang="en-US" altLang="ko-KR" sz="1500" dirty="0">
                        <a:solidFill>
                          <a:srgbClr val="E2E4F6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명목척도</a:t>
                      </a:r>
                      <a:endParaRPr lang="en-US" altLang="ko-KR" sz="1500" dirty="0">
                        <a:solidFill>
                          <a:srgbClr val="E2E4F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파이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C00000"/>
                          </a:solidFill>
                        </a:rPr>
                        <a:t>.315</a:t>
                      </a:r>
                      <a:endParaRPr lang="ko-KR" alt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.004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08359"/>
                  </a:ext>
                </a:extLst>
              </a:tr>
              <a:tr h="34174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E2E4F6"/>
                          </a:solidFill>
                        </a:rPr>
                        <a:t>Cramer</a:t>
                      </a:r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의 </a:t>
                      </a:r>
                      <a:r>
                        <a:rPr lang="en-US" altLang="ko-KR" sz="1500" dirty="0">
                          <a:solidFill>
                            <a:srgbClr val="E2E4F6"/>
                          </a:solidFill>
                        </a:rPr>
                        <a:t>V</a:t>
                      </a:r>
                      <a:endParaRPr lang="ko-KR" altLang="en-US" sz="1500" dirty="0">
                        <a:solidFill>
                          <a:srgbClr val="E2E4F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C00000"/>
                          </a:solidFill>
                        </a:rPr>
                        <a:t>.315</a:t>
                      </a:r>
                      <a:endParaRPr lang="ko-KR" alt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.004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953770"/>
                  </a:ext>
                </a:extLst>
              </a:tr>
              <a:tr h="29989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분할계수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C00000"/>
                          </a:solidFill>
                        </a:rPr>
                        <a:t>.300</a:t>
                      </a:r>
                      <a:endParaRPr lang="ko-KR" alt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.004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909164"/>
                  </a:ext>
                </a:extLst>
              </a:tr>
              <a:tr h="2998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유효 케이스 수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83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55563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239DD41-46CA-4AE9-ABCE-0BA45AE4EC18}"/>
              </a:ext>
            </a:extLst>
          </p:cNvPr>
          <p:cNvSpPr txBox="1"/>
          <p:nvPr/>
        </p:nvSpPr>
        <p:spPr>
          <a:xfrm>
            <a:off x="3962419" y="1574232"/>
            <a:ext cx="4261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E2E4F6"/>
                </a:solidFill>
              </a:rPr>
              <a:t>삶의 만족도와 지출규모의 독립성 검정 </a:t>
            </a:r>
          </a:p>
        </p:txBody>
      </p:sp>
    </p:spTree>
    <p:extLst>
      <p:ext uri="{BB962C8B-B14F-4D97-AF65-F5344CB8AC3E}">
        <p14:creationId xmlns:p14="http://schemas.microsoft.com/office/powerpoint/2010/main" val="151511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62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6A73D40-F0B2-4B18-65F9-6AAEF792DD36}"/>
              </a:ext>
            </a:extLst>
          </p:cNvPr>
          <p:cNvCxnSpPr/>
          <p:nvPr/>
        </p:nvCxnSpPr>
        <p:spPr>
          <a:xfrm>
            <a:off x="4639221" y="739401"/>
            <a:ext cx="2908004" cy="1773"/>
          </a:xfrm>
          <a:prstGeom prst="straightConnector1">
            <a:avLst/>
          </a:prstGeom>
          <a:ln w="28575">
            <a:solidFill>
              <a:srgbClr val="DEFF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9A2A0A8F-7721-8DA1-D1E4-DAFFF68B416F}"/>
              </a:ext>
            </a:extLst>
          </p:cNvPr>
          <p:cNvSpPr/>
          <p:nvPr/>
        </p:nvSpPr>
        <p:spPr>
          <a:xfrm>
            <a:off x="4295358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AAB4C46A-25EB-079C-6709-D4B0C196C83C}"/>
              </a:ext>
            </a:extLst>
          </p:cNvPr>
          <p:cNvSpPr/>
          <p:nvPr/>
        </p:nvSpPr>
        <p:spPr>
          <a:xfrm>
            <a:off x="6218737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E05C3D-9541-1199-BCE0-4D658896CE0F}"/>
              </a:ext>
            </a:extLst>
          </p:cNvPr>
          <p:cNvSpPr txBox="1"/>
          <p:nvPr/>
        </p:nvSpPr>
        <p:spPr>
          <a:xfrm>
            <a:off x="4550747" y="196286"/>
            <a:ext cx="30912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C8DD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03 분석결과 설명 </a:t>
            </a:r>
          </a:p>
        </p:txBody>
      </p:sp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E18AAB88-835D-0A52-B04D-B045935A2865}"/>
              </a:ext>
            </a:extLst>
          </p:cNvPr>
          <p:cNvSpPr/>
          <p:nvPr/>
        </p:nvSpPr>
        <p:spPr>
          <a:xfrm>
            <a:off x="4473487" y="959666"/>
            <a:ext cx="122295" cy="122297"/>
          </a:xfrm>
          <a:prstGeom prst="flowChartConnector">
            <a:avLst/>
          </a:prstGeom>
          <a:solidFill>
            <a:srgbClr val="DBA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1032ECF0-AF1C-CC85-90F6-B074843BBE33}"/>
              </a:ext>
            </a:extLst>
          </p:cNvPr>
          <p:cNvSpPr/>
          <p:nvPr/>
        </p:nvSpPr>
        <p:spPr>
          <a:xfrm>
            <a:off x="4112620" y="960859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33741070-CB7B-4FE5-B86E-5AD5035A4B2C}"/>
              </a:ext>
            </a:extLst>
          </p:cNvPr>
          <p:cNvSpPr/>
          <p:nvPr/>
        </p:nvSpPr>
        <p:spPr>
          <a:xfrm>
            <a:off x="6409237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D7ECFA-AF6E-42D8-83B3-15754714937C}"/>
              </a:ext>
            </a:extLst>
          </p:cNvPr>
          <p:cNvSpPr txBox="1"/>
          <p:nvPr/>
        </p:nvSpPr>
        <p:spPr>
          <a:xfrm>
            <a:off x="4551214" y="836148"/>
            <a:ext cx="17053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C8DD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독립성 검정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39DD41-46CA-4AE9-ABCE-0BA45AE4EC18}"/>
              </a:ext>
            </a:extLst>
          </p:cNvPr>
          <p:cNvSpPr txBox="1"/>
          <p:nvPr/>
        </p:nvSpPr>
        <p:spPr>
          <a:xfrm>
            <a:off x="3962419" y="1574232"/>
            <a:ext cx="4261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삶의 만족도와 통학시간의 독립성 검정 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271FA3B-4CA8-4E1D-87AD-5A40E6AC88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732005"/>
              </p:ext>
            </p:extLst>
          </p:nvPr>
        </p:nvGraphicFramePr>
        <p:xfrm>
          <a:off x="923096" y="2403408"/>
          <a:ext cx="10340252" cy="288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480">
                  <a:extLst>
                    <a:ext uri="{9D8B030D-6E8A-4147-A177-3AD203B41FA5}">
                      <a16:colId xmlns:a16="http://schemas.microsoft.com/office/drawing/2014/main" val="199562262"/>
                    </a:ext>
                  </a:extLst>
                </a:gridCol>
                <a:gridCol w="776397">
                  <a:extLst>
                    <a:ext uri="{9D8B030D-6E8A-4147-A177-3AD203B41FA5}">
                      <a16:colId xmlns:a16="http://schemas.microsoft.com/office/drawing/2014/main" val="792459298"/>
                    </a:ext>
                  </a:extLst>
                </a:gridCol>
                <a:gridCol w="1921253">
                  <a:extLst>
                    <a:ext uri="{9D8B030D-6E8A-4147-A177-3AD203B41FA5}">
                      <a16:colId xmlns:a16="http://schemas.microsoft.com/office/drawing/2014/main" val="1529773581"/>
                    </a:ext>
                  </a:extLst>
                </a:gridCol>
                <a:gridCol w="1418863">
                  <a:extLst>
                    <a:ext uri="{9D8B030D-6E8A-4147-A177-3AD203B41FA5}">
                      <a16:colId xmlns:a16="http://schemas.microsoft.com/office/drawing/2014/main" val="2496686097"/>
                    </a:ext>
                  </a:extLst>
                </a:gridCol>
                <a:gridCol w="2186040">
                  <a:extLst>
                    <a:ext uri="{9D8B030D-6E8A-4147-A177-3AD203B41FA5}">
                      <a16:colId xmlns:a16="http://schemas.microsoft.com/office/drawing/2014/main" val="3946894291"/>
                    </a:ext>
                  </a:extLst>
                </a:gridCol>
                <a:gridCol w="1471560">
                  <a:extLst>
                    <a:ext uri="{9D8B030D-6E8A-4147-A177-3AD203B41FA5}">
                      <a16:colId xmlns:a16="http://schemas.microsoft.com/office/drawing/2014/main" val="3382560693"/>
                    </a:ext>
                  </a:extLst>
                </a:gridCol>
                <a:gridCol w="1213659">
                  <a:extLst>
                    <a:ext uri="{9D8B030D-6E8A-4147-A177-3AD203B41FA5}">
                      <a16:colId xmlns:a16="http://schemas.microsoft.com/office/drawing/2014/main" val="3202888117"/>
                    </a:ext>
                  </a:extLst>
                </a:gridCol>
              </a:tblGrid>
              <a:tr h="241512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삶의 만족도 </a:t>
                      </a:r>
                      <a:r>
                        <a:rPr lang="en-US" altLang="ko-KR" sz="1500" dirty="0">
                          <a:solidFill>
                            <a:srgbClr val="E2E4F6"/>
                          </a:solidFill>
                        </a:rPr>
                        <a:t>/ </a:t>
                      </a:r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통학시간 교차표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E2E4F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862483"/>
                  </a:ext>
                </a:extLst>
              </a:tr>
              <a:tr h="241512">
                <a:tc rowSpan="2" gridSpan="3"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E2E4F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통학시간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419237"/>
                  </a:ext>
                </a:extLst>
              </a:tr>
              <a:tr h="241512">
                <a:tc gridSpan="3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E2E4F6"/>
                          </a:solidFill>
                        </a:rPr>
                        <a:t>15</a:t>
                      </a:r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분 미만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E2E4F6"/>
                          </a:solidFill>
                        </a:rPr>
                        <a:t>15</a:t>
                      </a:r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분 이상 </a:t>
                      </a:r>
                      <a:r>
                        <a:rPr lang="en-US" altLang="ko-KR" sz="1500" dirty="0">
                          <a:solidFill>
                            <a:srgbClr val="E2E4F6"/>
                          </a:solidFill>
                        </a:rPr>
                        <a:t>~ 45</a:t>
                      </a:r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분 미만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E2E4F6"/>
                          </a:solidFill>
                        </a:rPr>
                        <a:t>45</a:t>
                      </a:r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분 이상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전체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153237"/>
                  </a:ext>
                </a:extLst>
              </a:tr>
              <a:tr h="241512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삶의 </a:t>
                      </a:r>
                      <a:endParaRPr lang="en-US" altLang="ko-KR" sz="1500" dirty="0">
                        <a:solidFill>
                          <a:srgbClr val="E2E4F6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만족도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E2E4F6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rgbClr val="E2E4F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빈도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13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11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5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29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520845"/>
                  </a:ext>
                </a:extLst>
              </a:tr>
              <a:tr h="24151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기대빈도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13.6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8.7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6.6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29.0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619497"/>
                  </a:ext>
                </a:extLst>
              </a:tr>
              <a:tr h="24151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E2E4F6"/>
                          </a:solidFill>
                        </a:rPr>
                        <a:t>2</a:t>
                      </a:r>
                      <a:endParaRPr lang="ko-KR" altLang="en-US" sz="1500" dirty="0">
                        <a:solidFill>
                          <a:srgbClr val="E2E4F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빈도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26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14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14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54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580924"/>
                  </a:ext>
                </a:extLst>
              </a:tr>
              <a:tr h="24151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기대빈도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25.4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16.3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12.4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54.0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253353"/>
                  </a:ext>
                </a:extLst>
              </a:tr>
              <a:tr h="241512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빈도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39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25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19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83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80101"/>
                  </a:ext>
                </a:extLst>
              </a:tr>
              <a:tr h="241512"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기대빈도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39.0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25.0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19.0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83.0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787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124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62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6A73D40-F0B2-4B18-65F9-6AAEF792DD36}"/>
              </a:ext>
            </a:extLst>
          </p:cNvPr>
          <p:cNvCxnSpPr/>
          <p:nvPr/>
        </p:nvCxnSpPr>
        <p:spPr>
          <a:xfrm>
            <a:off x="4639221" y="739401"/>
            <a:ext cx="2908004" cy="1773"/>
          </a:xfrm>
          <a:prstGeom prst="straightConnector1">
            <a:avLst/>
          </a:prstGeom>
          <a:ln w="28575">
            <a:solidFill>
              <a:srgbClr val="DEFF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9A2A0A8F-7721-8DA1-D1E4-DAFFF68B416F}"/>
              </a:ext>
            </a:extLst>
          </p:cNvPr>
          <p:cNvSpPr/>
          <p:nvPr/>
        </p:nvSpPr>
        <p:spPr>
          <a:xfrm>
            <a:off x="4295358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AAB4C46A-25EB-079C-6709-D4B0C196C83C}"/>
              </a:ext>
            </a:extLst>
          </p:cNvPr>
          <p:cNvSpPr/>
          <p:nvPr/>
        </p:nvSpPr>
        <p:spPr>
          <a:xfrm>
            <a:off x="6218737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E05C3D-9541-1199-BCE0-4D658896CE0F}"/>
              </a:ext>
            </a:extLst>
          </p:cNvPr>
          <p:cNvSpPr txBox="1"/>
          <p:nvPr/>
        </p:nvSpPr>
        <p:spPr>
          <a:xfrm>
            <a:off x="4550747" y="196286"/>
            <a:ext cx="30912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C8DD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03 분석결과 설명 </a:t>
            </a:r>
          </a:p>
        </p:txBody>
      </p:sp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E18AAB88-835D-0A52-B04D-B045935A2865}"/>
              </a:ext>
            </a:extLst>
          </p:cNvPr>
          <p:cNvSpPr/>
          <p:nvPr/>
        </p:nvSpPr>
        <p:spPr>
          <a:xfrm>
            <a:off x="4473487" y="959666"/>
            <a:ext cx="122295" cy="122297"/>
          </a:xfrm>
          <a:prstGeom prst="flowChartConnector">
            <a:avLst/>
          </a:prstGeom>
          <a:solidFill>
            <a:srgbClr val="DBA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1032ECF0-AF1C-CC85-90F6-B074843BBE33}"/>
              </a:ext>
            </a:extLst>
          </p:cNvPr>
          <p:cNvSpPr/>
          <p:nvPr/>
        </p:nvSpPr>
        <p:spPr>
          <a:xfrm>
            <a:off x="4112620" y="960859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33741070-CB7B-4FE5-B86E-5AD5035A4B2C}"/>
              </a:ext>
            </a:extLst>
          </p:cNvPr>
          <p:cNvSpPr/>
          <p:nvPr/>
        </p:nvSpPr>
        <p:spPr>
          <a:xfrm>
            <a:off x="6409237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D7ECFA-AF6E-42D8-83B3-15754714937C}"/>
              </a:ext>
            </a:extLst>
          </p:cNvPr>
          <p:cNvSpPr txBox="1"/>
          <p:nvPr/>
        </p:nvSpPr>
        <p:spPr>
          <a:xfrm>
            <a:off x="4551214" y="836148"/>
            <a:ext cx="17053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C8DD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독립성 검정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39DD41-46CA-4AE9-ABCE-0BA45AE4EC18}"/>
              </a:ext>
            </a:extLst>
          </p:cNvPr>
          <p:cNvSpPr txBox="1"/>
          <p:nvPr/>
        </p:nvSpPr>
        <p:spPr>
          <a:xfrm>
            <a:off x="3962419" y="1574232"/>
            <a:ext cx="4261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삶의 만족도와 통학시간의 독립성 검정 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14BE1160-C7EF-41B6-B509-088D09C89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041125"/>
              </p:ext>
            </p:extLst>
          </p:nvPr>
        </p:nvGraphicFramePr>
        <p:xfrm>
          <a:off x="3724558" y="2434640"/>
          <a:ext cx="4737328" cy="2428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382">
                  <a:extLst>
                    <a:ext uri="{9D8B030D-6E8A-4147-A177-3AD203B41FA5}">
                      <a16:colId xmlns:a16="http://schemas.microsoft.com/office/drawing/2014/main" val="586774009"/>
                    </a:ext>
                  </a:extLst>
                </a:gridCol>
                <a:gridCol w="723213">
                  <a:extLst>
                    <a:ext uri="{9D8B030D-6E8A-4147-A177-3AD203B41FA5}">
                      <a16:colId xmlns:a16="http://schemas.microsoft.com/office/drawing/2014/main" val="2022791199"/>
                    </a:ext>
                  </a:extLst>
                </a:gridCol>
                <a:gridCol w="832025">
                  <a:extLst>
                    <a:ext uri="{9D8B030D-6E8A-4147-A177-3AD203B41FA5}">
                      <a16:colId xmlns:a16="http://schemas.microsoft.com/office/drawing/2014/main" val="3766412872"/>
                    </a:ext>
                  </a:extLst>
                </a:gridCol>
                <a:gridCol w="1604708">
                  <a:extLst>
                    <a:ext uri="{9D8B030D-6E8A-4147-A177-3AD203B41FA5}">
                      <a16:colId xmlns:a16="http://schemas.microsoft.com/office/drawing/2014/main" val="2461450353"/>
                    </a:ext>
                  </a:extLst>
                </a:gridCol>
              </a:tblGrid>
              <a:tr h="254006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카이제곱 검정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191480"/>
                  </a:ext>
                </a:extLst>
              </a:tr>
              <a:tr h="4233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E2E4F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자유도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근사 유의확률</a:t>
                      </a:r>
                      <a:endParaRPr lang="en-US" altLang="ko-KR" sz="1500" dirty="0">
                        <a:solidFill>
                          <a:srgbClr val="E2E4F6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solidFill>
                            <a:srgbClr val="E2E4F6"/>
                          </a:solidFill>
                        </a:rPr>
                        <a:t>(</a:t>
                      </a:r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양측검정</a:t>
                      </a:r>
                      <a:r>
                        <a:rPr lang="en-US" altLang="ko-KR" sz="1500" dirty="0">
                          <a:solidFill>
                            <a:srgbClr val="E2E4F6"/>
                          </a:solidFill>
                        </a:rPr>
                        <a:t>)</a:t>
                      </a:r>
                      <a:endParaRPr lang="ko-KR" altLang="en-US" sz="1500" dirty="0">
                        <a:solidFill>
                          <a:srgbClr val="E2E4F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701657"/>
                  </a:ext>
                </a:extLst>
              </a:tr>
              <a:tr h="423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E2E4F6"/>
                          </a:solidFill>
                        </a:rPr>
                        <a:t>Pearson</a:t>
                      </a:r>
                    </a:p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카이제곱</a:t>
                      </a:r>
                      <a:endParaRPr lang="en-US" altLang="ko-KR" sz="1500" dirty="0">
                        <a:solidFill>
                          <a:srgbClr val="E2E4F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1.569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.456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443112"/>
                  </a:ext>
                </a:extLst>
              </a:tr>
              <a:tr h="2540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연속성 수정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1.569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.456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767150"/>
                  </a:ext>
                </a:extLst>
              </a:tr>
              <a:tr h="2540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우도비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1.569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.456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528098"/>
                  </a:ext>
                </a:extLst>
              </a:tr>
              <a:tr h="3712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유효 케이스 수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83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955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32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62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6A73D40-F0B2-4B18-65F9-6AAEF792DD36}"/>
              </a:ext>
            </a:extLst>
          </p:cNvPr>
          <p:cNvCxnSpPr/>
          <p:nvPr/>
        </p:nvCxnSpPr>
        <p:spPr>
          <a:xfrm>
            <a:off x="4639221" y="739401"/>
            <a:ext cx="2908004" cy="1773"/>
          </a:xfrm>
          <a:prstGeom prst="straightConnector1">
            <a:avLst/>
          </a:prstGeom>
          <a:ln w="28575">
            <a:solidFill>
              <a:srgbClr val="DEFF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9A2A0A8F-7721-8DA1-D1E4-DAFFF68B416F}"/>
              </a:ext>
            </a:extLst>
          </p:cNvPr>
          <p:cNvSpPr/>
          <p:nvPr/>
        </p:nvSpPr>
        <p:spPr>
          <a:xfrm>
            <a:off x="5004232" y="959666"/>
            <a:ext cx="122295" cy="122297"/>
          </a:xfrm>
          <a:prstGeom prst="flowChartConnector">
            <a:avLst/>
          </a:prstGeom>
          <a:solidFill>
            <a:srgbClr val="DBA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DEFFFC"/>
              </a:solidFill>
              <a:ea typeface="맑은 고딕"/>
            </a:endParaRP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AAB4C46A-25EB-079C-6709-D4B0C196C83C}"/>
              </a:ext>
            </a:extLst>
          </p:cNvPr>
          <p:cNvSpPr/>
          <p:nvPr/>
        </p:nvSpPr>
        <p:spPr>
          <a:xfrm>
            <a:off x="6218737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DEFFFC"/>
              </a:solidFill>
              <a:ea typeface="맑은 고딕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E05C3D-9541-1199-BCE0-4D658896CE0F}"/>
              </a:ext>
            </a:extLst>
          </p:cNvPr>
          <p:cNvSpPr txBox="1"/>
          <p:nvPr/>
        </p:nvSpPr>
        <p:spPr>
          <a:xfrm>
            <a:off x="4550747" y="196286"/>
            <a:ext cx="30912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E7C8DD"/>
                </a:solidFill>
                <a:ea typeface="맑은 고딕"/>
              </a:rPr>
              <a:t>01 조사보고서 요약 </a:t>
            </a:r>
            <a:endParaRPr lang="ko-KR" altLang="en-US" sz="2400" b="1">
              <a:solidFill>
                <a:srgbClr val="E7C8DD"/>
              </a:solidFill>
              <a:ea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A719B-DC63-3258-E604-89F8F897B23E}"/>
              </a:ext>
            </a:extLst>
          </p:cNvPr>
          <p:cNvSpPr txBox="1"/>
          <p:nvPr/>
        </p:nvSpPr>
        <p:spPr>
          <a:xfrm>
            <a:off x="5068168" y="835609"/>
            <a:ext cx="11471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solidFill>
                  <a:srgbClr val="E7C8DD"/>
                </a:solidFill>
                <a:ea typeface="맑은 고딕"/>
              </a:rPr>
              <a:t>가설설정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C456C1-1E1A-9ACA-D3FA-333F405B4612}"/>
              </a:ext>
            </a:extLst>
          </p:cNvPr>
          <p:cNvSpPr txBox="1"/>
          <p:nvPr/>
        </p:nvSpPr>
        <p:spPr>
          <a:xfrm>
            <a:off x="1077685" y="1828798"/>
            <a:ext cx="1018902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>
                <a:solidFill>
                  <a:srgbClr val="E2E4F6"/>
                </a:solidFill>
                <a:ea typeface="맑은 고딕"/>
              </a:rPr>
              <a:t>01</a:t>
            </a:r>
            <a:r>
              <a:rPr lang="ko-KR" altLang="en-US" dirty="0">
                <a:solidFill>
                  <a:srgbClr val="E2E4F6"/>
                </a:solidFill>
                <a:ea typeface="맑은 고딕"/>
              </a:rPr>
              <a:t> 조사 대상자의 인구통계학적 특성에 따른 주관적 만족감(삶의 만족도)에 차이가 있을 것이다.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1B55EF-2381-BD9D-AEE1-6F1E96A03A4D}"/>
              </a:ext>
            </a:extLst>
          </p:cNvPr>
          <p:cNvSpPr txBox="1"/>
          <p:nvPr/>
        </p:nvSpPr>
        <p:spPr>
          <a:xfrm>
            <a:off x="1077685" y="2399209"/>
            <a:ext cx="1018902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>
                <a:solidFill>
                  <a:srgbClr val="E2E4F6"/>
                </a:solidFill>
                <a:ea typeface="맑은 고딕"/>
              </a:rPr>
              <a:t>02</a:t>
            </a:r>
            <a:r>
              <a:rPr lang="ko-KR" altLang="en-US" dirty="0">
                <a:solidFill>
                  <a:srgbClr val="E2E4F6"/>
                </a:solidFill>
                <a:ea typeface="맑은 고딕"/>
              </a:rPr>
              <a:t> 통학시간이 1시간 이상인 경우 학생들의 삶의 만족도는 상대적으로 낮을 것이다.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09C6B6-F1F0-9DDE-906F-A3D568F7FFEE}"/>
              </a:ext>
            </a:extLst>
          </p:cNvPr>
          <p:cNvSpPr txBox="1"/>
          <p:nvPr/>
        </p:nvSpPr>
        <p:spPr>
          <a:xfrm>
            <a:off x="1077685" y="2969620"/>
            <a:ext cx="1018902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>
                <a:solidFill>
                  <a:srgbClr val="E2E4F6"/>
                </a:solidFill>
                <a:ea typeface="맑은 고딕"/>
              </a:rPr>
              <a:t>03</a:t>
            </a:r>
            <a:r>
              <a:rPr lang="ko-KR" altLang="en-US" dirty="0">
                <a:solidFill>
                  <a:srgbClr val="E2E4F6"/>
                </a:solidFill>
                <a:ea typeface="맑은 고딕"/>
              </a:rPr>
              <a:t> 거주 형태에 따른 학생에 따라 삶의 만족도가 차이가 있을 것이다.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DAA3ED-AF41-E8A1-78B1-B98B55D18ADC}"/>
              </a:ext>
            </a:extLst>
          </p:cNvPr>
          <p:cNvSpPr txBox="1"/>
          <p:nvPr/>
        </p:nvSpPr>
        <p:spPr>
          <a:xfrm>
            <a:off x="1077685" y="3540031"/>
            <a:ext cx="1018902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>
                <a:solidFill>
                  <a:srgbClr val="E2E4F6"/>
                </a:solidFill>
                <a:ea typeface="맑은 고딕"/>
              </a:rPr>
              <a:t>04</a:t>
            </a:r>
            <a:r>
              <a:rPr lang="ko-KR" altLang="en-US" dirty="0">
                <a:solidFill>
                  <a:srgbClr val="E2E4F6"/>
                </a:solidFill>
                <a:ea typeface="맑은 고딕"/>
              </a:rPr>
              <a:t> 한달 지출 금액 범주에 따라 삶의 만족도가 차이가 있을 것이다.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966B3F-8DF3-9EAA-6AED-CA1D1A55234A}"/>
              </a:ext>
            </a:extLst>
          </p:cNvPr>
          <p:cNvSpPr txBox="1"/>
          <p:nvPr/>
        </p:nvSpPr>
        <p:spPr>
          <a:xfrm>
            <a:off x="1077685" y="4121328"/>
            <a:ext cx="1018902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>
                <a:solidFill>
                  <a:srgbClr val="E2E4F6"/>
                </a:solidFill>
                <a:ea typeface="맑은 고딕"/>
              </a:rPr>
              <a:t>05</a:t>
            </a:r>
            <a:r>
              <a:rPr lang="ko-KR" altLang="en-US" dirty="0">
                <a:solidFill>
                  <a:srgbClr val="E2E4F6"/>
                </a:solidFill>
                <a:ea typeface="맑은 고딕"/>
              </a:rPr>
              <a:t> 국내 또는 해외 여행 여부에 따라 삶의 만족도가 다를 것이다.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5FAB1A-128E-7DFC-4B6E-66480F30E3D1}"/>
              </a:ext>
            </a:extLst>
          </p:cNvPr>
          <p:cNvSpPr txBox="1"/>
          <p:nvPr/>
        </p:nvSpPr>
        <p:spPr>
          <a:xfrm>
            <a:off x="1077685" y="4702625"/>
            <a:ext cx="1018902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>
                <a:solidFill>
                  <a:srgbClr val="E2E4F6"/>
                </a:solidFill>
                <a:ea typeface="맑은 고딕"/>
              </a:rPr>
              <a:t>06</a:t>
            </a:r>
            <a:r>
              <a:rPr lang="ko-KR" altLang="en-US" dirty="0">
                <a:solidFill>
                  <a:srgbClr val="E2E4F6"/>
                </a:solidFill>
                <a:ea typeface="맑은 고딕"/>
              </a:rPr>
              <a:t> 반응변수(주관적 만족감)에 영향을 주는 공통적인 설명변수가 있을 것이다.</a:t>
            </a:r>
          </a:p>
        </p:txBody>
      </p:sp>
    </p:spTree>
    <p:extLst>
      <p:ext uri="{BB962C8B-B14F-4D97-AF65-F5344CB8AC3E}">
        <p14:creationId xmlns:p14="http://schemas.microsoft.com/office/powerpoint/2010/main" val="2462948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/>
      <p:bldP spid="13" grpId="0"/>
      <p:bldP spid="1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62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6A73D40-F0B2-4B18-65F9-6AAEF792DD36}"/>
              </a:ext>
            </a:extLst>
          </p:cNvPr>
          <p:cNvCxnSpPr/>
          <p:nvPr/>
        </p:nvCxnSpPr>
        <p:spPr>
          <a:xfrm>
            <a:off x="4639221" y="739401"/>
            <a:ext cx="2908004" cy="1773"/>
          </a:xfrm>
          <a:prstGeom prst="straightConnector1">
            <a:avLst/>
          </a:prstGeom>
          <a:ln w="28575">
            <a:solidFill>
              <a:srgbClr val="DEFF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9A2A0A8F-7721-8DA1-D1E4-DAFFF68B416F}"/>
              </a:ext>
            </a:extLst>
          </p:cNvPr>
          <p:cNvSpPr/>
          <p:nvPr/>
        </p:nvSpPr>
        <p:spPr>
          <a:xfrm>
            <a:off x="4295358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AAB4C46A-25EB-079C-6709-D4B0C196C83C}"/>
              </a:ext>
            </a:extLst>
          </p:cNvPr>
          <p:cNvSpPr/>
          <p:nvPr/>
        </p:nvSpPr>
        <p:spPr>
          <a:xfrm>
            <a:off x="6218737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E05C3D-9541-1199-BCE0-4D658896CE0F}"/>
              </a:ext>
            </a:extLst>
          </p:cNvPr>
          <p:cNvSpPr txBox="1"/>
          <p:nvPr/>
        </p:nvSpPr>
        <p:spPr>
          <a:xfrm>
            <a:off x="4550747" y="196286"/>
            <a:ext cx="30912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C8DD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03 분석결과 설명 </a:t>
            </a:r>
          </a:p>
        </p:txBody>
      </p:sp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E18AAB88-835D-0A52-B04D-B045935A2865}"/>
              </a:ext>
            </a:extLst>
          </p:cNvPr>
          <p:cNvSpPr/>
          <p:nvPr/>
        </p:nvSpPr>
        <p:spPr>
          <a:xfrm>
            <a:off x="4473487" y="959666"/>
            <a:ext cx="122295" cy="122297"/>
          </a:xfrm>
          <a:prstGeom prst="flowChartConnector">
            <a:avLst/>
          </a:prstGeom>
          <a:solidFill>
            <a:srgbClr val="DBA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1032ECF0-AF1C-CC85-90F6-B074843BBE33}"/>
              </a:ext>
            </a:extLst>
          </p:cNvPr>
          <p:cNvSpPr/>
          <p:nvPr/>
        </p:nvSpPr>
        <p:spPr>
          <a:xfrm>
            <a:off x="4112620" y="960859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33741070-CB7B-4FE5-B86E-5AD5035A4B2C}"/>
              </a:ext>
            </a:extLst>
          </p:cNvPr>
          <p:cNvSpPr/>
          <p:nvPr/>
        </p:nvSpPr>
        <p:spPr>
          <a:xfrm>
            <a:off x="6409237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D7ECFA-AF6E-42D8-83B3-15754714937C}"/>
              </a:ext>
            </a:extLst>
          </p:cNvPr>
          <p:cNvSpPr txBox="1"/>
          <p:nvPr/>
        </p:nvSpPr>
        <p:spPr>
          <a:xfrm>
            <a:off x="4551214" y="836148"/>
            <a:ext cx="17053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C8DD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독립성 검정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39DD41-46CA-4AE9-ABCE-0BA45AE4EC18}"/>
              </a:ext>
            </a:extLst>
          </p:cNvPr>
          <p:cNvSpPr txBox="1"/>
          <p:nvPr/>
        </p:nvSpPr>
        <p:spPr>
          <a:xfrm>
            <a:off x="3962419" y="1574232"/>
            <a:ext cx="4261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삶의 만족도와 통학시간의 독립성 검정 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9A999767-2214-4E39-AA46-210381BC6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14609"/>
              </p:ext>
            </p:extLst>
          </p:nvPr>
        </p:nvGraphicFramePr>
        <p:xfrm>
          <a:off x="3640691" y="2434640"/>
          <a:ext cx="4905062" cy="1941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580">
                  <a:extLst>
                    <a:ext uri="{9D8B030D-6E8A-4147-A177-3AD203B41FA5}">
                      <a16:colId xmlns:a16="http://schemas.microsoft.com/office/drawing/2014/main" val="619890445"/>
                    </a:ext>
                  </a:extLst>
                </a:gridCol>
                <a:gridCol w="1226867">
                  <a:extLst>
                    <a:ext uri="{9D8B030D-6E8A-4147-A177-3AD203B41FA5}">
                      <a16:colId xmlns:a16="http://schemas.microsoft.com/office/drawing/2014/main" val="3916217364"/>
                    </a:ext>
                  </a:extLst>
                </a:gridCol>
                <a:gridCol w="762754">
                  <a:extLst>
                    <a:ext uri="{9D8B030D-6E8A-4147-A177-3AD203B41FA5}">
                      <a16:colId xmlns:a16="http://schemas.microsoft.com/office/drawing/2014/main" val="168484407"/>
                    </a:ext>
                  </a:extLst>
                </a:gridCol>
                <a:gridCol w="1832861">
                  <a:extLst>
                    <a:ext uri="{9D8B030D-6E8A-4147-A177-3AD203B41FA5}">
                      <a16:colId xmlns:a16="http://schemas.microsoft.com/office/drawing/2014/main" val="1519019221"/>
                    </a:ext>
                  </a:extLst>
                </a:gridCol>
              </a:tblGrid>
              <a:tr h="299892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대칭적 측도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59477"/>
                  </a:ext>
                </a:extLst>
              </a:tr>
              <a:tr h="299892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E2E4F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근사 유의확률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620921"/>
                  </a:ext>
                </a:extLst>
              </a:tr>
              <a:tr h="29989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명목척도 </a:t>
                      </a:r>
                      <a:endParaRPr lang="en-US" altLang="ko-KR" sz="1500" dirty="0">
                        <a:solidFill>
                          <a:srgbClr val="E2E4F6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대</a:t>
                      </a:r>
                      <a:endParaRPr lang="en-US" altLang="ko-KR" sz="1500" dirty="0">
                        <a:solidFill>
                          <a:srgbClr val="E2E4F6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명목척도</a:t>
                      </a:r>
                      <a:endParaRPr lang="en-US" altLang="ko-KR" sz="1500" dirty="0">
                        <a:solidFill>
                          <a:srgbClr val="E2E4F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파이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.137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.456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08359"/>
                  </a:ext>
                </a:extLst>
              </a:tr>
              <a:tr h="34174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E2E4F6"/>
                          </a:solidFill>
                        </a:rPr>
                        <a:t>Cramer</a:t>
                      </a:r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의 </a:t>
                      </a:r>
                      <a:r>
                        <a:rPr lang="en-US" altLang="ko-KR" sz="1500" dirty="0">
                          <a:solidFill>
                            <a:srgbClr val="E2E4F6"/>
                          </a:solidFill>
                        </a:rPr>
                        <a:t>V</a:t>
                      </a:r>
                      <a:endParaRPr lang="ko-KR" altLang="en-US" sz="1500" dirty="0">
                        <a:solidFill>
                          <a:srgbClr val="E2E4F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.137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.456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953770"/>
                  </a:ext>
                </a:extLst>
              </a:tr>
              <a:tr h="29989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분할계수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.137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.456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909164"/>
                  </a:ext>
                </a:extLst>
              </a:tr>
              <a:tr h="2998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유효 케이스 수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83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555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0707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62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6A73D40-F0B2-4B18-65F9-6AAEF792DD36}"/>
              </a:ext>
            </a:extLst>
          </p:cNvPr>
          <p:cNvCxnSpPr/>
          <p:nvPr/>
        </p:nvCxnSpPr>
        <p:spPr>
          <a:xfrm>
            <a:off x="4639221" y="739401"/>
            <a:ext cx="2908004" cy="1773"/>
          </a:xfrm>
          <a:prstGeom prst="straightConnector1">
            <a:avLst/>
          </a:prstGeom>
          <a:ln w="28575">
            <a:solidFill>
              <a:srgbClr val="DEFF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9A2A0A8F-7721-8DA1-D1E4-DAFFF68B416F}"/>
              </a:ext>
            </a:extLst>
          </p:cNvPr>
          <p:cNvSpPr/>
          <p:nvPr/>
        </p:nvSpPr>
        <p:spPr>
          <a:xfrm>
            <a:off x="4295358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AAB4C46A-25EB-079C-6709-D4B0C196C83C}"/>
              </a:ext>
            </a:extLst>
          </p:cNvPr>
          <p:cNvSpPr/>
          <p:nvPr/>
        </p:nvSpPr>
        <p:spPr>
          <a:xfrm>
            <a:off x="6218737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E05C3D-9541-1199-BCE0-4D658896CE0F}"/>
              </a:ext>
            </a:extLst>
          </p:cNvPr>
          <p:cNvSpPr txBox="1"/>
          <p:nvPr/>
        </p:nvSpPr>
        <p:spPr>
          <a:xfrm>
            <a:off x="4550747" y="196286"/>
            <a:ext cx="30912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C8DD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03 분석결과 설명 </a:t>
            </a:r>
          </a:p>
        </p:txBody>
      </p:sp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E18AAB88-835D-0A52-B04D-B045935A2865}"/>
              </a:ext>
            </a:extLst>
          </p:cNvPr>
          <p:cNvSpPr/>
          <p:nvPr/>
        </p:nvSpPr>
        <p:spPr>
          <a:xfrm>
            <a:off x="4473487" y="959666"/>
            <a:ext cx="122295" cy="122297"/>
          </a:xfrm>
          <a:prstGeom prst="flowChartConnector">
            <a:avLst/>
          </a:prstGeom>
          <a:solidFill>
            <a:srgbClr val="DBA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1032ECF0-AF1C-CC85-90F6-B074843BBE33}"/>
              </a:ext>
            </a:extLst>
          </p:cNvPr>
          <p:cNvSpPr/>
          <p:nvPr/>
        </p:nvSpPr>
        <p:spPr>
          <a:xfrm>
            <a:off x="4112620" y="960859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33741070-CB7B-4FE5-B86E-5AD5035A4B2C}"/>
              </a:ext>
            </a:extLst>
          </p:cNvPr>
          <p:cNvSpPr/>
          <p:nvPr/>
        </p:nvSpPr>
        <p:spPr>
          <a:xfrm>
            <a:off x="6409237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D7ECFA-AF6E-42D8-83B3-15754714937C}"/>
              </a:ext>
            </a:extLst>
          </p:cNvPr>
          <p:cNvSpPr txBox="1"/>
          <p:nvPr/>
        </p:nvSpPr>
        <p:spPr>
          <a:xfrm>
            <a:off x="4551214" y="836148"/>
            <a:ext cx="17053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C8DD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독립성 검정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49E5E66-41A4-4265-9D4B-95446E562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312231"/>
              </p:ext>
            </p:extLst>
          </p:nvPr>
        </p:nvGraphicFramePr>
        <p:xfrm>
          <a:off x="2106612" y="2352891"/>
          <a:ext cx="7973220" cy="288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878">
                  <a:extLst>
                    <a:ext uri="{9D8B030D-6E8A-4147-A177-3AD203B41FA5}">
                      <a16:colId xmlns:a16="http://schemas.microsoft.com/office/drawing/2014/main" val="199562262"/>
                    </a:ext>
                  </a:extLst>
                </a:gridCol>
                <a:gridCol w="598668">
                  <a:extLst>
                    <a:ext uri="{9D8B030D-6E8A-4147-A177-3AD203B41FA5}">
                      <a16:colId xmlns:a16="http://schemas.microsoft.com/office/drawing/2014/main" val="792459298"/>
                    </a:ext>
                  </a:extLst>
                </a:gridCol>
                <a:gridCol w="1481450">
                  <a:extLst>
                    <a:ext uri="{9D8B030D-6E8A-4147-A177-3AD203B41FA5}">
                      <a16:colId xmlns:a16="http://schemas.microsoft.com/office/drawing/2014/main" val="1529773581"/>
                    </a:ext>
                  </a:extLst>
                </a:gridCol>
                <a:gridCol w="962547">
                  <a:extLst>
                    <a:ext uri="{9D8B030D-6E8A-4147-A177-3AD203B41FA5}">
                      <a16:colId xmlns:a16="http://schemas.microsoft.com/office/drawing/2014/main" val="2496686097"/>
                    </a:ext>
                  </a:extLst>
                </a:gridCol>
                <a:gridCol w="962547">
                  <a:extLst>
                    <a:ext uri="{9D8B030D-6E8A-4147-A177-3AD203B41FA5}">
                      <a16:colId xmlns:a16="http://schemas.microsoft.com/office/drawing/2014/main" val="2877126364"/>
                    </a:ext>
                  </a:extLst>
                </a:gridCol>
                <a:gridCol w="1709192">
                  <a:extLst>
                    <a:ext uri="{9D8B030D-6E8A-4147-A177-3AD203B41FA5}">
                      <a16:colId xmlns:a16="http://schemas.microsoft.com/office/drawing/2014/main" val="3946894291"/>
                    </a:ext>
                  </a:extLst>
                </a:gridCol>
                <a:gridCol w="1215938">
                  <a:extLst>
                    <a:ext uri="{9D8B030D-6E8A-4147-A177-3AD203B41FA5}">
                      <a16:colId xmlns:a16="http://schemas.microsoft.com/office/drawing/2014/main" val="3202888117"/>
                    </a:ext>
                  </a:extLst>
                </a:gridCol>
              </a:tblGrid>
              <a:tr h="241512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삶의 만족도 </a:t>
                      </a:r>
                      <a:r>
                        <a:rPr lang="en-US" altLang="ko-KR" sz="1500" dirty="0">
                          <a:solidFill>
                            <a:srgbClr val="E2E4F6"/>
                          </a:solidFill>
                        </a:rPr>
                        <a:t>/ </a:t>
                      </a:r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거주형태 교차표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E2E4F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862483"/>
                  </a:ext>
                </a:extLst>
              </a:tr>
              <a:tr h="241512">
                <a:tc rowSpan="2" gridSpan="3"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E2E4F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거주형태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419237"/>
                  </a:ext>
                </a:extLst>
              </a:tr>
              <a:tr h="241512">
                <a:tc gridSpan="3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기숙사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아파트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원룸</a:t>
                      </a:r>
                      <a:r>
                        <a:rPr lang="en-US" altLang="ko-KR" sz="1500" dirty="0">
                          <a:solidFill>
                            <a:srgbClr val="E2E4F6"/>
                          </a:solidFill>
                        </a:rPr>
                        <a:t>, </a:t>
                      </a:r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오피스텔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전체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153237"/>
                  </a:ext>
                </a:extLst>
              </a:tr>
              <a:tr h="241512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삶의 </a:t>
                      </a:r>
                      <a:endParaRPr lang="en-US" altLang="ko-KR" sz="1500" dirty="0">
                        <a:solidFill>
                          <a:srgbClr val="E2E4F6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만족도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E2E4F6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rgbClr val="E2E4F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빈도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11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10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8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29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520845"/>
                  </a:ext>
                </a:extLst>
              </a:tr>
              <a:tr h="24151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기대빈도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7.9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11.8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9.3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29.0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619497"/>
                  </a:ext>
                </a:extLst>
              </a:tr>
              <a:tr h="24151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E2E4F6"/>
                          </a:solidFill>
                        </a:rPr>
                        <a:t>2</a:t>
                      </a:r>
                      <a:endParaRPr lang="ko-KR" altLang="en-US" sz="1500" dirty="0">
                        <a:solidFill>
                          <a:srgbClr val="E2E4F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빈도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11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23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18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54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580924"/>
                  </a:ext>
                </a:extLst>
              </a:tr>
              <a:tr h="24151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기대빈도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14.1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21.2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16.7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54.0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253353"/>
                  </a:ext>
                </a:extLst>
              </a:tr>
              <a:tr h="241512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빈도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22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33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26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83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80101"/>
                  </a:ext>
                </a:extLst>
              </a:tr>
              <a:tr h="241512"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기대빈도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22.0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33.0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26.0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83.0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78796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FD45A2C-7878-4767-9A91-153892E1BB3E}"/>
              </a:ext>
            </a:extLst>
          </p:cNvPr>
          <p:cNvSpPr txBox="1"/>
          <p:nvPr/>
        </p:nvSpPr>
        <p:spPr>
          <a:xfrm>
            <a:off x="3962419" y="1574232"/>
            <a:ext cx="4261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삶의 만족도와 거주형태의 독립성 검정 </a:t>
            </a:r>
          </a:p>
        </p:txBody>
      </p:sp>
    </p:spTree>
    <p:extLst>
      <p:ext uri="{BB962C8B-B14F-4D97-AF65-F5344CB8AC3E}">
        <p14:creationId xmlns:p14="http://schemas.microsoft.com/office/powerpoint/2010/main" val="679037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62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6A73D40-F0B2-4B18-65F9-6AAEF792DD36}"/>
              </a:ext>
            </a:extLst>
          </p:cNvPr>
          <p:cNvCxnSpPr/>
          <p:nvPr/>
        </p:nvCxnSpPr>
        <p:spPr>
          <a:xfrm>
            <a:off x="4639221" y="739401"/>
            <a:ext cx="2908004" cy="1773"/>
          </a:xfrm>
          <a:prstGeom prst="straightConnector1">
            <a:avLst/>
          </a:prstGeom>
          <a:ln w="28575">
            <a:solidFill>
              <a:srgbClr val="DEFF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9A2A0A8F-7721-8DA1-D1E4-DAFFF68B416F}"/>
              </a:ext>
            </a:extLst>
          </p:cNvPr>
          <p:cNvSpPr/>
          <p:nvPr/>
        </p:nvSpPr>
        <p:spPr>
          <a:xfrm>
            <a:off x="4295358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AAB4C46A-25EB-079C-6709-D4B0C196C83C}"/>
              </a:ext>
            </a:extLst>
          </p:cNvPr>
          <p:cNvSpPr/>
          <p:nvPr/>
        </p:nvSpPr>
        <p:spPr>
          <a:xfrm>
            <a:off x="6218737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E05C3D-9541-1199-BCE0-4D658896CE0F}"/>
              </a:ext>
            </a:extLst>
          </p:cNvPr>
          <p:cNvSpPr txBox="1"/>
          <p:nvPr/>
        </p:nvSpPr>
        <p:spPr>
          <a:xfrm>
            <a:off x="4550747" y="196286"/>
            <a:ext cx="30912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C8DD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03 분석결과 설명 </a:t>
            </a:r>
          </a:p>
        </p:txBody>
      </p:sp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E18AAB88-835D-0A52-B04D-B045935A2865}"/>
              </a:ext>
            </a:extLst>
          </p:cNvPr>
          <p:cNvSpPr/>
          <p:nvPr/>
        </p:nvSpPr>
        <p:spPr>
          <a:xfrm>
            <a:off x="4473487" y="959666"/>
            <a:ext cx="122295" cy="122297"/>
          </a:xfrm>
          <a:prstGeom prst="flowChartConnector">
            <a:avLst/>
          </a:prstGeom>
          <a:solidFill>
            <a:srgbClr val="DBA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1032ECF0-AF1C-CC85-90F6-B074843BBE33}"/>
              </a:ext>
            </a:extLst>
          </p:cNvPr>
          <p:cNvSpPr/>
          <p:nvPr/>
        </p:nvSpPr>
        <p:spPr>
          <a:xfrm>
            <a:off x="4112620" y="960859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33741070-CB7B-4FE5-B86E-5AD5035A4B2C}"/>
              </a:ext>
            </a:extLst>
          </p:cNvPr>
          <p:cNvSpPr/>
          <p:nvPr/>
        </p:nvSpPr>
        <p:spPr>
          <a:xfrm>
            <a:off x="6409237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D7ECFA-AF6E-42D8-83B3-15754714937C}"/>
              </a:ext>
            </a:extLst>
          </p:cNvPr>
          <p:cNvSpPr txBox="1"/>
          <p:nvPr/>
        </p:nvSpPr>
        <p:spPr>
          <a:xfrm>
            <a:off x="4551214" y="836148"/>
            <a:ext cx="17053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C8DD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독립성 검정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D45A2C-7878-4767-9A91-153892E1BB3E}"/>
              </a:ext>
            </a:extLst>
          </p:cNvPr>
          <p:cNvSpPr txBox="1"/>
          <p:nvPr/>
        </p:nvSpPr>
        <p:spPr>
          <a:xfrm>
            <a:off x="3962419" y="1574232"/>
            <a:ext cx="4261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삶의 만족도와 거주형태의 독립성 검정 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68303C3-4CE5-49FE-AF93-A79F74435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864113"/>
              </p:ext>
            </p:extLst>
          </p:nvPr>
        </p:nvGraphicFramePr>
        <p:xfrm>
          <a:off x="3375463" y="2434640"/>
          <a:ext cx="5435517" cy="2108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857">
                  <a:extLst>
                    <a:ext uri="{9D8B030D-6E8A-4147-A177-3AD203B41FA5}">
                      <a16:colId xmlns:a16="http://schemas.microsoft.com/office/drawing/2014/main" val="586774009"/>
                    </a:ext>
                  </a:extLst>
                </a:gridCol>
                <a:gridCol w="829800">
                  <a:extLst>
                    <a:ext uri="{9D8B030D-6E8A-4147-A177-3AD203B41FA5}">
                      <a16:colId xmlns:a16="http://schemas.microsoft.com/office/drawing/2014/main" val="2022791199"/>
                    </a:ext>
                  </a:extLst>
                </a:gridCol>
                <a:gridCol w="954650">
                  <a:extLst>
                    <a:ext uri="{9D8B030D-6E8A-4147-A177-3AD203B41FA5}">
                      <a16:colId xmlns:a16="http://schemas.microsoft.com/office/drawing/2014/main" val="3766412872"/>
                    </a:ext>
                  </a:extLst>
                </a:gridCol>
                <a:gridCol w="1841210">
                  <a:extLst>
                    <a:ext uri="{9D8B030D-6E8A-4147-A177-3AD203B41FA5}">
                      <a16:colId xmlns:a16="http://schemas.microsoft.com/office/drawing/2014/main" val="2461450353"/>
                    </a:ext>
                  </a:extLst>
                </a:gridCol>
              </a:tblGrid>
              <a:tr h="254006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카이제곱 검정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191480"/>
                  </a:ext>
                </a:extLst>
              </a:tr>
              <a:tr h="4233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E2E4F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자유도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근사 유의확률</a:t>
                      </a:r>
                      <a:endParaRPr lang="en-US" altLang="ko-KR" sz="1500" dirty="0">
                        <a:solidFill>
                          <a:srgbClr val="E2E4F6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solidFill>
                            <a:srgbClr val="E2E4F6"/>
                          </a:solidFill>
                        </a:rPr>
                        <a:t>(</a:t>
                      </a:r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양측검정</a:t>
                      </a:r>
                      <a:r>
                        <a:rPr lang="en-US" altLang="ko-KR" sz="1500" dirty="0">
                          <a:solidFill>
                            <a:srgbClr val="E2E4F6"/>
                          </a:solidFill>
                        </a:rPr>
                        <a:t>)</a:t>
                      </a:r>
                      <a:endParaRPr lang="ko-KR" altLang="en-US" sz="1500" dirty="0">
                        <a:solidFill>
                          <a:srgbClr val="E2E4F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701657"/>
                  </a:ext>
                </a:extLst>
              </a:tr>
              <a:tr h="423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E2E4F6"/>
                          </a:solidFill>
                        </a:rPr>
                        <a:t>Pearson</a:t>
                      </a:r>
                    </a:p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카이제곱</a:t>
                      </a:r>
                      <a:endParaRPr lang="en-US" altLang="ko-KR" sz="1500" dirty="0">
                        <a:solidFill>
                          <a:srgbClr val="E2E4F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2.650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.266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443112"/>
                  </a:ext>
                </a:extLst>
              </a:tr>
              <a:tr h="2540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우도비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2.588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.274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528098"/>
                  </a:ext>
                </a:extLst>
              </a:tr>
              <a:tr h="3712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유효 케이스 수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83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955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0322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62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6A73D40-F0B2-4B18-65F9-6AAEF792DD36}"/>
              </a:ext>
            </a:extLst>
          </p:cNvPr>
          <p:cNvCxnSpPr/>
          <p:nvPr/>
        </p:nvCxnSpPr>
        <p:spPr>
          <a:xfrm>
            <a:off x="4639221" y="739401"/>
            <a:ext cx="2908004" cy="1773"/>
          </a:xfrm>
          <a:prstGeom prst="straightConnector1">
            <a:avLst/>
          </a:prstGeom>
          <a:ln w="28575">
            <a:solidFill>
              <a:srgbClr val="DEFF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9A2A0A8F-7721-8DA1-D1E4-DAFFF68B416F}"/>
              </a:ext>
            </a:extLst>
          </p:cNvPr>
          <p:cNvSpPr/>
          <p:nvPr/>
        </p:nvSpPr>
        <p:spPr>
          <a:xfrm>
            <a:off x="4295358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AAB4C46A-25EB-079C-6709-D4B0C196C83C}"/>
              </a:ext>
            </a:extLst>
          </p:cNvPr>
          <p:cNvSpPr/>
          <p:nvPr/>
        </p:nvSpPr>
        <p:spPr>
          <a:xfrm>
            <a:off x="6218737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E05C3D-9541-1199-BCE0-4D658896CE0F}"/>
              </a:ext>
            </a:extLst>
          </p:cNvPr>
          <p:cNvSpPr txBox="1"/>
          <p:nvPr/>
        </p:nvSpPr>
        <p:spPr>
          <a:xfrm>
            <a:off x="4550747" y="196286"/>
            <a:ext cx="30912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C8DD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03 분석결과 설명 </a:t>
            </a:r>
          </a:p>
        </p:txBody>
      </p:sp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E18AAB88-835D-0A52-B04D-B045935A2865}"/>
              </a:ext>
            </a:extLst>
          </p:cNvPr>
          <p:cNvSpPr/>
          <p:nvPr/>
        </p:nvSpPr>
        <p:spPr>
          <a:xfrm>
            <a:off x="4473487" y="959666"/>
            <a:ext cx="122295" cy="122297"/>
          </a:xfrm>
          <a:prstGeom prst="flowChartConnector">
            <a:avLst/>
          </a:prstGeom>
          <a:solidFill>
            <a:srgbClr val="DBA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1032ECF0-AF1C-CC85-90F6-B074843BBE33}"/>
              </a:ext>
            </a:extLst>
          </p:cNvPr>
          <p:cNvSpPr/>
          <p:nvPr/>
        </p:nvSpPr>
        <p:spPr>
          <a:xfrm>
            <a:off x="4112620" y="960859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33741070-CB7B-4FE5-B86E-5AD5035A4B2C}"/>
              </a:ext>
            </a:extLst>
          </p:cNvPr>
          <p:cNvSpPr/>
          <p:nvPr/>
        </p:nvSpPr>
        <p:spPr>
          <a:xfrm>
            <a:off x="6409237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D7ECFA-AF6E-42D8-83B3-15754714937C}"/>
              </a:ext>
            </a:extLst>
          </p:cNvPr>
          <p:cNvSpPr txBox="1"/>
          <p:nvPr/>
        </p:nvSpPr>
        <p:spPr>
          <a:xfrm>
            <a:off x="4551214" y="836148"/>
            <a:ext cx="17053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C8DD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독립성 검정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D45A2C-7878-4767-9A91-153892E1BB3E}"/>
              </a:ext>
            </a:extLst>
          </p:cNvPr>
          <p:cNvSpPr txBox="1"/>
          <p:nvPr/>
        </p:nvSpPr>
        <p:spPr>
          <a:xfrm>
            <a:off x="3962419" y="1574232"/>
            <a:ext cx="4261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삶의 만족도와 거주형태의 독립성 검정 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0EE93C6E-58A4-488E-B03C-A2121684FB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106171"/>
              </p:ext>
            </p:extLst>
          </p:nvPr>
        </p:nvGraphicFramePr>
        <p:xfrm>
          <a:off x="3624065" y="2584269"/>
          <a:ext cx="4938313" cy="1941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919">
                  <a:extLst>
                    <a:ext uri="{9D8B030D-6E8A-4147-A177-3AD203B41FA5}">
                      <a16:colId xmlns:a16="http://schemas.microsoft.com/office/drawing/2014/main" val="619890445"/>
                    </a:ext>
                  </a:extLst>
                </a:gridCol>
                <a:gridCol w="1235184">
                  <a:extLst>
                    <a:ext uri="{9D8B030D-6E8A-4147-A177-3AD203B41FA5}">
                      <a16:colId xmlns:a16="http://schemas.microsoft.com/office/drawing/2014/main" val="3916217364"/>
                    </a:ext>
                  </a:extLst>
                </a:gridCol>
                <a:gridCol w="767924">
                  <a:extLst>
                    <a:ext uri="{9D8B030D-6E8A-4147-A177-3AD203B41FA5}">
                      <a16:colId xmlns:a16="http://schemas.microsoft.com/office/drawing/2014/main" val="168484407"/>
                    </a:ext>
                  </a:extLst>
                </a:gridCol>
                <a:gridCol w="1845286">
                  <a:extLst>
                    <a:ext uri="{9D8B030D-6E8A-4147-A177-3AD203B41FA5}">
                      <a16:colId xmlns:a16="http://schemas.microsoft.com/office/drawing/2014/main" val="1519019221"/>
                    </a:ext>
                  </a:extLst>
                </a:gridCol>
              </a:tblGrid>
              <a:tr h="299892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대칭적 측도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59477"/>
                  </a:ext>
                </a:extLst>
              </a:tr>
              <a:tr h="299892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E2E4F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근사 유의확률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620921"/>
                  </a:ext>
                </a:extLst>
              </a:tr>
              <a:tr h="29989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명목척도 </a:t>
                      </a:r>
                      <a:endParaRPr lang="en-US" altLang="ko-KR" sz="1500" dirty="0">
                        <a:solidFill>
                          <a:srgbClr val="E2E4F6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대</a:t>
                      </a:r>
                      <a:endParaRPr lang="en-US" altLang="ko-KR" sz="1500" dirty="0">
                        <a:solidFill>
                          <a:srgbClr val="E2E4F6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명목척도</a:t>
                      </a:r>
                      <a:endParaRPr lang="en-US" altLang="ko-KR" sz="1500" dirty="0">
                        <a:solidFill>
                          <a:srgbClr val="E2E4F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파이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.181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.266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08359"/>
                  </a:ext>
                </a:extLst>
              </a:tr>
              <a:tr h="34174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E2E4F6"/>
                          </a:solidFill>
                        </a:rPr>
                        <a:t>Cramer</a:t>
                      </a:r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의 </a:t>
                      </a:r>
                      <a:r>
                        <a:rPr lang="en-US" altLang="ko-KR" sz="1500" dirty="0">
                          <a:solidFill>
                            <a:srgbClr val="E2E4F6"/>
                          </a:solidFill>
                        </a:rPr>
                        <a:t>V</a:t>
                      </a:r>
                      <a:endParaRPr lang="ko-KR" altLang="en-US" sz="1500" dirty="0">
                        <a:solidFill>
                          <a:srgbClr val="E2E4F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.181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.266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953770"/>
                  </a:ext>
                </a:extLst>
              </a:tr>
              <a:tr h="29989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분할계수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.178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.266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909164"/>
                  </a:ext>
                </a:extLst>
              </a:tr>
              <a:tr h="2998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유효 케이스 수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83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555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902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62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6A73D40-F0B2-4B18-65F9-6AAEF792DD36}"/>
              </a:ext>
            </a:extLst>
          </p:cNvPr>
          <p:cNvCxnSpPr/>
          <p:nvPr/>
        </p:nvCxnSpPr>
        <p:spPr>
          <a:xfrm>
            <a:off x="4639221" y="739401"/>
            <a:ext cx="2908004" cy="1773"/>
          </a:xfrm>
          <a:prstGeom prst="straightConnector1">
            <a:avLst/>
          </a:prstGeom>
          <a:ln w="28575">
            <a:solidFill>
              <a:srgbClr val="DEFF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9A2A0A8F-7721-8DA1-D1E4-DAFFF68B416F}"/>
              </a:ext>
            </a:extLst>
          </p:cNvPr>
          <p:cNvSpPr/>
          <p:nvPr/>
        </p:nvSpPr>
        <p:spPr>
          <a:xfrm>
            <a:off x="4295358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AAB4C46A-25EB-079C-6709-D4B0C196C83C}"/>
              </a:ext>
            </a:extLst>
          </p:cNvPr>
          <p:cNvSpPr/>
          <p:nvPr/>
        </p:nvSpPr>
        <p:spPr>
          <a:xfrm>
            <a:off x="6218737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E05C3D-9541-1199-BCE0-4D658896CE0F}"/>
              </a:ext>
            </a:extLst>
          </p:cNvPr>
          <p:cNvSpPr txBox="1"/>
          <p:nvPr/>
        </p:nvSpPr>
        <p:spPr>
          <a:xfrm>
            <a:off x="4550747" y="196286"/>
            <a:ext cx="30912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C8DD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03 분석결과 설명 </a:t>
            </a:r>
          </a:p>
        </p:txBody>
      </p:sp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E18AAB88-835D-0A52-B04D-B045935A2865}"/>
              </a:ext>
            </a:extLst>
          </p:cNvPr>
          <p:cNvSpPr/>
          <p:nvPr/>
        </p:nvSpPr>
        <p:spPr>
          <a:xfrm>
            <a:off x="4473487" y="959666"/>
            <a:ext cx="122295" cy="122297"/>
          </a:xfrm>
          <a:prstGeom prst="flowChartConnector">
            <a:avLst/>
          </a:prstGeom>
          <a:solidFill>
            <a:srgbClr val="DBA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1032ECF0-AF1C-CC85-90F6-B074843BBE33}"/>
              </a:ext>
            </a:extLst>
          </p:cNvPr>
          <p:cNvSpPr/>
          <p:nvPr/>
        </p:nvSpPr>
        <p:spPr>
          <a:xfrm>
            <a:off x="4112620" y="960859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33741070-CB7B-4FE5-B86E-5AD5035A4B2C}"/>
              </a:ext>
            </a:extLst>
          </p:cNvPr>
          <p:cNvSpPr/>
          <p:nvPr/>
        </p:nvSpPr>
        <p:spPr>
          <a:xfrm>
            <a:off x="6409237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D7ECFA-AF6E-42D8-83B3-15754714937C}"/>
              </a:ext>
            </a:extLst>
          </p:cNvPr>
          <p:cNvSpPr txBox="1"/>
          <p:nvPr/>
        </p:nvSpPr>
        <p:spPr>
          <a:xfrm>
            <a:off x="4551214" y="836148"/>
            <a:ext cx="17053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C8DD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독립성 검정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49E5E66-41A4-4265-9D4B-95446E562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430751"/>
              </p:ext>
            </p:extLst>
          </p:nvPr>
        </p:nvGraphicFramePr>
        <p:xfrm>
          <a:off x="2106612" y="2352891"/>
          <a:ext cx="7973220" cy="288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878">
                  <a:extLst>
                    <a:ext uri="{9D8B030D-6E8A-4147-A177-3AD203B41FA5}">
                      <a16:colId xmlns:a16="http://schemas.microsoft.com/office/drawing/2014/main" val="199562262"/>
                    </a:ext>
                  </a:extLst>
                </a:gridCol>
                <a:gridCol w="598668">
                  <a:extLst>
                    <a:ext uri="{9D8B030D-6E8A-4147-A177-3AD203B41FA5}">
                      <a16:colId xmlns:a16="http://schemas.microsoft.com/office/drawing/2014/main" val="792459298"/>
                    </a:ext>
                  </a:extLst>
                </a:gridCol>
                <a:gridCol w="1481450">
                  <a:extLst>
                    <a:ext uri="{9D8B030D-6E8A-4147-A177-3AD203B41FA5}">
                      <a16:colId xmlns:a16="http://schemas.microsoft.com/office/drawing/2014/main" val="1529773581"/>
                    </a:ext>
                  </a:extLst>
                </a:gridCol>
                <a:gridCol w="1925094">
                  <a:extLst>
                    <a:ext uri="{9D8B030D-6E8A-4147-A177-3AD203B41FA5}">
                      <a16:colId xmlns:a16="http://schemas.microsoft.com/office/drawing/2014/main" val="2496686097"/>
                    </a:ext>
                  </a:extLst>
                </a:gridCol>
                <a:gridCol w="1709192">
                  <a:extLst>
                    <a:ext uri="{9D8B030D-6E8A-4147-A177-3AD203B41FA5}">
                      <a16:colId xmlns:a16="http://schemas.microsoft.com/office/drawing/2014/main" val="3946894291"/>
                    </a:ext>
                  </a:extLst>
                </a:gridCol>
                <a:gridCol w="1215938">
                  <a:extLst>
                    <a:ext uri="{9D8B030D-6E8A-4147-A177-3AD203B41FA5}">
                      <a16:colId xmlns:a16="http://schemas.microsoft.com/office/drawing/2014/main" val="3202888117"/>
                    </a:ext>
                  </a:extLst>
                </a:gridCol>
              </a:tblGrid>
              <a:tr h="241512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삶의 만족도 </a:t>
                      </a:r>
                      <a:r>
                        <a:rPr lang="en-US" altLang="ko-KR" sz="1500" dirty="0">
                          <a:solidFill>
                            <a:srgbClr val="E2E4F6"/>
                          </a:solidFill>
                        </a:rPr>
                        <a:t>/ </a:t>
                      </a:r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관광유무 교차표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E2E4F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862483"/>
                  </a:ext>
                </a:extLst>
              </a:tr>
              <a:tr h="241512">
                <a:tc rowSpan="2" gridSpan="3"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E2E4F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관광유무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419237"/>
                  </a:ext>
                </a:extLst>
              </a:tr>
              <a:tr h="241512">
                <a:tc gridSpan="3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E2E4F6"/>
                          </a:solidFill>
                        </a:rPr>
                        <a:t>0</a:t>
                      </a:r>
                      <a:endParaRPr lang="ko-KR" altLang="en-US" sz="1500" dirty="0">
                        <a:solidFill>
                          <a:srgbClr val="E2E4F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E2E4F6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rgbClr val="E2E4F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전체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153237"/>
                  </a:ext>
                </a:extLst>
              </a:tr>
              <a:tr h="241512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삶의 </a:t>
                      </a:r>
                      <a:endParaRPr lang="en-US" altLang="ko-KR" sz="1500" dirty="0">
                        <a:solidFill>
                          <a:srgbClr val="E2E4F6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만족도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E2E4F6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rgbClr val="E2E4F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빈도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23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6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29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520845"/>
                  </a:ext>
                </a:extLst>
              </a:tr>
              <a:tr h="24151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기대빈도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15.7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13.3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29.0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619497"/>
                  </a:ext>
                </a:extLst>
              </a:tr>
              <a:tr h="24151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E2E4F6"/>
                          </a:solidFill>
                        </a:rPr>
                        <a:t>2</a:t>
                      </a:r>
                      <a:endParaRPr lang="ko-KR" altLang="en-US" sz="1500" dirty="0">
                        <a:solidFill>
                          <a:srgbClr val="E2E4F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빈도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22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32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54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580924"/>
                  </a:ext>
                </a:extLst>
              </a:tr>
              <a:tr h="24151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기대빈도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29.3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24.7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54.0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253353"/>
                  </a:ext>
                </a:extLst>
              </a:tr>
              <a:tr h="241512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빈도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45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38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83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80101"/>
                  </a:ext>
                </a:extLst>
              </a:tr>
              <a:tr h="241512"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기대빈도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45.0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38.0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83.0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78796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FD45A2C-7878-4767-9A91-153892E1BB3E}"/>
              </a:ext>
            </a:extLst>
          </p:cNvPr>
          <p:cNvSpPr txBox="1"/>
          <p:nvPr/>
        </p:nvSpPr>
        <p:spPr>
          <a:xfrm>
            <a:off x="3962419" y="1574232"/>
            <a:ext cx="4261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삶의 만족도와 관광유무의 독립성 검정 </a:t>
            </a:r>
          </a:p>
        </p:txBody>
      </p:sp>
    </p:spTree>
    <p:extLst>
      <p:ext uri="{BB962C8B-B14F-4D97-AF65-F5344CB8AC3E}">
        <p14:creationId xmlns:p14="http://schemas.microsoft.com/office/powerpoint/2010/main" val="3299980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62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6A73D40-F0B2-4B18-65F9-6AAEF792DD36}"/>
              </a:ext>
            </a:extLst>
          </p:cNvPr>
          <p:cNvCxnSpPr/>
          <p:nvPr/>
        </p:nvCxnSpPr>
        <p:spPr>
          <a:xfrm>
            <a:off x="4639221" y="739401"/>
            <a:ext cx="2908004" cy="1773"/>
          </a:xfrm>
          <a:prstGeom prst="straightConnector1">
            <a:avLst/>
          </a:prstGeom>
          <a:ln w="28575">
            <a:solidFill>
              <a:srgbClr val="DEFF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9A2A0A8F-7721-8DA1-D1E4-DAFFF68B416F}"/>
              </a:ext>
            </a:extLst>
          </p:cNvPr>
          <p:cNvSpPr/>
          <p:nvPr/>
        </p:nvSpPr>
        <p:spPr>
          <a:xfrm>
            <a:off x="4295358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AAB4C46A-25EB-079C-6709-D4B0C196C83C}"/>
              </a:ext>
            </a:extLst>
          </p:cNvPr>
          <p:cNvSpPr/>
          <p:nvPr/>
        </p:nvSpPr>
        <p:spPr>
          <a:xfrm>
            <a:off x="6218737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E05C3D-9541-1199-BCE0-4D658896CE0F}"/>
              </a:ext>
            </a:extLst>
          </p:cNvPr>
          <p:cNvSpPr txBox="1"/>
          <p:nvPr/>
        </p:nvSpPr>
        <p:spPr>
          <a:xfrm>
            <a:off x="4550747" y="196286"/>
            <a:ext cx="30912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C8DD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03 분석결과 설명 </a:t>
            </a:r>
          </a:p>
        </p:txBody>
      </p:sp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E18AAB88-835D-0A52-B04D-B045935A2865}"/>
              </a:ext>
            </a:extLst>
          </p:cNvPr>
          <p:cNvSpPr/>
          <p:nvPr/>
        </p:nvSpPr>
        <p:spPr>
          <a:xfrm>
            <a:off x="4473487" y="959666"/>
            <a:ext cx="122295" cy="122297"/>
          </a:xfrm>
          <a:prstGeom prst="flowChartConnector">
            <a:avLst/>
          </a:prstGeom>
          <a:solidFill>
            <a:srgbClr val="DBA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1032ECF0-AF1C-CC85-90F6-B074843BBE33}"/>
              </a:ext>
            </a:extLst>
          </p:cNvPr>
          <p:cNvSpPr/>
          <p:nvPr/>
        </p:nvSpPr>
        <p:spPr>
          <a:xfrm>
            <a:off x="4112620" y="960859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33741070-CB7B-4FE5-B86E-5AD5035A4B2C}"/>
              </a:ext>
            </a:extLst>
          </p:cNvPr>
          <p:cNvSpPr/>
          <p:nvPr/>
        </p:nvSpPr>
        <p:spPr>
          <a:xfrm>
            <a:off x="6409237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D7ECFA-AF6E-42D8-83B3-15754714937C}"/>
              </a:ext>
            </a:extLst>
          </p:cNvPr>
          <p:cNvSpPr txBox="1"/>
          <p:nvPr/>
        </p:nvSpPr>
        <p:spPr>
          <a:xfrm>
            <a:off x="4551214" y="836148"/>
            <a:ext cx="17053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C8DD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독립성 검정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62041370-8BC9-4E9F-8DBE-5D8AD8C3C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473402"/>
              </p:ext>
            </p:extLst>
          </p:nvPr>
        </p:nvGraphicFramePr>
        <p:xfrm>
          <a:off x="1537848" y="2312316"/>
          <a:ext cx="9110748" cy="3400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047">
                  <a:extLst>
                    <a:ext uri="{9D8B030D-6E8A-4147-A177-3AD203B41FA5}">
                      <a16:colId xmlns:a16="http://schemas.microsoft.com/office/drawing/2014/main" val="586774009"/>
                    </a:ext>
                  </a:extLst>
                </a:gridCol>
                <a:gridCol w="784956">
                  <a:extLst>
                    <a:ext uri="{9D8B030D-6E8A-4147-A177-3AD203B41FA5}">
                      <a16:colId xmlns:a16="http://schemas.microsoft.com/office/drawing/2014/main" val="2022791199"/>
                    </a:ext>
                  </a:extLst>
                </a:gridCol>
                <a:gridCol w="903058">
                  <a:extLst>
                    <a:ext uri="{9D8B030D-6E8A-4147-A177-3AD203B41FA5}">
                      <a16:colId xmlns:a16="http://schemas.microsoft.com/office/drawing/2014/main" val="3766412872"/>
                    </a:ext>
                  </a:extLst>
                </a:gridCol>
                <a:gridCol w="1741707">
                  <a:extLst>
                    <a:ext uri="{9D8B030D-6E8A-4147-A177-3AD203B41FA5}">
                      <a16:colId xmlns:a16="http://schemas.microsoft.com/office/drawing/2014/main" val="2461450353"/>
                    </a:ext>
                  </a:extLst>
                </a:gridCol>
                <a:gridCol w="1857820">
                  <a:extLst>
                    <a:ext uri="{9D8B030D-6E8A-4147-A177-3AD203B41FA5}">
                      <a16:colId xmlns:a16="http://schemas.microsoft.com/office/drawing/2014/main" val="629013735"/>
                    </a:ext>
                  </a:extLst>
                </a:gridCol>
                <a:gridCol w="2111160">
                  <a:extLst>
                    <a:ext uri="{9D8B030D-6E8A-4147-A177-3AD203B41FA5}">
                      <a16:colId xmlns:a16="http://schemas.microsoft.com/office/drawing/2014/main" val="1239200178"/>
                    </a:ext>
                  </a:extLst>
                </a:gridCol>
              </a:tblGrid>
              <a:tr h="254006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카이제곱 검정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191480"/>
                  </a:ext>
                </a:extLst>
              </a:tr>
              <a:tr h="4233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E2E4F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자유도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근사 유의확률</a:t>
                      </a:r>
                      <a:endParaRPr lang="en-US" altLang="ko-KR" sz="1500" dirty="0">
                        <a:solidFill>
                          <a:srgbClr val="E2E4F6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solidFill>
                            <a:srgbClr val="E2E4F6"/>
                          </a:solidFill>
                        </a:rPr>
                        <a:t>(</a:t>
                      </a:r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양측검정</a:t>
                      </a:r>
                      <a:r>
                        <a:rPr lang="en-US" altLang="ko-KR" sz="1500" dirty="0">
                          <a:solidFill>
                            <a:srgbClr val="E2E4F6"/>
                          </a:solidFill>
                        </a:rPr>
                        <a:t>)</a:t>
                      </a:r>
                      <a:endParaRPr lang="ko-KR" altLang="en-US" sz="1500" dirty="0">
                        <a:solidFill>
                          <a:srgbClr val="E2E4F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정확 유의확률</a:t>
                      </a:r>
                      <a:endParaRPr lang="en-US" altLang="ko-KR" sz="1500" dirty="0">
                        <a:solidFill>
                          <a:srgbClr val="E2E4F6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solidFill>
                            <a:srgbClr val="E2E4F6"/>
                          </a:solidFill>
                        </a:rPr>
                        <a:t>(</a:t>
                      </a:r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양측검정</a:t>
                      </a:r>
                      <a:r>
                        <a:rPr lang="en-US" altLang="ko-KR" sz="1500" dirty="0">
                          <a:solidFill>
                            <a:srgbClr val="E2E4F6"/>
                          </a:solidFill>
                        </a:rPr>
                        <a:t>)</a:t>
                      </a:r>
                      <a:endParaRPr lang="ko-KR" altLang="en-US" sz="1500" dirty="0">
                        <a:solidFill>
                          <a:srgbClr val="E2E4F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정확 유의확률</a:t>
                      </a:r>
                      <a:endParaRPr lang="en-US" altLang="ko-KR" sz="1500" dirty="0">
                        <a:solidFill>
                          <a:srgbClr val="E2E4F6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solidFill>
                            <a:srgbClr val="E2E4F6"/>
                          </a:solidFill>
                        </a:rPr>
                        <a:t>(</a:t>
                      </a:r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단측검정</a:t>
                      </a:r>
                      <a:r>
                        <a:rPr lang="en-US" altLang="ko-KR" sz="1500" dirty="0">
                          <a:solidFill>
                            <a:srgbClr val="E2E4F6"/>
                          </a:solidFill>
                        </a:rPr>
                        <a:t>)</a:t>
                      </a:r>
                      <a:endParaRPr lang="ko-KR" altLang="en-US" sz="1500" dirty="0">
                        <a:solidFill>
                          <a:srgbClr val="E2E4F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701657"/>
                  </a:ext>
                </a:extLst>
              </a:tr>
              <a:tr h="423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E2E4F6"/>
                          </a:solidFill>
                        </a:rPr>
                        <a:t>Pearson</a:t>
                      </a:r>
                    </a:p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카이제곱</a:t>
                      </a:r>
                      <a:endParaRPr lang="en-US" altLang="ko-KR" sz="1500" dirty="0">
                        <a:solidFill>
                          <a:srgbClr val="E2E4F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11.307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&lt;.001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443112"/>
                  </a:ext>
                </a:extLst>
              </a:tr>
              <a:tr h="2540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연속성 수정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9.807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.002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767150"/>
                  </a:ext>
                </a:extLst>
              </a:tr>
              <a:tr h="2540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우도비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11.905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&lt;.001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528098"/>
                  </a:ext>
                </a:extLst>
              </a:tr>
              <a:tr h="423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E2E4F6"/>
                          </a:solidFill>
                        </a:rPr>
                        <a:t>Fisher</a:t>
                      </a:r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의 </a:t>
                      </a:r>
                      <a:endParaRPr lang="en-US" altLang="ko-KR" sz="1500" dirty="0">
                        <a:solidFill>
                          <a:srgbClr val="E2E4F6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정확검정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C00000"/>
                          </a:solidFill>
                        </a:rPr>
                        <a:t>.001</a:t>
                      </a:r>
                      <a:endParaRPr lang="ko-KR" alt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C00000"/>
                          </a:solidFill>
                        </a:rPr>
                        <a:t>&lt;.001</a:t>
                      </a:r>
                      <a:endParaRPr lang="ko-KR" alt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588779"/>
                  </a:ext>
                </a:extLst>
              </a:tr>
              <a:tr h="4233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선형 대 선형결합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11.171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&lt;.001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287719"/>
                  </a:ext>
                </a:extLst>
              </a:tr>
              <a:tr h="3712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유효 케이스 수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83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95568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C578CE2-354C-4227-BF17-07267B2BD01B}"/>
              </a:ext>
            </a:extLst>
          </p:cNvPr>
          <p:cNvSpPr txBox="1"/>
          <p:nvPr/>
        </p:nvSpPr>
        <p:spPr>
          <a:xfrm>
            <a:off x="3962419" y="1574232"/>
            <a:ext cx="4261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삶의 만족도와 관광유무의 독립성 검정 </a:t>
            </a:r>
          </a:p>
        </p:txBody>
      </p:sp>
    </p:spTree>
    <p:extLst>
      <p:ext uri="{BB962C8B-B14F-4D97-AF65-F5344CB8AC3E}">
        <p14:creationId xmlns:p14="http://schemas.microsoft.com/office/powerpoint/2010/main" val="519471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62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6A73D40-F0B2-4B18-65F9-6AAEF792DD36}"/>
              </a:ext>
            </a:extLst>
          </p:cNvPr>
          <p:cNvCxnSpPr/>
          <p:nvPr/>
        </p:nvCxnSpPr>
        <p:spPr>
          <a:xfrm>
            <a:off x="4639221" y="739401"/>
            <a:ext cx="2908004" cy="1773"/>
          </a:xfrm>
          <a:prstGeom prst="straightConnector1">
            <a:avLst/>
          </a:prstGeom>
          <a:ln w="28575">
            <a:solidFill>
              <a:srgbClr val="DEFF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9A2A0A8F-7721-8DA1-D1E4-DAFFF68B416F}"/>
              </a:ext>
            </a:extLst>
          </p:cNvPr>
          <p:cNvSpPr/>
          <p:nvPr/>
        </p:nvSpPr>
        <p:spPr>
          <a:xfrm>
            <a:off x="4295358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AAB4C46A-25EB-079C-6709-D4B0C196C83C}"/>
              </a:ext>
            </a:extLst>
          </p:cNvPr>
          <p:cNvSpPr/>
          <p:nvPr/>
        </p:nvSpPr>
        <p:spPr>
          <a:xfrm>
            <a:off x="6218737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E05C3D-9541-1199-BCE0-4D658896CE0F}"/>
              </a:ext>
            </a:extLst>
          </p:cNvPr>
          <p:cNvSpPr txBox="1"/>
          <p:nvPr/>
        </p:nvSpPr>
        <p:spPr>
          <a:xfrm>
            <a:off x="4550747" y="196286"/>
            <a:ext cx="30912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C8DD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03 분석결과 설명 </a:t>
            </a:r>
          </a:p>
        </p:txBody>
      </p:sp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E18AAB88-835D-0A52-B04D-B045935A2865}"/>
              </a:ext>
            </a:extLst>
          </p:cNvPr>
          <p:cNvSpPr/>
          <p:nvPr/>
        </p:nvSpPr>
        <p:spPr>
          <a:xfrm>
            <a:off x="4473487" y="959666"/>
            <a:ext cx="122295" cy="122297"/>
          </a:xfrm>
          <a:prstGeom prst="flowChartConnector">
            <a:avLst/>
          </a:prstGeom>
          <a:solidFill>
            <a:srgbClr val="DBA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1032ECF0-AF1C-CC85-90F6-B074843BBE33}"/>
              </a:ext>
            </a:extLst>
          </p:cNvPr>
          <p:cNvSpPr/>
          <p:nvPr/>
        </p:nvSpPr>
        <p:spPr>
          <a:xfrm>
            <a:off x="4112620" y="960859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33741070-CB7B-4FE5-B86E-5AD5035A4B2C}"/>
              </a:ext>
            </a:extLst>
          </p:cNvPr>
          <p:cNvSpPr/>
          <p:nvPr/>
        </p:nvSpPr>
        <p:spPr>
          <a:xfrm>
            <a:off x="6409237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D7ECFA-AF6E-42D8-83B3-15754714937C}"/>
              </a:ext>
            </a:extLst>
          </p:cNvPr>
          <p:cNvSpPr txBox="1"/>
          <p:nvPr/>
        </p:nvSpPr>
        <p:spPr>
          <a:xfrm>
            <a:off x="4551214" y="836148"/>
            <a:ext cx="17053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C8DD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독립성 검정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D45A2C-7878-4767-9A91-153892E1BB3E}"/>
              </a:ext>
            </a:extLst>
          </p:cNvPr>
          <p:cNvSpPr txBox="1"/>
          <p:nvPr/>
        </p:nvSpPr>
        <p:spPr>
          <a:xfrm>
            <a:off x="3962419" y="1574232"/>
            <a:ext cx="4261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삶의 만족도와 관광유무의 독립성 검정 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0EE93C6E-58A4-488E-B03C-A2121684FB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979424"/>
              </p:ext>
            </p:extLst>
          </p:nvPr>
        </p:nvGraphicFramePr>
        <p:xfrm>
          <a:off x="3624065" y="2584269"/>
          <a:ext cx="4938313" cy="1941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919">
                  <a:extLst>
                    <a:ext uri="{9D8B030D-6E8A-4147-A177-3AD203B41FA5}">
                      <a16:colId xmlns:a16="http://schemas.microsoft.com/office/drawing/2014/main" val="619890445"/>
                    </a:ext>
                  </a:extLst>
                </a:gridCol>
                <a:gridCol w="1235184">
                  <a:extLst>
                    <a:ext uri="{9D8B030D-6E8A-4147-A177-3AD203B41FA5}">
                      <a16:colId xmlns:a16="http://schemas.microsoft.com/office/drawing/2014/main" val="3916217364"/>
                    </a:ext>
                  </a:extLst>
                </a:gridCol>
                <a:gridCol w="767924">
                  <a:extLst>
                    <a:ext uri="{9D8B030D-6E8A-4147-A177-3AD203B41FA5}">
                      <a16:colId xmlns:a16="http://schemas.microsoft.com/office/drawing/2014/main" val="168484407"/>
                    </a:ext>
                  </a:extLst>
                </a:gridCol>
                <a:gridCol w="1845286">
                  <a:extLst>
                    <a:ext uri="{9D8B030D-6E8A-4147-A177-3AD203B41FA5}">
                      <a16:colId xmlns:a16="http://schemas.microsoft.com/office/drawing/2014/main" val="1519019221"/>
                    </a:ext>
                  </a:extLst>
                </a:gridCol>
              </a:tblGrid>
              <a:tr h="299892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대칭적 측도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59477"/>
                  </a:ext>
                </a:extLst>
              </a:tr>
              <a:tr h="299892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E2E4F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근사 유의확률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620921"/>
                  </a:ext>
                </a:extLst>
              </a:tr>
              <a:tr h="29989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명목척도 </a:t>
                      </a:r>
                      <a:endParaRPr lang="en-US" altLang="ko-KR" sz="1500" dirty="0">
                        <a:solidFill>
                          <a:srgbClr val="E2E4F6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대</a:t>
                      </a:r>
                      <a:endParaRPr lang="en-US" altLang="ko-KR" sz="1500" dirty="0">
                        <a:solidFill>
                          <a:srgbClr val="E2E4F6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명목척도</a:t>
                      </a:r>
                      <a:endParaRPr lang="en-US" altLang="ko-KR" sz="1500" dirty="0">
                        <a:solidFill>
                          <a:srgbClr val="E2E4F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파이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.369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&lt;.001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08359"/>
                  </a:ext>
                </a:extLst>
              </a:tr>
              <a:tr h="34174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E2E4F6"/>
                          </a:solidFill>
                        </a:rPr>
                        <a:t>Cramer</a:t>
                      </a:r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의 </a:t>
                      </a:r>
                      <a:r>
                        <a:rPr lang="en-US" altLang="ko-KR" sz="1500" dirty="0">
                          <a:solidFill>
                            <a:srgbClr val="E2E4F6"/>
                          </a:solidFill>
                        </a:rPr>
                        <a:t>V</a:t>
                      </a:r>
                      <a:endParaRPr lang="ko-KR" altLang="en-US" sz="1500" dirty="0">
                        <a:solidFill>
                          <a:srgbClr val="E2E4F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.369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&lt;.001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953770"/>
                  </a:ext>
                </a:extLst>
              </a:tr>
              <a:tr h="29989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분할계수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.346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&lt;.001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909164"/>
                  </a:ext>
                </a:extLst>
              </a:tr>
              <a:tr h="2998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E2E4F6"/>
                          </a:solidFill>
                        </a:rPr>
                        <a:t>유효 케이스 수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83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555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0471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62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6A73D40-F0B2-4B18-65F9-6AAEF792DD36}"/>
              </a:ext>
            </a:extLst>
          </p:cNvPr>
          <p:cNvCxnSpPr/>
          <p:nvPr/>
        </p:nvCxnSpPr>
        <p:spPr>
          <a:xfrm>
            <a:off x="4639221" y="739401"/>
            <a:ext cx="2908004" cy="1773"/>
          </a:xfrm>
          <a:prstGeom prst="straightConnector1">
            <a:avLst/>
          </a:prstGeom>
          <a:ln w="28575">
            <a:solidFill>
              <a:srgbClr val="DEFF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9A2A0A8F-7721-8DA1-D1E4-DAFFF68B416F}"/>
              </a:ext>
            </a:extLst>
          </p:cNvPr>
          <p:cNvSpPr/>
          <p:nvPr/>
        </p:nvSpPr>
        <p:spPr>
          <a:xfrm>
            <a:off x="5855879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AAB4C46A-25EB-079C-6709-D4B0C196C83C}"/>
              </a:ext>
            </a:extLst>
          </p:cNvPr>
          <p:cNvSpPr/>
          <p:nvPr/>
        </p:nvSpPr>
        <p:spPr>
          <a:xfrm>
            <a:off x="6218737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E05C3D-9541-1199-BCE0-4D658896CE0F}"/>
              </a:ext>
            </a:extLst>
          </p:cNvPr>
          <p:cNvSpPr txBox="1"/>
          <p:nvPr/>
        </p:nvSpPr>
        <p:spPr>
          <a:xfrm>
            <a:off x="4550747" y="196286"/>
            <a:ext cx="30912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C8DD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03 분석결과 설명 </a:t>
            </a:r>
          </a:p>
        </p:txBody>
      </p:sp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E18AAB88-835D-0A52-B04D-B045935A2865}"/>
              </a:ext>
            </a:extLst>
          </p:cNvPr>
          <p:cNvSpPr/>
          <p:nvPr/>
        </p:nvSpPr>
        <p:spPr>
          <a:xfrm>
            <a:off x="6034008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1032ECF0-AF1C-CC85-90F6-B074843BBE33}"/>
              </a:ext>
            </a:extLst>
          </p:cNvPr>
          <p:cNvSpPr/>
          <p:nvPr/>
        </p:nvSpPr>
        <p:spPr>
          <a:xfrm>
            <a:off x="5673141" y="960859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33741070-CB7B-4FE5-B86E-5AD5035A4B2C}"/>
              </a:ext>
            </a:extLst>
          </p:cNvPr>
          <p:cNvSpPr/>
          <p:nvPr/>
        </p:nvSpPr>
        <p:spPr>
          <a:xfrm>
            <a:off x="6409237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4420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62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6A73D40-F0B2-4B18-65F9-6AAEF792DD36}"/>
              </a:ext>
            </a:extLst>
          </p:cNvPr>
          <p:cNvCxnSpPr/>
          <p:nvPr/>
        </p:nvCxnSpPr>
        <p:spPr>
          <a:xfrm>
            <a:off x="4639221" y="739401"/>
            <a:ext cx="2908004" cy="1773"/>
          </a:xfrm>
          <a:prstGeom prst="straightConnector1">
            <a:avLst/>
          </a:prstGeom>
          <a:ln w="28575">
            <a:solidFill>
              <a:srgbClr val="DEFF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9A2A0A8F-7721-8DA1-D1E4-DAFFF68B416F}"/>
              </a:ext>
            </a:extLst>
          </p:cNvPr>
          <p:cNvSpPr/>
          <p:nvPr/>
        </p:nvSpPr>
        <p:spPr>
          <a:xfrm>
            <a:off x="4260442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AAB4C46A-25EB-079C-6709-D4B0C196C83C}"/>
              </a:ext>
            </a:extLst>
          </p:cNvPr>
          <p:cNvSpPr/>
          <p:nvPr/>
        </p:nvSpPr>
        <p:spPr>
          <a:xfrm>
            <a:off x="4623300" y="959666"/>
            <a:ext cx="122295" cy="122297"/>
          </a:xfrm>
          <a:prstGeom prst="flowChartConnector">
            <a:avLst/>
          </a:prstGeom>
          <a:solidFill>
            <a:srgbClr val="DBA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E05C3D-9541-1199-BCE0-4D658896CE0F}"/>
              </a:ext>
            </a:extLst>
          </p:cNvPr>
          <p:cNvSpPr txBox="1"/>
          <p:nvPr/>
        </p:nvSpPr>
        <p:spPr>
          <a:xfrm>
            <a:off x="4550747" y="196286"/>
            <a:ext cx="30912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C8DD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03 분석결과 설명 </a:t>
            </a:r>
          </a:p>
        </p:txBody>
      </p:sp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E18AAB88-835D-0A52-B04D-B045935A2865}"/>
              </a:ext>
            </a:extLst>
          </p:cNvPr>
          <p:cNvSpPr/>
          <p:nvPr/>
        </p:nvSpPr>
        <p:spPr>
          <a:xfrm>
            <a:off x="4438571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1032ECF0-AF1C-CC85-90F6-B074843BBE33}"/>
              </a:ext>
            </a:extLst>
          </p:cNvPr>
          <p:cNvSpPr/>
          <p:nvPr/>
        </p:nvSpPr>
        <p:spPr>
          <a:xfrm>
            <a:off x="4077704" y="960859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33741070-CB7B-4FE5-B86E-5AD5035A4B2C}"/>
              </a:ext>
            </a:extLst>
          </p:cNvPr>
          <p:cNvSpPr/>
          <p:nvPr/>
        </p:nvSpPr>
        <p:spPr>
          <a:xfrm>
            <a:off x="6409237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6F8727-BBDF-46A4-A4B5-2E1611E40D14}"/>
              </a:ext>
            </a:extLst>
          </p:cNvPr>
          <p:cNvSpPr txBox="1"/>
          <p:nvPr/>
        </p:nvSpPr>
        <p:spPr>
          <a:xfrm>
            <a:off x="4741714" y="843768"/>
            <a:ext cx="17053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E7C8DD"/>
                </a:solidFill>
                <a:latin typeface="맑은 고딕" panose="020F0502020204030204"/>
                <a:ea typeface="맑은 고딕"/>
              </a:rPr>
              <a:t>비모수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C8DD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 검정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D006885-EB42-48A4-8CBF-C2382F586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605033"/>
              </p:ext>
            </p:extLst>
          </p:nvPr>
        </p:nvGraphicFramePr>
        <p:xfrm>
          <a:off x="3336998" y="2814121"/>
          <a:ext cx="551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9001">
                  <a:extLst>
                    <a:ext uri="{9D8B030D-6E8A-4147-A177-3AD203B41FA5}">
                      <a16:colId xmlns:a16="http://schemas.microsoft.com/office/drawing/2014/main" val="3370458655"/>
                    </a:ext>
                  </a:extLst>
                </a:gridCol>
                <a:gridCol w="2759001">
                  <a:extLst>
                    <a:ext uri="{9D8B030D-6E8A-4147-A177-3AD203B41FA5}">
                      <a16:colId xmlns:a16="http://schemas.microsoft.com/office/drawing/2014/main" val="23179107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E2E4F6"/>
                          </a:solidFill>
                        </a:rPr>
                        <a:t>정규성 검정</a:t>
                      </a:r>
                    </a:p>
                  </a:txBody>
                  <a:tcPr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E2E4F6"/>
                          </a:solidFill>
                        </a:rPr>
                        <a:t>유의확률</a:t>
                      </a:r>
                    </a:p>
                  </a:txBody>
                  <a:tcPr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84C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739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Shapiro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0.000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92588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E38A065-2935-46CF-ADBE-922A58694BEF}"/>
              </a:ext>
            </a:extLst>
          </p:cNvPr>
          <p:cNvSpPr txBox="1"/>
          <p:nvPr/>
        </p:nvSpPr>
        <p:spPr>
          <a:xfrm>
            <a:off x="4025559" y="2218992"/>
            <a:ext cx="41353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 err="1">
                <a:solidFill>
                  <a:srgbClr val="E2E4F6"/>
                </a:solidFill>
              </a:rPr>
              <a:t>Shaprio</a:t>
            </a:r>
            <a:r>
              <a:rPr lang="en-US" altLang="ko-KR" sz="2200" b="1" dirty="0">
                <a:solidFill>
                  <a:srgbClr val="E2E4F6"/>
                </a:solidFill>
              </a:rPr>
              <a:t>-Wilks </a:t>
            </a:r>
            <a:r>
              <a:rPr lang="ko-KR" altLang="en-US" sz="2200" b="1" dirty="0">
                <a:solidFill>
                  <a:srgbClr val="E2E4F6"/>
                </a:solidFill>
              </a:rPr>
              <a:t>정규성 검정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0D17F85-CA5D-4B59-82DB-753F33933937}"/>
              </a:ext>
            </a:extLst>
          </p:cNvPr>
          <p:cNvSpPr/>
          <p:nvPr/>
        </p:nvSpPr>
        <p:spPr>
          <a:xfrm>
            <a:off x="1607792" y="4511199"/>
            <a:ext cx="9096375" cy="912476"/>
          </a:xfrm>
          <a:prstGeom prst="roundRect">
            <a:avLst/>
          </a:prstGeom>
          <a:solidFill>
            <a:srgbClr val="DEFFF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FFFF31-BFF4-4738-809F-1F40E79A4107}"/>
              </a:ext>
            </a:extLst>
          </p:cNvPr>
          <p:cNvSpPr txBox="1"/>
          <p:nvPr/>
        </p:nvSpPr>
        <p:spPr>
          <a:xfrm>
            <a:off x="2687287" y="4589924"/>
            <a:ext cx="6811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srgbClr val="332529"/>
                </a:solidFill>
                <a:latin typeface="맑은 고딕" panose="020F0502020204030204"/>
                <a:ea typeface="맑은 고딕" panose="020B0503020000020004" pitchFamily="50" charset="-127"/>
              </a:rPr>
              <a:t>주관적 만족감 변수는 정규성을 만족하는가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srgbClr val="33252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C72DF2-EAA4-449D-8BC3-8A2BE9B9B498}"/>
              </a:ext>
            </a:extLst>
          </p:cNvPr>
          <p:cNvSpPr txBox="1"/>
          <p:nvPr/>
        </p:nvSpPr>
        <p:spPr>
          <a:xfrm>
            <a:off x="3290688" y="4984656"/>
            <a:ext cx="56050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="1" dirty="0">
                <a:solidFill>
                  <a:srgbClr val="332529"/>
                </a:solidFill>
                <a:latin typeface="맑은 고딕" panose="020F0502020204030204"/>
                <a:ea typeface="맑은 고딕" panose="020B0503020000020004" pitchFamily="50" charset="-127"/>
              </a:rPr>
              <a:t>귀무가설을 기각하므로 데이터는 정규성을 만족하지 못함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33252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4050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/>
      <p:bldP spid="1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62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6A73D40-F0B2-4B18-65F9-6AAEF792DD36}"/>
              </a:ext>
            </a:extLst>
          </p:cNvPr>
          <p:cNvCxnSpPr/>
          <p:nvPr/>
        </p:nvCxnSpPr>
        <p:spPr>
          <a:xfrm>
            <a:off x="4639221" y="739401"/>
            <a:ext cx="2908004" cy="1773"/>
          </a:xfrm>
          <a:prstGeom prst="straightConnector1">
            <a:avLst/>
          </a:prstGeom>
          <a:ln w="28575">
            <a:solidFill>
              <a:srgbClr val="DEFF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9A2A0A8F-7721-8DA1-D1E4-DAFFF68B416F}"/>
              </a:ext>
            </a:extLst>
          </p:cNvPr>
          <p:cNvSpPr/>
          <p:nvPr/>
        </p:nvSpPr>
        <p:spPr>
          <a:xfrm>
            <a:off x="4260442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AAB4C46A-25EB-079C-6709-D4B0C196C83C}"/>
              </a:ext>
            </a:extLst>
          </p:cNvPr>
          <p:cNvSpPr/>
          <p:nvPr/>
        </p:nvSpPr>
        <p:spPr>
          <a:xfrm>
            <a:off x="4623300" y="959666"/>
            <a:ext cx="122295" cy="122297"/>
          </a:xfrm>
          <a:prstGeom prst="flowChartConnector">
            <a:avLst/>
          </a:prstGeom>
          <a:solidFill>
            <a:srgbClr val="DBA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E05C3D-9541-1199-BCE0-4D658896CE0F}"/>
              </a:ext>
            </a:extLst>
          </p:cNvPr>
          <p:cNvSpPr txBox="1"/>
          <p:nvPr/>
        </p:nvSpPr>
        <p:spPr>
          <a:xfrm>
            <a:off x="4550747" y="196286"/>
            <a:ext cx="30912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C8DD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03 분석결과 설명 </a:t>
            </a:r>
          </a:p>
        </p:txBody>
      </p:sp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E18AAB88-835D-0A52-B04D-B045935A2865}"/>
              </a:ext>
            </a:extLst>
          </p:cNvPr>
          <p:cNvSpPr/>
          <p:nvPr/>
        </p:nvSpPr>
        <p:spPr>
          <a:xfrm>
            <a:off x="4438571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1032ECF0-AF1C-CC85-90F6-B074843BBE33}"/>
              </a:ext>
            </a:extLst>
          </p:cNvPr>
          <p:cNvSpPr/>
          <p:nvPr/>
        </p:nvSpPr>
        <p:spPr>
          <a:xfrm>
            <a:off x="4077704" y="960859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33741070-CB7B-4FE5-B86E-5AD5035A4B2C}"/>
              </a:ext>
            </a:extLst>
          </p:cNvPr>
          <p:cNvSpPr/>
          <p:nvPr/>
        </p:nvSpPr>
        <p:spPr>
          <a:xfrm>
            <a:off x="6409237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6F8727-BBDF-46A4-A4B5-2E1611E40D14}"/>
              </a:ext>
            </a:extLst>
          </p:cNvPr>
          <p:cNvSpPr txBox="1"/>
          <p:nvPr/>
        </p:nvSpPr>
        <p:spPr>
          <a:xfrm>
            <a:off x="4741714" y="843768"/>
            <a:ext cx="17053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C8DD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비모수 검정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0906576-3F15-4E55-B4AD-68C885B54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289309"/>
              </p:ext>
            </p:extLst>
          </p:nvPr>
        </p:nvGraphicFramePr>
        <p:xfrm>
          <a:off x="2484871" y="2309215"/>
          <a:ext cx="721670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8351">
                  <a:extLst>
                    <a:ext uri="{9D8B030D-6E8A-4147-A177-3AD203B41FA5}">
                      <a16:colId xmlns:a16="http://schemas.microsoft.com/office/drawing/2014/main" val="3370458655"/>
                    </a:ext>
                  </a:extLst>
                </a:gridCol>
                <a:gridCol w="3608351">
                  <a:extLst>
                    <a:ext uri="{9D8B030D-6E8A-4147-A177-3AD203B41FA5}">
                      <a16:colId xmlns:a16="http://schemas.microsoft.com/office/drawing/2014/main" val="23179107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E2E4F6"/>
                          </a:solidFill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E2E4F6"/>
                          </a:solidFill>
                        </a:rPr>
                        <a:t>주관적 만족감에 대한 유의확률</a:t>
                      </a:r>
                    </a:p>
                  </a:txBody>
                  <a:tcPr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84C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739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관광유무</a:t>
                      </a:r>
                    </a:p>
                  </a:txBody>
                  <a:tcPr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0.004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925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통학시간</a:t>
                      </a:r>
                    </a:p>
                  </a:txBody>
                  <a:tcPr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0.276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552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성별</a:t>
                      </a:r>
                    </a:p>
                  </a:txBody>
                  <a:tcPr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0.325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938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지출규모</a:t>
                      </a:r>
                    </a:p>
                  </a:txBody>
                  <a:tcPr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0.0132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869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거주형태</a:t>
                      </a:r>
                    </a:p>
                  </a:txBody>
                  <a:tcPr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0.732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956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684C55"/>
                          </a:solidFill>
                        </a:rPr>
                        <a:t>학년</a:t>
                      </a:r>
                    </a:p>
                  </a:txBody>
                  <a:tcPr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4C55"/>
                          </a:solidFill>
                        </a:rPr>
                        <a:t>0.355</a:t>
                      </a:r>
                      <a:endParaRPr lang="ko-KR" altLang="en-US" dirty="0">
                        <a:solidFill>
                          <a:srgbClr val="684C5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6654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99E19E3-F6C2-4E1A-8495-C3969F0454D6}"/>
              </a:ext>
            </a:extLst>
          </p:cNvPr>
          <p:cNvSpPr txBox="1"/>
          <p:nvPr/>
        </p:nvSpPr>
        <p:spPr>
          <a:xfrm>
            <a:off x="3254602" y="1666162"/>
            <a:ext cx="56772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solidFill>
                  <a:srgbClr val="E2E4F6"/>
                </a:solidFill>
              </a:rPr>
              <a:t>Kruskal-Wallis, Kruskal Rank Sum </a:t>
            </a:r>
            <a:r>
              <a:rPr lang="ko-KR" altLang="en-US" sz="2200" b="1" dirty="0">
                <a:solidFill>
                  <a:srgbClr val="E2E4F6"/>
                </a:solidFill>
              </a:rPr>
              <a:t>검정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F83CAF-BEA5-4037-848B-34874F58C174}"/>
              </a:ext>
            </a:extLst>
          </p:cNvPr>
          <p:cNvSpPr txBox="1"/>
          <p:nvPr/>
        </p:nvSpPr>
        <p:spPr>
          <a:xfrm>
            <a:off x="3254601" y="5053338"/>
            <a:ext cx="5677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E2E4F6"/>
                </a:solidFill>
              </a:rPr>
              <a:t>유의수준 </a:t>
            </a:r>
            <a:r>
              <a:rPr lang="en-US" altLang="ko-KR" sz="1200" b="1" dirty="0">
                <a:solidFill>
                  <a:srgbClr val="E2E4F6"/>
                </a:solidFill>
              </a:rPr>
              <a:t>0.05</a:t>
            </a:r>
            <a:r>
              <a:rPr lang="ko-KR" altLang="en-US" sz="1200" b="1" dirty="0">
                <a:solidFill>
                  <a:srgbClr val="E2E4F6"/>
                </a:solidFill>
              </a:rPr>
              <a:t>에서 시행</a:t>
            </a:r>
          </a:p>
        </p:txBody>
      </p:sp>
    </p:spTree>
    <p:extLst>
      <p:ext uri="{BB962C8B-B14F-4D97-AF65-F5344CB8AC3E}">
        <p14:creationId xmlns:p14="http://schemas.microsoft.com/office/powerpoint/2010/main" val="736524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62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6A73D40-F0B2-4B18-65F9-6AAEF792DD36}"/>
              </a:ext>
            </a:extLst>
          </p:cNvPr>
          <p:cNvCxnSpPr/>
          <p:nvPr/>
        </p:nvCxnSpPr>
        <p:spPr>
          <a:xfrm>
            <a:off x="4639221" y="739401"/>
            <a:ext cx="2908004" cy="1773"/>
          </a:xfrm>
          <a:prstGeom prst="straightConnector1">
            <a:avLst/>
          </a:prstGeom>
          <a:ln w="28575">
            <a:solidFill>
              <a:srgbClr val="DEFF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9A2A0A8F-7721-8DA1-D1E4-DAFFF68B416F}"/>
              </a:ext>
            </a:extLst>
          </p:cNvPr>
          <p:cNvSpPr/>
          <p:nvPr/>
        </p:nvSpPr>
        <p:spPr>
          <a:xfrm>
            <a:off x="5855879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DEFFFC"/>
              </a:solidFill>
              <a:ea typeface="맑은 고딕"/>
            </a:endParaRP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AAB4C46A-25EB-079C-6709-D4B0C196C83C}"/>
              </a:ext>
            </a:extLst>
          </p:cNvPr>
          <p:cNvSpPr/>
          <p:nvPr/>
        </p:nvSpPr>
        <p:spPr>
          <a:xfrm>
            <a:off x="6218737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DEFFFC"/>
              </a:solidFill>
              <a:ea typeface="맑은 고딕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E05C3D-9541-1199-BCE0-4D658896CE0F}"/>
              </a:ext>
            </a:extLst>
          </p:cNvPr>
          <p:cNvSpPr txBox="1"/>
          <p:nvPr/>
        </p:nvSpPr>
        <p:spPr>
          <a:xfrm>
            <a:off x="4550747" y="196286"/>
            <a:ext cx="30912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E7C8DD"/>
                </a:solidFill>
                <a:ea typeface="맑은 고딕"/>
              </a:rPr>
              <a:t>01 조사보고서 요약 </a:t>
            </a:r>
            <a:endParaRPr lang="ko-KR" altLang="en-US" sz="2400" b="1">
              <a:solidFill>
                <a:srgbClr val="E7C8DD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82338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62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6A73D40-F0B2-4B18-65F9-6AAEF792DD36}"/>
              </a:ext>
            </a:extLst>
          </p:cNvPr>
          <p:cNvCxnSpPr/>
          <p:nvPr/>
        </p:nvCxnSpPr>
        <p:spPr>
          <a:xfrm>
            <a:off x="4639221" y="739401"/>
            <a:ext cx="2908004" cy="1773"/>
          </a:xfrm>
          <a:prstGeom prst="straightConnector1">
            <a:avLst/>
          </a:prstGeom>
          <a:ln w="28575">
            <a:solidFill>
              <a:srgbClr val="DEFF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9A2A0A8F-7721-8DA1-D1E4-DAFFF68B416F}"/>
              </a:ext>
            </a:extLst>
          </p:cNvPr>
          <p:cNvSpPr/>
          <p:nvPr/>
        </p:nvSpPr>
        <p:spPr>
          <a:xfrm>
            <a:off x="4260442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AAB4C46A-25EB-079C-6709-D4B0C196C83C}"/>
              </a:ext>
            </a:extLst>
          </p:cNvPr>
          <p:cNvSpPr/>
          <p:nvPr/>
        </p:nvSpPr>
        <p:spPr>
          <a:xfrm>
            <a:off x="4623300" y="959666"/>
            <a:ext cx="122295" cy="122297"/>
          </a:xfrm>
          <a:prstGeom prst="flowChartConnector">
            <a:avLst/>
          </a:prstGeom>
          <a:solidFill>
            <a:srgbClr val="DBA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E05C3D-9541-1199-BCE0-4D658896CE0F}"/>
              </a:ext>
            </a:extLst>
          </p:cNvPr>
          <p:cNvSpPr txBox="1"/>
          <p:nvPr/>
        </p:nvSpPr>
        <p:spPr>
          <a:xfrm>
            <a:off x="4550747" y="196286"/>
            <a:ext cx="30912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C8DD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03 분석결과 설명 </a:t>
            </a:r>
          </a:p>
        </p:txBody>
      </p:sp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E18AAB88-835D-0A52-B04D-B045935A2865}"/>
              </a:ext>
            </a:extLst>
          </p:cNvPr>
          <p:cNvSpPr/>
          <p:nvPr/>
        </p:nvSpPr>
        <p:spPr>
          <a:xfrm>
            <a:off x="4438571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1032ECF0-AF1C-CC85-90F6-B074843BBE33}"/>
              </a:ext>
            </a:extLst>
          </p:cNvPr>
          <p:cNvSpPr/>
          <p:nvPr/>
        </p:nvSpPr>
        <p:spPr>
          <a:xfrm>
            <a:off x="4077704" y="960859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33741070-CB7B-4FE5-B86E-5AD5035A4B2C}"/>
              </a:ext>
            </a:extLst>
          </p:cNvPr>
          <p:cNvSpPr/>
          <p:nvPr/>
        </p:nvSpPr>
        <p:spPr>
          <a:xfrm>
            <a:off x="6409237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6F8727-BBDF-46A4-A4B5-2E1611E40D14}"/>
              </a:ext>
            </a:extLst>
          </p:cNvPr>
          <p:cNvSpPr txBox="1"/>
          <p:nvPr/>
        </p:nvSpPr>
        <p:spPr>
          <a:xfrm>
            <a:off x="4741714" y="843768"/>
            <a:ext cx="17053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C8DD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비모수 검정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0906576-3F15-4E55-B4AD-68C885B54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940951"/>
              </p:ext>
            </p:extLst>
          </p:nvPr>
        </p:nvGraphicFramePr>
        <p:xfrm>
          <a:off x="558800" y="2338593"/>
          <a:ext cx="11264900" cy="3780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3000">
                  <a:extLst>
                    <a:ext uri="{9D8B030D-6E8A-4147-A177-3AD203B41FA5}">
                      <a16:colId xmlns:a16="http://schemas.microsoft.com/office/drawing/2014/main" val="3370458655"/>
                    </a:ext>
                  </a:extLst>
                </a:gridCol>
                <a:gridCol w="3683000">
                  <a:extLst>
                    <a:ext uri="{9D8B030D-6E8A-4147-A177-3AD203B41FA5}">
                      <a16:colId xmlns:a16="http://schemas.microsoft.com/office/drawing/2014/main" val="1383710550"/>
                    </a:ext>
                  </a:extLst>
                </a:gridCol>
                <a:gridCol w="3898900">
                  <a:extLst>
                    <a:ext uri="{9D8B030D-6E8A-4147-A177-3AD203B41FA5}">
                      <a16:colId xmlns:a16="http://schemas.microsoft.com/office/drawing/2014/main" val="2317910776"/>
                    </a:ext>
                  </a:extLst>
                </a:gridCol>
              </a:tblGrid>
              <a:tr h="3674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E2E4F6"/>
                          </a:solidFill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E2E4F6"/>
                          </a:solidFill>
                        </a:rPr>
                        <a:t>비교 범주</a:t>
                      </a:r>
                    </a:p>
                  </a:txBody>
                  <a:tcPr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E2E4F6"/>
                          </a:solidFill>
                        </a:rPr>
                        <a:t>주관적 만족감에 대한 유의확률</a:t>
                      </a:r>
                    </a:p>
                  </a:txBody>
                  <a:tcPr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84C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739336"/>
                  </a:ext>
                </a:extLst>
              </a:tr>
              <a:tr h="34125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25</a:t>
                      </a:r>
                      <a:r>
                        <a:rPr lang="ko-KR" altLang="en-US" sz="1500" dirty="0">
                          <a:solidFill>
                            <a:srgbClr val="684C55"/>
                          </a:solidFill>
                        </a:rPr>
                        <a:t>만원 미만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25</a:t>
                      </a:r>
                      <a:r>
                        <a:rPr lang="ko-KR" altLang="en-US" sz="1500" dirty="0">
                          <a:solidFill>
                            <a:srgbClr val="684C55"/>
                          </a:solidFill>
                        </a:rPr>
                        <a:t>만원 </a:t>
                      </a:r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~ 50</a:t>
                      </a:r>
                      <a:r>
                        <a:rPr lang="ko-KR" altLang="en-US" sz="1500" dirty="0">
                          <a:solidFill>
                            <a:srgbClr val="684C55"/>
                          </a:solidFill>
                        </a:rPr>
                        <a:t>만원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0.7228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925888"/>
                  </a:ext>
                </a:extLst>
              </a:tr>
              <a:tr h="3412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50</a:t>
                      </a:r>
                      <a:r>
                        <a:rPr lang="ko-KR" altLang="en-US" sz="1500" dirty="0">
                          <a:solidFill>
                            <a:srgbClr val="684C55"/>
                          </a:solidFill>
                        </a:rPr>
                        <a:t>만원 </a:t>
                      </a:r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~ 75</a:t>
                      </a:r>
                      <a:r>
                        <a:rPr lang="ko-KR" altLang="en-US" sz="1500" dirty="0">
                          <a:solidFill>
                            <a:srgbClr val="684C55"/>
                          </a:solidFill>
                        </a:rPr>
                        <a:t>만원 미만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0.1006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644285"/>
                  </a:ext>
                </a:extLst>
              </a:tr>
              <a:tr h="3412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75</a:t>
                      </a:r>
                      <a:r>
                        <a:rPr lang="ko-KR" altLang="en-US" sz="1500" dirty="0">
                          <a:solidFill>
                            <a:srgbClr val="684C55"/>
                          </a:solidFill>
                        </a:rPr>
                        <a:t>만원 </a:t>
                      </a:r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~ 100</a:t>
                      </a:r>
                      <a:r>
                        <a:rPr lang="ko-KR" altLang="en-US" sz="1500" dirty="0">
                          <a:solidFill>
                            <a:srgbClr val="684C55"/>
                          </a:solidFill>
                        </a:rPr>
                        <a:t>만원 미만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C00000"/>
                          </a:solidFill>
                        </a:rPr>
                        <a:t>0.0158</a:t>
                      </a:r>
                      <a:endParaRPr lang="ko-KR" alt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256907"/>
                  </a:ext>
                </a:extLst>
              </a:tr>
              <a:tr h="3412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100</a:t>
                      </a:r>
                      <a:r>
                        <a:rPr lang="ko-KR" altLang="en-US" sz="1500" dirty="0">
                          <a:solidFill>
                            <a:srgbClr val="684C55"/>
                          </a:solidFill>
                        </a:rPr>
                        <a:t>만원 이상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0.1455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750575"/>
                  </a:ext>
                </a:extLst>
              </a:tr>
              <a:tr h="341254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25</a:t>
                      </a:r>
                      <a:r>
                        <a:rPr lang="ko-KR" altLang="en-US" sz="1500" dirty="0">
                          <a:solidFill>
                            <a:srgbClr val="684C55"/>
                          </a:solidFill>
                        </a:rPr>
                        <a:t>만원 </a:t>
                      </a:r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~ 50</a:t>
                      </a:r>
                      <a:r>
                        <a:rPr lang="ko-KR" altLang="en-US" sz="1500" dirty="0">
                          <a:solidFill>
                            <a:srgbClr val="684C55"/>
                          </a:solidFill>
                        </a:rPr>
                        <a:t>만원 미만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50</a:t>
                      </a:r>
                      <a:r>
                        <a:rPr lang="ko-KR" altLang="en-US" sz="1500" dirty="0">
                          <a:solidFill>
                            <a:srgbClr val="684C55"/>
                          </a:solidFill>
                        </a:rPr>
                        <a:t>만원 </a:t>
                      </a:r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~ 75</a:t>
                      </a:r>
                      <a:r>
                        <a:rPr lang="ko-KR" altLang="en-US" sz="1500" dirty="0">
                          <a:solidFill>
                            <a:srgbClr val="684C55"/>
                          </a:solidFill>
                        </a:rPr>
                        <a:t>만원 미만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0.7228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552242"/>
                  </a:ext>
                </a:extLst>
              </a:tr>
              <a:tr h="3412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75</a:t>
                      </a:r>
                      <a:r>
                        <a:rPr lang="ko-KR" altLang="en-US" sz="1500" dirty="0">
                          <a:solidFill>
                            <a:srgbClr val="684C55"/>
                          </a:solidFill>
                        </a:rPr>
                        <a:t>만원 </a:t>
                      </a:r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~ 100</a:t>
                      </a:r>
                      <a:r>
                        <a:rPr lang="ko-KR" altLang="en-US" sz="1500" dirty="0">
                          <a:solidFill>
                            <a:srgbClr val="684C55"/>
                          </a:solidFill>
                        </a:rPr>
                        <a:t>만원 미만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C00000"/>
                          </a:solidFill>
                        </a:rPr>
                        <a:t>0.0749</a:t>
                      </a:r>
                      <a:endParaRPr lang="ko-KR" alt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509764"/>
                  </a:ext>
                </a:extLst>
              </a:tr>
              <a:tr h="3412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100</a:t>
                      </a:r>
                      <a:r>
                        <a:rPr lang="ko-KR" altLang="en-US" sz="1500" dirty="0">
                          <a:solidFill>
                            <a:srgbClr val="684C55"/>
                          </a:solidFill>
                        </a:rPr>
                        <a:t>만원 이상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0.7220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754947"/>
                  </a:ext>
                </a:extLst>
              </a:tr>
              <a:tr h="34125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50</a:t>
                      </a:r>
                      <a:r>
                        <a:rPr lang="ko-KR" altLang="en-US" sz="1500" dirty="0">
                          <a:solidFill>
                            <a:srgbClr val="684C55"/>
                          </a:solidFill>
                        </a:rPr>
                        <a:t>만원 </a:t>
                      </a:r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~ 75</a:t>
                      </a:r>
                      <a:r>
                        <a:rPr lang="ko-KR" altLang="en-US" sz="1500" dirty="0">
                          <a:solidFill>
                            <a:srgbClr val="684C55"/>
                          </a:solidFill>
                        </a:rPr>
                        <a:t>만원 미만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75</a:t>
                      </a:r>
                      <a:r>
                        <a:rPr lang="ko-KR" altLang="en-US" sz="1500" dirty="0">
                          <a:solidFill>
                            <a:srgbClr val="684C55"/>
                          </a:solidFill>
                        </a:rPr>
                        <a:t>만원 </a:t>
                      </a:r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~ 100</a:t>
                      </a:r>
                      <a:r>
                        <a:rPr lang="ko-KR" altLang="en-US" sz="1500" dirty="0">
                          <a:solidFill>
                            <a:srgbClr val="684C55"/>
                          </a:solidFill>
                        </a:rPr>
                        <a:t>만원 미만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1.0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938802"/>
                  </a:ext>
                </a:extLst>
              </a:tr>
              <a:tr h="3412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100</a:t>
                      </a:r>
                      <a:r>
                        <a:rPr lang="ko-KR" altLang="en-US" sz="1500" dirty="0">
                          <a:solidFill>
                            <a:srgbClr val="684C55"/>
                          </a:solidFill>
                        </a:rPr>
                        <a:t>만원 이상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1.0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115071"/>
                  </a:ext>
                </a:extLst>
              </a:tr>
              <a:tr h="341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75</a:t>
                      </a:r>
                      <a:r>
                        <a:rPr lang="ko-KR" altLang="en-US" sz="1500" dirty="0">
                          <a:solidFill>
                            <a:srgbClr val="684C55"/>
                          </a:solidFill>
                        </a:rPr>
                        <a:t>만원 </a:t>
                      </a:r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~ 100</a:t>
                      </a:r>
                      <a:r>
                        <a:rPr lang="ko-KR" altLang="en-US" sz="1500" dirty="0">
                          <a:solidFill>
                            <a:srgbClr val="684C55"/>
                          </a:solidFill>
                        </a:rPr>
                        <a:t>만원 미만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100</a:t>
                      </a:r>
                      <a:r>
                        <a:rPr lang="ko-KR" altLang="en-US" sz="1500" dirty="0">
                          <a:solidFill>
                            <a:srgbClr val="684C55"/>
                          </a:solidFill>
                        </a:rPr>
                        <a:t>만원 이상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684C55"/>
                          </a:solidFill>
                        </a:rPr>
                        <a:t>1.0</a:t>
                      </a:r>
                      <a:endParaRPr lang="ko-KR" altLang="en-US" sz="1500" dirty="0">
                        <a:solidFill>
                          <a:srgbClr val="684C5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86934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99E19E3-F6C2-4E1A-8495-C3969F0454D6}"/>
              </a:ext>
            </a:extLst>
          </p:cNvPr>
          <p:cNvSpPr txBox="1"/>
          <p:nvPr/>
        </p:nvSpPr>
        <p:spPr>
          <a:xfrm>
            <a:off x="3254602" y="1666162"/>
            <a:ext cx="56772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지출규모 변수 범주 간 </a:t>
            </a: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Bonferoni</a:t>
            </a:r>
            <a:r>
              <a:rPr kumimoji="0" lang="en-US" altLang="ko-KR" sz="2200" b="1" i="0" u="none" strike="noStrike" kern="1200" cap="none" spc="0" normalizeH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200" b="1" i="0" u="none" strike="noStrike" kern="1200" cap="none" spc="0" normalizeH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사후검정</a:t>
            </a: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E2E4F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F83CAF-BEA5-4037-848B-34874F58C174}"/>
              </a:ext>
            </a:extLst>
          </p:cNvPr>
          <p:cNvSpPr txBox="1"/>
          <p:nvPr/>
        </p:nvSpPr>
        <p:spPr>
          <a:xfrm>
            <a:off x="3254601" y="6360143"/>
            <a:ext cx="5677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유의수준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0.05/0.1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에서 시행</a:t>
            </a:r>
          </a:p>
        </p:txBody>
      </p:sp>
    </p:spTree>
    <p:extLst>
      <p:ext uri="{BB962C8B-B14F-4D97-AF65-F5344CB8AC3E}">
        <p14:creationId xmlns:p14="http://schemas.microsoft.com/office/powerpoint/2010/main" val="3402013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62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6A73D40-F0B2-4B18-65F9-6AAEF792DD36}"/>
              </a:ext>
            </a:extLst>
          </p:cNvPr>
          <p:cNvCxnSpPr/>
          <p:nvPr/>
        </p:nvCxnSpPr>
        <p:spPr>
          <a:xfrm>
            <a:off x="4639221" y="739401"/>
            <a:ext cx="2908004" cy="1773"/>
          </a:xfrm>
          <a:prstGeom prst="straightConnector1">
            <a:avLst/>
          </a:prstGeom>
          <a:ln w="28575">
            <a:solidFill>
              <a:srgbClr val="DEFF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9A2A0A8F-7721-8DA1-D1E4-DAFFF68B416F}"/>
              </a:ext>
            </a:extLst>
          </p:cNvPr>
          <p:cNvSpPr/>
          <p:nvPr/>
        </p:nvSpPr>
        <p:spPr>
          <a:xfrm>
            <a:off x="5855879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AAB4C46A-25EB-079C-6709-D4B0C196C83C}"/>
              </a:ext>
            </a:extLst>
          </p:cNvPr>
          <p:cNvSpPr/>
          <p:nvPr/>
        </p:nvSpPr>
        <p:spPr>
          <a:xfrm>
            <a:off x="6218737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E05C3D-9541-1199-BCE0-4D658896CE0F}"/>
              </a:ext>
            </a:extLst>
          </p:cNvPr>
          <p:cNvSpPr txBox="1"/>
          <p:nvPr/>
        </p:nvSpPr>
        <p:spPr>
          <a:xfrm>
            <a:off x="4550747" y="196286"/>
            <a:ext cx="30912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C8DD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03 분석결과 설명 </a:t>
            </a:r>
          </a:p>
        </p:txBody>
      </p:sp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E18AAB88-835D-0A52-B04D-B045935A2865}"/>
              </a:ext>
            </a:extLst>
          </p:cNvPr>
          <p:cNvSpPr/>
          <p:nvPr/>
        </p:nvSpPr>
        <p:spPr>
          <a:xfrm>
            <a:off x="6034008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1032ECF0-AF1C-CC85-90F6-B074843BBE33}"/>
              </a:ext>
            </a:extLst>
          </p:cNvPr>
          <p:cNvSpPr/>
          <p:nvPr/>
        </p:nvSpPr>
        <p:spPr>
          <a:xfrm>
            <a:off x="5673141" y="960859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33741070-CB7B-4FE5-B86E-5AD5035A4B2C}"/>
              </a:ext>
            </a:extLst>
          </p:cNvPr>
          <p:cNvSpPr/>
          <p:nvPr/>
        </p:nvSpPr>
        <p:spPr>
          <a:xfrm>
            <a:off x="6409237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0289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62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6A73D40-F0B2-4B18-65F9-6AAEF792DD36}"/>
              </a:ext>
            </a:extLst>
          </p:cNvPr>
          <p:cNvCxnSpPr/>
          <p:nvPr/>
        </p:nvCxnSpPr>
        <p:spPr>
          <a:xfrm>
            <a:off x="4639221" y="739401"/>
            <a:ext cx="2908004" cy="1773"/>
          </a:xfrm>
          <a:prstGeom prst="straightConnector1">
            <a:avLst/>
          </a:prstGeom>
          <a:ln w="28575">
            <a:solidFill>
              <a:srgbClr val="DEFF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9A2A0A8F-7721-8DA1-D1E4-DAFFF68B416F}"/>
              </a:ext>
            </a:extLst>
          </p:cNvPr>
          <p:cNvSpPr/>
          <p:nvPr/>
        </p:nvSpPr>
        <p:spPr>
          <a:xfrm>
            <a:off x="4458879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AAB4C46A-25EB-079C-6709-D4B0C196C83C}"/>
              </a:ext>
            </a:extLst>
          </p:cNvPr>
          <p:cNvSpPr/>
          <p:nvPr/>
        </p:nvSpPr>
        <p:spPr>
          <a:xfrm>
            <a:off x="4821737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E05C3D-9541-1199-BCE0-4D658896CE0F}"/>
              </a:ext>
            </a:extLst>
          </p:cNvPr>
          <p:cNvSpPr txBox="1"/>
          <p:nvPr/>
        </p:nvSpPr>
        <p:spPr>
          <a:xfrm>
            <a:off x="4550747" y="196286"/>
            <a:ext cx="30912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C8DD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03 분석결과 설명 </a:t>
            </a:r>
          </a:p>
        </p:txBody>
      </p:sp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E18AAB88-835D-0A52-B04D-B045935A2865}"/>
              </a:ext>
            </a:extLst>
          </p:cNvPr>
          <p:cNvSpPr/>
          <p:nvPr/>
        </p:nvSpPr>
        <p:spPr>
          <a:xfrm>
            <a:off x="4637008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1032ECF0-AF1C-CC85-90F6-B074843BBE33}"/>
              </a:ext>
            </a:extLst>
          </p:cNvPr>
          <p:cNvSpPr/>
          <p:nvPr/>
        </p:nvSpPr>
        <p:spPr>
          <a:xfrm>
            <a:off x="4276141" y="960859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33741070-CB7B-4FE5-B86E-5AD5035A4B2C}"/>
              </a:ext>
            </a:extLst>
          </p:cNvPr>
          <p:cNvSpPr/>
          <p:nvPr/>
        </p:nvSpPr>
        <p:spPr>
          <a:xfrm>
            <a:off x="5012237" y="959666"/>
            <a:ext cx="122295" cy="122297"/>
          </a:xfrm>
          <a:prstGeom prst="flowChartConnector">
            <a:avLst/>
          </a:prstGeom>
          <a:solidFill>
            <a:srgbClr val="DBA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6C86C0-EB36-4B18-8A44-30BC38ED9390}"/>
              </a:ext>
            </a:extLst>
          </p:cNvPr>
          <p:cNvSpPr txBox="1"/>
          <p:nvPr/>
        </p:nvSpPr>
        <p:spPr>
          <a:xfrm>
            <a:off x="5135415" y="843768"/>
            <a:ext cx="49547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E7C8DD"/>
                </a:solidFill>
                <a:latin typeface="맑은 고딕" panose="020F0502020204030204"/>
                <a:ea typeface="맑은 고딕"/>
              </a:rPr>
              <a:t>순열변수중요도 및 랜덤포레스트 변수중요도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E7C8DD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6C09198-DC40-4298-9CD3-FDD7B6CB03B9}"/>
              </a:ext>
            </a:extLst>
          </p:cNvPr>
          <p:cNvSpPr/>
          <p:nvPr/>
        </p:nvSpPr>
        <p:spPr>
          <a:xfrm>
            <a:off x="1607792" y="2326799"/>
            <a:ext cx="9096375" cy="912476"/>
          </a:xfrm>
          <a:prstGeom prst="roundRect">
            <a:avLst/>
          </a:prstGeom>
          <a:solidFill>
            <a:srgbClr val="DEFFF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7AEB7C4-75D5-468F-817D-388A64551E9B}"/>
              </a:ext>
            </a:extLst>
          </p:cNvPr>
          <p:cNvSpPr/>
          <p:nvPr/>
        </p:nvSpPr>
        <p:spPr>
          <a:xfrm>
            <a:off x="1670549" y="3618725"/>
            <a:ext cx="9096375" cy="1701419"/>
          </a:xfrm>
          <a:prstGeom prst="roundRect">
            <a:avLst/>
          </a:prstGeom>
          <a:solidFill>
            <a:srgbClr val="DEFFF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E2EF76-B3CB-41D1-A020-7CA89C8AAC16}"/>
              </a:ext>
            </a:extLst>
          </p:cNvPr>
          <p:cNvSpPr txBox="1"/>
          <p:nvPr/>
        </p:nvSpPr>
        <p:spPr>
          <a:xfrm>
            <a:off x="2687287" y="2405524"/>
            <a:ext cx="6811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33252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변수중요도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0F066D-FAFC-488D-9499-56237EB07174}"/>
              </a:ext>
            </a:extLst>
          </p:cNvPr>
          <p:cNvSpPr txBox="1"/>
          <p:nvPr/>
        </p:nvSpPr>
        <p:spPr>
          <a:xfrm>
            <a:off x="1545033" y="2798725"/>
            <a:ext cx="90963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="1" dirty="0">
                <a:solidFill>
                  <a:srgbClr val="332529"/>
                </a:solidFill>
                <a:latin typeface="맑은 고딕" panose="020F0502020204030204"/>
                <a:ea typeface="맑은 고딕" panose="020B0503020000020004" pitchFamily="50" charset="-127"/>
              </a:rPr>
              <a:t>학습된 모형에 대하여 반응 변수와의 관련성 또는 예측관점에서 각 변수들의 영향력을 수치화한 것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33252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27A043-7817-4850-855C-E536BB9B580F}"/>
              </a:ext>
            </a:extLst>
          </p:cNvPr>
          <p:cNvSpPr txBox="1"/>
          <p:nvPr/>
        </p:nvSpPr>
        <p:spPr>
          <a:xfrm>
            <a:off x="2687286" y="3770543"/>
            <a:ext cx="6811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srgbClr val="332529"/>
                </a:solidFill>
                <a:latin typeface="맑은 고딕" panose="020F0502020204030204"/>
                <a:ea typeface="맑은 고딕" panose="020B0503020000020004" pitchFamily="50" charset="-127"/>
              </a:rPr>
              <a:t>변수중요도를 나타내는 방법 </a:t>
            </a:r>
            <a:r>
              <a:rPr lang="en-US" altLang="ko-KR" b="1" dirty="0">
                <a:solidFill>
                  <a:srgbClr val="332529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b="1" dirty="0">
                <a:solidFill>
                  <a:srgbClr val="332529"/>
                </a:solidFill>
                <a:latin typeface="맑은 고딕" panose="020F0502020204030204"/>
                <a:ea typeface="맑은 고딕" panose="020B0503020000020004" pitchFamily="50" charset="-127"/>
              </a:rPr>
              <a:t>범주형 반응변수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33252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01F1E0-9562-44F2-8402-BDF479150C11}"/>
              </a:ext>
            </a:extLst>
          </p:cNvPr>
          <p:cNvSpPr txBox="1"/>
          <p:nvPr/>
        </p:nvSpPr>
        <p:spPr>
          <a:xfrm>
            <a:off x="2687286" y="4338953"/>
            <a:ext cx="681187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b="1" noProof="0" dirty="0">
                <a:solidFill>
                  <a:srgbClr val="332529"/>
                </a:solidFill>
                <a:latin typeface="맑은 고딕" panose="020F0502020204030204"/>
                <a:ea typeface="맑은 고딕" panose="020B0503020000020004" pitchFamily="50" charset="-127"/>
              </a:rPr>
              <a:t>01 </a:t>
            </a:r>
            <a:r>
              <a:rPr lang="ko-KR" altLang="en-US" sz="1500" b="1" dirty="0">
                <a:solidFill>
                  <a:srgbClr val="332529"/>
                </a:solidFill>
                <a:latin typeface="맑은 고딕" panose="020F0502020204030204"/>
                <a:ea typeface="맑은 고딕" panose="020B0503020000020004" pitchFamily="50" charset="-127"/>
              </a:rPr>
              <a:t>평균감소불순도</a:t>
            </a:r>
            <a:r>
              <a:rPr lang="en-US" altLang="ko-KR" sz="1500" b="1" dirty="0">
                <a:solidFill>
                  <a:srgbClr val="332529"/>
                </a:solidFill>
                <a:latin typeface="맑은 고딕" panose="020F0502020204030204"/>
                <a:ea typeface="맑은 고딕" panose="020B0503020000020004" pitchFamily="50" charset="-127"/>
              </a:rPr>
              <a:t>(Mean Decrease in Impurity)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rgbClr val="33252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02 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33252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지니 중요도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rgbClr val="33252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(Gini Importance)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b="1" dirty="0">
                <a:solidFill>
                  <a:srgbClr val="332529"/>
                </a:solidFill>
                <a:latin typeface="맑은 고딕" panose="020F0502020204030204"/>
                <a:ea typeface="맑은 고딕" panose="020B0503020000020004" pitchFamily="50" charset="-127"/>
              </a:rPr>
              <a:t>03 </a:t>
            </a:r>
            <a:r>
              <a:rPr lang="ko-KR" altLang="en-US" sz="1500" b="1" dirty="0">
                <a:solidFill>
                  <a:srgbClr val="332529"/>
                </a:solidFill>
                <a:latin typeface="맑은 고딕" panose="020F0502020204030204"/>
                <a:ea typeface="맑은 고딕" panose="020B0503020000020004" pitchFamily="50" charset="-127"/>
              </a:rPr>
              <a:t>순열변수중요도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33252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250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16" grpId="0"/>
      <p:bldP spid="17" grpId="0"/>
      <p:bldP spid="1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62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6A73D40-F0B2-4B18-65F9-6AAEF792DD36}"/>
              </a:ext>
            </a:extLst>
          </p:cNvPr>
          <p:cNvCxnSpPr/>
          <p:nvPr/>
        </p:nvCxnSpPr>
        <p:spPr>
          <a:xfrm>
            <a:off x="4639221" y="739401"/>
            <a:ext cx="2908004" cy="1773"/>
          </a:xfrm>
          <a:prstGeom prst="straightConnector1">
            <a:avLst/>
          </a:prstGeom>
          <a:ln w="28575">
            <a:solidFill>
              <a:srgbClr val="DEFF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1E05C3D-9541-1199-BCE0-4D658896CE0F}"/>
              </a:ext>
            </a:extLst>
          </p:cNvPr>
          <p:cNvSpPr txBox="1"/>
          <p:nvPr/>
        </p:nvSpPr>
        <p:spPr>
          <a:xfrm>
            <a:off x="4550747" y="196286"/>
            <a:ext cx="30912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C8DD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03 분석결과 설명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4E0AA54-A19C-46CB-9E62-833F89224B05}"/>
              </a:ext>
            </a:extLst>
          </p:cNvPr>
          <p:cNvSpPr/>
          <p:nvPr/>
        </p:nvSpPr>
        <p:spPr>
          <a:xfrm>
            <a:off x="-6830358" y="1912659"/>
            <a:ext cx="6785951" cy="28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DB48644-EA74-4BFC-A165-A3780708463D}"/>
              </a:ext>
            </a:extLst>
          </p:cNvPr>
          <p:cNvSpPr/>
          <p:nvPr/>
        </p:nvSpPr>
        <p:spPr>
          <a:xfrm>
            <a:off x="-6815854" y="2363801"/>
            <a:ext cx="6785951" cy="28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3701935-2922-4CB8-9E74-5A6825BAC2CE}"/>
              </a:ext>
            </a:extLst>
          </p:cNvPr>
          <p:cNvSpPr/>
          <p:nvPr/>
        </p:nvSpPr>
        <p:spPr>
          <a:xfrm>
            <a:off x="-6815854" y="2814943"/>
            <a:ext cx="6785951" cy="28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F633E11-68A0-492A-BD7C-C23957579835}"/>
              </a:ext>
            </a:extLst>
          </p:cNvPr>
          <p:cNvSpPr/>
          <p:nvPr/>
        </p:nvSpPr>
        <p:spPr>
          <a:xfrm>
            <a:off x="-6815854" y="3266085"/>
            <a:ext cx="6785951" cy="28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4EE93E6-9742-4A5A-BA5A-8DD4C0F0F95B}"/>
              </a:ext>
            </a:extLst>
          </p:cNvPr>
          <p:cNvSpPr/>
          <p:nvPr/>
        </p:nvSpPr>
        <p:spPr>
          <a:xfrm>
            <a:off x="-6815854" y="3717227"/>
            <a:ext cx="6785951" cy="28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5CAD778-0816-48B7-906F-ED56D108877F}"/>
              </a:ext>
            </a:extLst>
          </p:cNvPr>
          <p:cNvSpPr/>
          <p:nvPr/>
        </p:nvSpPr>
        <p:spPr>
          <a:xfrm>
            <a:off x="-6815854" y="4168369"/>
            <a:ext cx="6785951" cy="28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EA54FC2-2899-4E85-9572-5BF339EAD07F}"/>
              </a:ext>
            </a:extLst>
          </p:cNvPr>
          <p:cNvSpPr/>
          <p:nvPr/>
        </p:nvSpPr>
        <p:spPr>
          <a:xfrm>
            <a:off x="-6815853" y="4619511"/>
            <a:ext cx="6785951" cy="28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0561A9D-5D32-4276-A016-B65CD78000B9}"/>
              </a:ext>
            </a:extLst>
          </p:cNvPr>
          <p:cNvSpPr/>
          <p:nvPr/>
        </p:nvSpPr>
        <p:spPr>
          <a:xfrm>
            <a:off x="-6815853" y="5070653"/>
            <a:ext cx="6785951" cy="28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98530EE-53A0-4E89-A00B-87DF062BF4CA}"/>
              </a:ext>
            </a:extLst>
          </p:cNvPr>
          <p:cNvSpPr/>
          <p:nvPr/>
        </p:nvSpPr>
        <p:spPr>
          <a:xfrm>
            <a:off x="-6815853" y="5521795"/>
            <a:ext cx="6785951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3681ED-259A-4430-8273-5D1357295AD9}"/>
              </a:ext>
            </a:extLst>
          </p:cNvPr>
          <p:cNvSpPr/>
          <p:nvPr/>
        </p:nvSpPr>
        <p:spPr>
          <a:xfrm>
            <a:off x="-6815853" y="5972938"/>
            <a:ext cx="6785951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43317A1-490D-411B-B786-5F0F51677676}"/>
              </a:ext>
            </a:extLst>
          </p:cNvPr>
          <p:cNvCxnSpPr/>
          <p:nvPr/>
        </p:nvCxnSpPr>
        <p:spPr>
          <a:xfrm>
            <a:off x="1695450" y="1720850"/>
            <a:ext cx="0" cy="468630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AE4AD7F-EC40-4E66-85E7-6D5CF16F3265}"/>
              </a:ext>
            </a:extLst>
          </p:cNvPr>
          <p:cNvSpPr/>
          <p:nvPr/>
        </p:nvSpPr>
        <p:spPr>
          <a:xfrm>
            <a:off x="0" y="1739899"/>
            <a:ext cx="1676400" cy="4657725"/>
          </a:xfrm>
          <a:prstGeom prst="rect">
            <a:avLst/>
          </a:prstGeom>
          <a:solidFill>
            <a:srgbClr val="8662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CD9781-B059-46C0-90C4-5FB5D5A65891}"/>
              </a:ext>
            </a:extLst>
          </p:cNvPr>
          <p:cNvSpPr txBox="1"/>
          <p:nvPr/>
        </p:nvSpPr>
        <p:spPr>
          <a:xfrm>
            <a:off x="2528790" y="1183473"/>
            <a:ext cx="71288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200" b="1" dirty="0">
                <a:solidFill>
                  <a:srgbClr val="E2E4F6"/>
                </a:solidFill>
                <a:latin typeface="맑은 고딕" panose="020F0502020204030204"/>
                <a:ea typeface="맑은 고딕" panose="020B0503020000020004" pitchFamily="50" charset="-127"/>
              </a:rPr>
              <a:t>랜덤포레스트 </a:t>
            </a:r>
            <a:r>
              <a:rPr lang="en-US" altLang="ko-KR" sz="2200" b="1" dirty="0">
                <a:solidFill>
                  <a:srgbClr val="E2E4F6"/>
                </a:solidFill>
                <a:latin typeface="맑은 고딕" panose="020F0502020204030204"/>
                <a:ea typeface="맑은 고딕" panose="020B0503020000020004" pitchFamily="50" charset="-127"/>
              </a:rPr>
              <a:t>with Mean Decrease Accuracy</a:t>
            </a: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E2E4F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순서도: 연결자 27">
            <a:extLst>
              <a:ext uri="{FF2B5EF4-FFF2-40B4-BE49-F238E27FC236}">
                <a16:creationId xmlns:a16="http://schemas.microsoft.com/office/drawing/2014/main" id="{EB390F01-A782-487C-BC40-2C7CD2CFA3E5}"/>
              </a:ext>
            </a:extLst>
          </p:cNvPr>
          <p:cNvSpPr/>
          <p:nvPr/>
        </p:nvSpPr>
        <p:spPr>
          <a:xfrm>
            <a:off x="4458879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29" name="순서도: 연결자 28">
            <a:extLst>
              <a:ext uri="{FF2B5EF4-FFF2-40B4-BE49-F238E27FC236}">
                <a16:creationId xmlns:a16="http://schemas.microsoft.com/office/drawing/2014/main" id="{7906DDAB-CB6F-4240-A65D-C6D5F13D0947}"/>
              </a:ext>
            </a:extLst>
          </p:cNvPr>
          <p:cNvSpPr/>
          <p:nvPr/>
        </p:nvSpPr>
        <p:spPr>
          <a:xfrm>
            <a:off x="4821737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30" name="순서도: 연결자 29">
            <a:extLst>
              <a:ext uri="{FF2B5EF4-FFF2-40B4-BE49-F238E27FC236}">
                <a16:creationId xmlns:a16="http://schemas.microsoft.com/office/drawing/2014/main" id="{E9A93279-6009-4B6D-AF13-BEB69D751CF6}"/>
              </a:ext>
            </a:extLst>
          </p:cNvPr>
          <p:cNvSpPr/>
          <p:nvPr/>
        </p:nvSpPr>
        <p:spPr>
          <a:xfrm>
            <a:off x="4637008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31" name="순서도: 연결자 30">
            <a:extLst>
              <a:ext uri="{FF2B5EF4-FFF2-40B4-BE49-F238E27FC236}">
                <a16:creationId xmlns:a16="http://schemas.microsoft.com/office/drawing/2014/main" id="{6AB65A16-3935-4559-A313-AE0BA9F48393}"/>
              </a:ext>
            </a:extLst>
          </p:cNvPr>
          <p:cNvSpPr/>
          <p:nvPr/>
        </p:nvSpPr>
        <p:spPr>
          <a:xfrm>
            <a:off x="4276141" y="960859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32" name="순서도: 연결자 31">
            <a:extLst>
              <a:ext uri="{FF2B5EF4-FFF2-40B4-BE49-F238E27FC236}">
                <a16:creationId xmlns:a16="http://schemas.microsoft.com/office/drawing/2014/main" id="{9FA3929B-075A-4B1D-A369-4A7CE3BB6F63}"/>
              </a:ext>
            </a:extLst>
          </p:cNvPr>
          <p:cNvSpPr/>
          <p:nvPr/>
        </p:nvSpPr>
        <p:spPr>
          <a:xfrm>
            <a:off x="5012237" y="959666"/>
            <a:ext cx="122295" cy="122297"/>
          </a:xfrm>
          <a:prstGeom prst="flowChartConnector">
            <a:avLst/>
          </a:prstGeom>
          <a:solidFill>
            <a:srgbClr val="DBA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038227-0F45-4D5D-BE57-6D13BA2330C4}"/>
              </a:ext>
            </a:extLst>
          </p:cNvPr>
          <p:cNvSpPr txBox="1"/>
          <p:nvPr/>
        </p:nvSpPr>
        <p:spPr>
          <a:xfrm>
            <a:off x="5135415" y="843768"/>
            <a:ext cx="49547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E7C8DD"/>
                </a:solidFill>
                <a:latin typeface="맑은 고딕" panose="020F0502020204030204"/>
                <a:ea typeface="맑은 고딕"/>
              </a:rPr>
              <a:t>순열변수중요도 및 랜덤포레스트 변수중요도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E7C8DD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846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62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6A73D40-F0B2-4B18-65F9-6AAEF792DD36}"/>
              </a:ext>
            </a:extLst>
          </p:cNvPr>
          <p:cNvCxnSpPr/>
          <p:nvPr/>
        </p:nvCxnSpPr>
        <p:spPr>
          <a:xfrm>
            <a:off x="4639221" y="739401"/>
            <a:ext cx="2908004" cy="1773"/>
          </a:xfrm>
          <a:prstGeom prst="straightConnector1">
            <a:avLst/>
          </a:prstGeom>
          <a:ln w="28575">
            <a:solidFill>
              <a:srgbClr val="DEFF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1E05C3D-9541-1199-BCE0-4D658896CE0F}"/>
              </a:ext>
            </a:extLst>
          </p:cNvPr>
          <p:cNvSpPr txBox="1"/>
          <p:nvPr/>
        </p:nvSpPr>
        <p:spPr>
          <a:xfrm>
            <a:off x="4550747" y="196286"/>
            <a:ext cx="30912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C8DD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03 분석결과 설명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4E0AA54-A19C-46CB-9E62-833F89224B05}"/>
              </a:ext>
            </a:extLst>
          </p:cNvPr>
          <p:cNvSpPr/>
          <p:nvPr/>
        </p:nvSpPr>
        <p:spPr>
          <a:xfrm>
            <a:off x="1348182" y="1912659"/>
            <a:ext cx="6785951" cy="28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DB48644-EA74-4BFC-A165-A3780708463D}"/>
              </a:ext>
            </a:extLst>
          </p:cNvPr>
          <p:cNvSpPr/>
          <p:nvPr/>
        </p:nvSpPr>
        <p:spPr>
          <a:xfrm>
            <a:off x="899933" y="2363801"/>
            <a:ext cx="6785951" cy="28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3701935-2922-4CB8-9E74-5A6825BAC2CE}"/>
              </a:ext>
            </a:extLst>
          </p:cNvPr>
          <p:cNvSpPr/>
          <p:nvPr/>
        </p:nvSpPr>
        <p:spPr>
          <a:xfrm>
            <a:off x="-376417" y="2814943"/>
            <a:ext cx="6785951" cy="28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F633E11-68A0-492A-BD7C-C23957579835}"/>
              </a:ext>
            </a:extLst>
          </p:cNvPr>
          <p:cNvSpPr/>
          <p:nvPr/>
        </p:nvSpPr>
        <p:spPr>
          <a:xfrm>
            <a:off x="-776467" y="3266085"/>
            <a:ext cx="6785951" cy="28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4EE93E6-9742-4A5A-BA5A-8DD4C0F0F95B}"/>
              </a:ext>
            </a:extLst>
          </p:cNvPr>
          <p:cNvSpPr/>
          <p:nvPr/>
        </p:nvSpPr>
        <p:spPr>
          <a:xfrm>
            <a:off x="-2414767" y="3717227"/>
            <a:ext cx="6785951" cy="28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5CAD778-0816-48B7-906F-ED56D108877F}"/>
              </a:ext>
            </a:extLst>
          </p:cNvPr>
          <p:cNvSpPr/>
          <p:nvPr/>
        </p:nvSpPr>
        <p:spPr>
          <a:xfrm>
            <a:off x="-2814817" y="4168369"/>
            <a:ext cx="6785951" cy="28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EA54FC2-2899-4E85-9572-5BF339EAD07F}"/>
              </a:ext>
            </a:extLst>
          </p:cNvPr>
          <p:cNvSpPr/>
          <p:nvPr/>
        </p:nvSpPr>
        <p:spPr>
          <a:xfrm>
            <a:off x="-3100566" y="4619511"/>
            <a:ext cx="6785951" cy="28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0561A9D-5D32-4276-A016-B65CD78000B9}"/>
              </a:ext>
            </a:extLst>
          </p:cNvPr>
          <p:cNvSpPr/>
          <p:nvPr/>
        </p:nvSpPr>
        <p:spPr>
          <a:xfrm>
            <a:off x="-3557766" y="5070653"/>
            <a:ext cx="6785951" cy="28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98530EE-53A0-4E89-A00B-87DF062BF4CA}"/>
              </a:ext>
            </a:extLst>
          </p:cNvPr>
          <p:cNvSpPr/>
          <p:nvPr/>
        </p:nvSpPr>
        <p:spPr>
          <a:xfrm>
            <a:off x="-4510266" y="5521795"/>
            <a:ext cx="6785951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3681ED-259A-4430-8273-5D1357295AD9}"/>
              </a:ext>
            </a:extLst>
          </p:cNvPr>
          <p:cNvSpPr/>
          <p:nvPr/>
        </p:nvSpPr>
        <p:spPr>
          <a:xfrm>
            <a:off x="-4891266" y="5972938"/>
            <a:ext cx="6785951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43317A1-490D-411B-B786-5F0F51677676}"/>
              </a:ext>
            </a:extLst>
          </p:cNvPr>
          <p:cNvCxnSpPr/>
          <p:nvPr/>
        </p:nvCxnSpPr>
        <p:spPr>
          <a:xfrm>
            <a:off x="1695450" y="1720850"/>
            <a:ext cx="0" cy="468630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AE4AD7F-EC40-4E66-85E7-6D5CF16F3265}"/>
              </a:ext>
            </a:extLst>
          </p:cNvPr>
          <p:cNvSpPr/>
          <p:nvPr/>
        </p:nvSpPr>
        <p:spPr>
          <a:xfrm>
            <a:off x="0" y="1739899"/>
            <a:ext cx="1676400" cy="4657725"/>
          </a:xfrm>
          <a:prstGeom prst="rect">
            <a:avLst/>
          </a:prstGeom>
          <a:solidFill>
            <a:srgbClr val="8662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CD9781-B059-46C0-90C4-5FB5D5A65891}"/>
              </a:ext>
            </a:extLst>
          </p:cNvPr>
          <p:cNvSpPr txBox="1"/>
          <p:nvPr/>
        </p:nvSpPr>
        <p:spPr>
          <a:xfrm>
            <a:off x="2528790" y="1183473"/>
            <a:ext cx="71288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랜덤포레스트 </a:t>
            </a: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with Mean Decrease Accuracy</a:t>
            </a: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E2E4F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A456CC-B2FB-41A7-99D4-A0AACDDD474C}"/>
              </a:ext>
            </a:extLst>
          </p:cNvPr>
          <p:cNvSpPr txBox="1"/>
          <p:nvPr/>
        </p:nvSpPr>
        <p:spPr>
          <a:xfrm>
            <a:off x="8553978" y="1935493"/>
            <a:ext cx="25499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332529"/>
                </a:solidFill>
              </a:rPr>
              <a:t>인간관계 만족도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40236B-07CA-4C5F-9B7F-BEF7F4611C4E}"/>
              </a:ext>
            </a:extLst>
          </p:cNvPr>
          <p:cNvSpPr txBox="1"/>
          <p:nvPr/>
        </p:nvSpPr>
        <p:spPr>
          <a:xfrm>
            <a:off x="8553978" y="2362538"/>
            <a:ext cx="16255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332529"/>
                </a:solidFill>
              </a:rPr>
              <a:t>소득 만족도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01920B-A5BC-450F-A537-0910EDF78F9F}"/>
              </a:ext>
            </a:extLst>
          </p:cNvPr>
          <p:cNvSpPr txBox="1"/>
          <p:nvPr/>
        </p:nvSpPr>
        <p:spPr>
          <a:xfrm>
            <a:off x="8553978" y="2789583"/>
            <a:ext cx="20659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332529"/>
                </a:solidFill>
              </a:rPr>
              <a:t>여가생활 만족도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A16388-547E-4A80-AAA7-0130F650659F}"/>
              </a:ext>
            </a:extLst>
          </p:cNvPr>
          <p:cNvSpPr txBox="1"/>
          <p:nvPr/>
        </p:nvSpPr>
        <p:spPr>
          <a:xfrm>
            <a:off x="8553978" y="3216628"/>
            <a:ext cx="16255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332529"/>
                </a:solidFill>
              </a:rPr>
              <a:t>지출 만족도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F9BB8D-0294-4A7E-A2B9-32259E50FA43}"/>
              </a:ext>
            </a:extLst>
          </p:cNvPr>
          <p:cNvSpPr txBox="1"/>
          <p:nvPr/>
        </p:nvSpPr>
        <p:spPr>
          <a:xfrm>
            <a:off x="8553978" y="3643673"/>
            <a:ext cx="19149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332529"/>
                </a:solidFill>
              </a:rPr>
              <a:t>교육수준 만족도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E284912-3219-4691-8A76-233E4528F291}"/>
              </a:ext>
            </a:extLst>
          </p:cNvPr>
          <p:cNvSpPr txBox="1"/>
          <p:nvPr/>
        </p:nvSpPr>
        <p:spPr>
          <a:xfrm>
            <a:off x="8553978" y="4497763"/>
            <a:ext cx="31849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332529"/>
                </a:solidFill>
              </a:rPr>
              <a:t>거주환경 </a:t>
            </a:r>
            <a:r>
              <a:rPr lang="en-US" altLang="ko-KR" sz="1500" b="1" dirty="0">
                <a:solidFill>
                  <a:srgbClr val="332529"/>
                </a:solidFill>
              </a:rPr>
              <a:t>– </a:t>
            </a:r>
            <a:r>
              <a:rPr lang="ko-KR" altLang="en-US" sz="1500" b="1" dirty="0">
                <a:solidFill>
                  <a:srgbClr val="332529"/>
                </a:solidFill>
              </a:rPr>
              <a:t>문화생활 만족도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FF6360-17F3-4D18-87A3-E82290CC8FD8}"/>
              </a:ext>
            </a:extLst>
          </p:cNvPr>
          <p:cNvSpPr txBox="1"/>
          <p:nvPr/>
        </p:nvSpPr>
        <p:spPr>
          <a:xfrm>
            <a:off x="8553978" y="4924808"/>
            <a:ext cx="16255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332529"/>
                </a:solidFill>
              </a:rPr>
              <a:t>관광유무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BB9C25-2CC4-4F8C-83B8-D3034368C748}"/>
              </a:ext>
            </a:extLst>
          </p:cNvPr>
          <p:cNvSpPr txBox="1"/>
          <p:nvPr/>
        </p:nvSpPr>
        <p:spPr>
          <a:xfrm>
            <a:off x="8553978" y="5351853"/>
            <a:ext cx="20028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332529"/>
                </a:solidFill>
              </a:rPr>
              <a:t>거주환경 만족도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3F39CF-AA3C-40F7-A752-13CBED45FAB3}"/>
              </a:ext>
            </a:extLst>
          </p:cNvPr>
          <p:cNvSpPr txBox="1"/>
          <p:nvPr/>
        </p:nvSpPr>
        <p:spPr>
          <a:xfrm>
            <a:off x="8553978" y="5778895"/>
            <a:ext cx="24610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332529"/>
                </a:solidFill>
              </a:rPr>
              <a:t>교내취업훈련 만족도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A95409E-1302-48EE-970D-30317C77C5C3}"/>
              </a:ext>
            </a:extLst>
          </p:cNvPr>
          <p:cNvSpPr txBox="1"/>
          <p:nvPr/>
        </p:nvSpPr>
        <p:spPr>
          <a:xfrm>
            <a:off x="8553978" y="4070718"/>
            <a:ext cx="16255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332529"/>
                </a:solidFill>
              </a:rPr>
              <a:t>지출규모</a:t>
            </a:r>
            <a:endParaRPr lang="en-US" altLang="ko-KR" sz="1500" b="1" dirty="0">
              <a:solidFill>
                <a:srgbClr val="332529"/>
              </a:solidFill>
            </a:endParaRPr>
          </a:p>
        </p:txBody>
      </p:sp>
      <p:sp>
        <p:nvSpPr>
          <p:cNvPr id="38" name="순서도: 연결자 37">
            <a:extLst>
              <a:ext uri="{FF2B5EF4-FFF2-40B4-BE49-F238E27FC236}">
                <a16:creationId xmlns:a16="http://schemas.microsoft.com/office/drawing/2014/main" id="{924D31C7-9C24-4BA1-BB25-A431D68DB0CC}"/>
              </a:ext>
            </a:extLst>
          </p:cNvPr>
          <p:cNvSpPr/>
          <p:nvPr/>
        </p:nvSpPr>
        <p:spPr>
          <a:xfrm>
            <a:off x="4458879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8CB43F4A-A45D-4981-9A21-BB70232ACA8F}"/>
              </a:ext>
            </a:extLst>
          </p:cNvPr>
          <p:cNvSpPr/>
          <p:nvPr/>
        </p:nvSpPr>
        <p:spPr>
          <a:xfrm>
            <a:off x="4821737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40" name="순서도: 연결자 39">
            <a:extLst>
              <a:ext uri="{FF2B5EF4-FFF2-40B4-BE49-F238E27FC236}">
                <a16:creationId xmlns:a16="http://schemas.microsoft.com/office/drawing/2014/main" id="{F5C6C79D-56A0-468C-9EAC-7D64262B55FF}"/>
              </a:ext>
            </a:extLst>
          </p:cNvPr>
          <p:cNvSpPr/>
          <p:nvPr/>
        </p:nvSpPr>
        <p:spPr>
          <a:xfrm>
            <a:off x="4637008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41" name="순서도: 연결자 40">
            <a:extLst>
              <a:ext uri="{FF2B5EF4-FFF2-40B4-BE49-F238E27FC236}">
                <a16:creationId xmlns:a16="http://schemas.microsoft.com/office/drawing/2014/main" id="{0479869D-655A-4551-B8D0-198CA5F46A63}"/>
              </a:ext>
            </a:extLst>
          </p:cNvPr>
          <p:cNvSpPr/>
          <p:nvPr/>
        </p:nvSpPr>
        <p:spPr>
          <a:xfrm>
            <a:off x="4276141" y="960859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42" name="순서도: 연결자 41">
            <a:extLst>
              <a:ext uri="{FF2B5EF4-FFF2-40B4-BE49-F238E27FC236}">
                <a16:creationId xmlns:a16="http://schemas.microsoft.com/office/drawing/2014/main" id="{DF7CA158-70F3-46F6-B092-C095838BC74C}"/>
              </a:ext>
            </a:extLst>
          </p:cNvPr>
          <p:cNvSpPr/>
          <p:nvPr/>
        </p:nvSpPr>
        <p:spPr>
          <a:xfrm>
            <a:off x="5012237" y="959666"/>
            <a:ext cx="122295" cy="122297"/>
          </a:xfrm>
          <a:prstGeom prst="flowChartConnector">
            <a:avLst/>
          </a:prstGeom>
          <a:solidFill>
            <a:srgbClr val="DBA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B2E907-2D10-444E-A1AB-34D8722741EE}"/>
              </a:ext>
            </a:extLst>
          </p:cNvPr>
          <p:cNvSpPr txBox="1"/>
          <p:nvPr/>
        </p:nvSpPr>
        <p:spPr>
          <a:xfrm>
            <a:off x="5135415" y="843768"/>
            <a:ext cx="49547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E7C8DD"/>
                </a:solidFill>
                <a:latin typeface="맑은 고딕" panose="020F0502020204030204"/>
                <a:ea typeface="맑은 고딕"/>
              </a:rPr>
              <a:t>순열변수중요도 및 랜덤포레스트 변수중요도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E7C8DD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5462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6" grpId="0"/>
      <p:bldP spid="3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62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6A73D40-F0B2-4B18-65F9-6AAEF792DD36}"/>
              </a:ext>
            </a:extLst>
          </p:cNvPr>
          <p:cNvCxnSpPr/>
          <p:nvPr/>
        </p:nvCxnSpPr>
        <p:spPr>
          <a:xfrm>
            <a:off x="4639221" y="739401"/>
            <a:ext cx="2908004" cy="1773"/>
          </a:xfrm>
          <a:prstGeom prst="straightConnector1">
            <a:avLst/>
          </a:prstGeom>
          <a:ln w="28575">
            <a:solidFill>
              <a:srgbClr val="DEFF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1E05C3D-9541-1199-BCE0-4D658896CE0F}"/>
              </a:ext>
            </a:extLst>
          </p:cNvPr>
          <p:cNvSpPr txBox="1"/>
          <p:nvPr/>
        </p:nvSpPr>
        <p:spPr>
          <a:xfrm>
            <a:off x="4550747" y="196286"/>
            <a:ext cx="30912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C8DD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03 분석결과 설명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4E0AA54-A19C-46CB-9E62-833F89224B05}"/>
              </a:ext>
            </a:extLst>
          </p:cNvPr>
          <p:cNvSpPr/>
          <p:nvPr/>
        </p:nvSpPr>
        <p:spPr>
          <a:xfrm>
            <a:off x="-5115321" y="1912659"/>
            <a:ext cx="6785951" cy="28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DB48644-EA74-4BFC-A165-A3780708463D}"/>
              </a:ext>
            </a:extLst>
          </p:cNvPr>
          <p:cNvSpPr/>
          <p:nvPr/>
        </p:nvSpPr>
        <p:spPr>
          <a:xfrm>
            <a:off x="-5100817" y="2363801"/>
            <a:ext cx="6785951" cy="28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3701935-2922-4CB8-9E74-5A6825BAC2CE}"/>
              </a:ext>
            </a:extLst>
          </p:cNvPr>
          <p:cNvSpPr/>
          <p:nvPr/>
        </p:nvSpPr>
        <p:spPr>
          <a:xfrm>
            <a:off x="-5100817" y="2814943"/>
            <a:ext cx="6785951" cy="28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F633E11-68A0-492A-BD7C-C23957579835}"/>
              </a:ext>
            </a:extLst>
          </p:cNvPr>
          <p:cNvSpPr/>
          <p:nvPr/>
        </p:nvSpPr>
        <p:spPr>
          <a:xfrm>
            <a:off x="-5100817" y="3266085"/>
            <a:ext cx="6785951" cy="28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4EE93E6-9742-4A5A-BA5A-8DD4C0F0F95B}"/>
              </a:ext>
            </a:extLst>
          </p:cNvPr>
          <p:cNvSpPr/>
          <p:nvPr/>
        </p:nvSpPr>
        <p:spPr>
          <a:xfrm>
            <a:off x="-5100817" y="3717227"/>
            <a:ext cx="6785951" cy="28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5CAD778-0816-48B7-906F-ED56D108877F}"/>
              </a:ext>
            </a:extLst>
          </p:cNvPr>
          <p:cNvSpPr/>
          <p:nvPr/>
        </p:nvSpPr>
        <p:spPr>
          <a:xfrm>
            <a:off x="-5100817" y="4168369"/>
            <a:ext cx="6785951" cy="28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EA54FC2-2899-4E85-9572-5BF339EAD07F}"/>
              </a:ext>
            </a:extLst>
          </p:cNvPr>
          <p:cNvSpPr/>
          <p:nvPr/>
        </p:nvSpPr>
        <p:spPr>
          <a:xfrm>
            <a:off x="-5100816" y="4619511"/>
            <a:ext cx="6785951" cy="28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0561A9D-5D32-4276-A016-B65CD78000B9}"/>
              </a:ext>
            </a:extLst>
          </p:cNvPr>
          <p:cNvSpPr/>
          <p:nvPr/>
        </p:nvSpPr>
        <p:spPr>
          <a:xfrm>
            <a:off x="-5100816" y="5070653"/>
            <a:ext cx="6785951" cy="28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98530EE-53A0-4E89-A00B-87DF062BF4CA}"/>
              </a:ext>
            </a:extLst>
          </p:cNvPr>
          <p:cNvSpPr/>
          <p:nvPr/>
        </p:nvSpPr>
        <p:spPr>
          <a:xfrm>
            <a:off x="-5100816" y="5521795"/>
            <a:ext cx="6785951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3681ED-259A-4430-8273-5D1357295AD9}"/>
              </a:ext>
            </a:extLst>
          </p:cNvPr>
          <p:cNvSpPr/>
          <p:nvPr/>
        </p:nvSpPr>
        <p:spPr>
          <a:xfrm>
            <a:off x="-5100816" y="5972938"/>
            <a:ext cx="6785951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43317A1-490D-411B-B786-5F0F51677676}"/>
              </a:ext>
            </a:extLst>
          </p:cNvPr>
          <p:cNvCxnSpPr/>
          <p:nvPr/>
        </p:nvCxnSpPr>
        <p:spPr>
          <a:xfrm>
            <a:off x="1695450" y="1720850"/>
            <a:ext cx="0" cy="468630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AE4AD7F-EC40-4E66-85E7-6D5CF16F3265}"/>
              </a:ext>
            </a:extLst>
          </p:cNvPr>
          <p:cNvSpPr/>
          <p:nvPr/>
        </p:nvSpPr>
        <p:spPr>
          <a:xfrm>
            <a:off x="0" y="1739899"/>
            <a:ext cx="1676400" cy="4657725"/>
          </a:xfrm>
          <a:prstGeom prst="rect">
            <a:avLst/>
          </a:prstGeom>
          <a:solidFill>
            <a:srgbClr val="8662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CD9781-B059-46C0-90C4-5FB5D5A65891}"/>
              </a:ext>
            </a:extLst>
          </p:cNvPr>
          <p:cNvSpPr txBox="1"/>
          <p:nvPr/>
        </p:nvSpPr>
        <p:spPr>
          <a:xfrm>
            <a:off x="2528790" y="1183473"/>
            <a:ext cx="71288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랜덤포레스트 </a:t>
            </a: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with Mean Decrease Accuracy</a:t>
            </a: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E2E4F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순서도: 연결자 27">
            <a:extLst>
              <a:ext uri="{FF2B5EF4-FFF2-40B4-BE49-F238E27FC236}">
                <a16:creationId xmlns:a16="http://schemas.microsoft.com/office/drawing/2014/main" id="{34ABEDCD-0B11-41E6-83F9-B1D5CB562533}"/>
              </a:ext>
            </a:extLst>
          </p:cNvPr>
          <p:cNvSpPr/>
          <p:nvPr/>
        </p:nvSpPr>
        <p:spPr>
          <a:xfrm>
            <a:off x="4458879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29" name="순서도: 연결자 28">
            <a:extLst>
              <a:ext uri="{FF2B5EF4-FFF2-40B4-BE49-F238E27FC236}">
                <a16:creationId xmlns:a16="http://schemas.microsoft.com/office/drawing/2014/main" id="{A5942099-2524-4D17-A549-32EF0F7EDD10}"/>
              </a:ext>
            </a:extLst>
          </p:cNvPr>
          <p:cNvSpPr/>
          <p:nvPr/>
        </p:nvSpPr>
        <p:spPr>
          <a:xfrm>
            <a:off x="4821737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30" name="순서도: 연결자 29">
            <a:extLst>
              <a:ext uri="{FF2B5EF4-FFF2-40B4-BE49-F238E27FC236}">
                <a16:creationId xmlns:a16="http://schemas.microsoft.com/office/drawing/2014/main" id="{FE56BE56-F0A6-403D-BB33-392B154775C4}"/>
              </a:ext>
            </a:extLst>
          </p:cNvPr>
          <p:cNvSpPr/>
          <p:nvPr/>
        </p:nvSpPr>
        <p:spPr>
          <a:xfrm>
            <a:off x="4637008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31" name="순서도: 연결자 30">
            <a:extLst>
              <a:ext uri="{FF2B5EF4-FFF2-40B4-BE49-F238E27FC236}">
                <a16:creationId xmlns:a16="http://schemas.microsoft.com/office/drawing/2014/main" id="{B073F32E-7FB1-433E-A65A-88C97DBAC187}"/>
              </a:ext>
            </a:extLst>
          </p:cNvPr>
          <p:cNvSpPr/>
          <p:nvPr/>
        </p:nvSpPr>
        <p:spPr>
          <a:xfrm>
            <a:off x="4276141" y="960859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32" name="순서도: 연결자 31">
            <a:extLst>
              <a:ext uri="{FF2B5EF4-FFF2-40B4-BE49-F238E27FC236}">
                <a16:creationId xmlns:a16="http://schemas.microsoft.com/office/drawing/2014/main" id="{08D76B21-E78F-412B-8D6C-A814F35970E5}"/>
              </a:ext>
            </a:extLst>
          </p:cNvPr>
          <p:cNvSpPr/>
          <p:nvPr/>
        </p:nvSpPr>
        <p:spPr>
          <a:xfrm>
            <a:off x="5012237" y="959666"/>
            <a:ext cx="122295" cy="122297"/>
          </a:xfrm>
          <a:prstGeom prst="flowChartConnector">
            <a:avLst/>
          </a:prstGeom>
          <a:solidFill>
            <a:srgbClr val="DBA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72F94DD-4367-4DF0-A0B2-1A03CEBCED7B}"/>
              </a:ext>
            </a:extLst>
          </p:cNvPr>
          <p:cNvSpPr txBox="1"/>
          <p:nvPr/>
        </p:nvSpPr>
        <p:spPr>
          <a:xfrm>
            <a:off x="5135415" y="843768"/>
            <a:ext cx="49547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E7C8DD"/>
                </a:solidFill>
                <a:latin typeface="맑은 고딕" panose="020F0502020204030204"/>
                <a:ea typeface="맑은 고딕"/>
              </a:rPr>
              <a:t>순열변수중요도 및 랜덤포레스트 변수중요도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E7C8DD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6930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62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6A73D40-F0B2-4B18-65F9-6AAEF792DD36}"/>
              </a:ext>
            </a:extLst>
          </p:cNvPr>
          <p:cNvCxnSpPr/>
          <p:nvPr/>
        </p:nvCxnSpPr>
        <p:spPr>
          <a:xfrm>
            <a:off x="4639221" y="739401"/>
            <a:ext cx="2908004" cy="1773"/>
          </a:xfrm>
          <a:prstGeom prst="straightConnector1">
            <a:avLst/>
          </a:prstGeom>
          <a:ln w="28575">
            <a:solidFill>
              <a:srgbClr val="DEFF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1E05C3D-9541-1199-BCE0-4D658896CE0F}"/>
              </a:ext>
            </a:extLst>
          </p:cNvPr>
          <p:cNvSpPr txBox="1"/>
          <p:nvPr/>
        </p:nvSpPr>
        <p:spPr>
          <a:xfrm>
            <a:off x="4550747" y="196286"/>
            <a:ext cx="30912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C8DD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03 분석결과 설명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4E0AA54-A19C-46CB-9E62-833F89224B05}"/>
              </a:ext>
            </a:extLst>
          </p:cNvPr>
          <p:cNvSpPr/>
          <p:nvPr/>
        </p:nvSpPr>
        <p:spPr>
          <a:xfrm>
            <a:off x="1209279" y="1912659"/>
            <a:ext cx="6785951" cy="28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DB48644-EA74-4BFC-A165-A3780708463D}"/>
              </a:ext>
            </a:extLst>
          </p:cNvPr>
          <p:cNvSpPr/>
          <p:nvPr/>
        </p:nvSpPr>
        <p:spPr>
          <a:xfrm>
            <a:off x="537983" y="2363801"/>
            <a:ext cx="6785951" cy="28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3701935-2922-4CB8-9E74-5A6825BAC2CE}"/>
              </a:ext>
            </a:extLst>
          </p:cNvPr>
          <p:cNvSpPr/>
          <p:nvPr/>
        </p:nvSpPr>
        <p:spPr>
          <a:xfrm>
            <a:off x="252233" y="2814943"/>
            <a:ext cx="6785951" cy="28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F633E11-68A0-492A-BD7C-C23957579835}"/>
              </a:ext>
            </a:extLst>
          </p:cNvPr>
          <p:cNvSpPr/>
          <p:nvPr/>
        </p:nvSpPr>
        <p:spPr>
          <a:xfrm>
            <a:off x="-147817" y="3266085"/>
            <a:ext cx="6785951" cy="28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4EE93E6-9742-4A5A-BA5A-8DD4C0F0F95B}"/>
              </a:ext>
            </a:extLst>
          </p:cNvPr>
          <p:cNvSpPr/>
          <p:nvPr/>
        </p:nvSpPr>
        <p:spPr>
          <a:xfrm>
            <a:off x="-566917" y="3717227"/>
            <a:ext cx="6785951" cy="28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5CAD778-0816-48B7-906F-ED56D108877F}"/>
              </a:ext>
            </a:extLst>
          </p:cNvPr>
          <p:cNvSpPr/>
          <p:nvPr/>
        </p:nvSpPr>
        <p:spPr>
          <a:xfrm>
            <a:off x="-1100317" y="4168369"/>
            <a:ext cx="6785951" cy="28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EA54FC2-2899-4E85-9572-5BF339EAD07F}"/>
              </a:ext>
            </a:extLst>
          </p:cNvPr>
          <p:cNvSpPr/>
          <p:nvPr/>
        </p:nvSpPr>
        <p:spPr>
          <a:xfrm>
            <a:off x="-1862316" y="4619511"/>
            <a:ext cx="6785951" cy="28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0561A9D-5D32-4276-A016-B65CD78000B9}"/>
              </a:ext>
            </a:extLst>
          </p:cNvPr>
          <p:cNvSpPr/>
          <p:nvPr/>
        </p:nvSpPr>
        <p:spPr>
          <a:xfrm>
            <a:off x="-2052816" y="5070653"/>
            <a:ext cx="6785951" cy="28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98530EE-53A0-4E89-A00B-87DF062BF4CA}"/>
              </a:ext>
            </a:extLst>
          </p:cNvPr>
          <p:cNvSpPr/>
          <p:nvPr/>
        </p:nvSpPr>
        <p:spPr>
          <a:xfrm>
            <a:off x="-2548116" y="5521795"/>
            <a:ext cx="6785951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3681ED-259A-4430-8273-5D1357295AD9}"/>
              </a:ext>
            </a:extLst>
          </p:cNvPr>
          <p:cNvSpPr/>
          <p:nvPr/>
        </p:nvSpPr>
        <p:spPr>
          <a:xfrm>
            <a:off x="-3100566" y="5972938"/>
            <a:ext cx="6785951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43317A1-490D-411B-B786-5F0F51677676}"/>
              </a:ext>
            </a:extLst>
          </p:cNvPr>
          <p:cNvCxnSpPr/>
          <p:nvPr/>
        </p:nvCxnSpPr>
        <p:spPr>
          <a:xfrm>
            <a:off x="1695450" y="1720850"/>
            <a:ext cx="0" cy="468630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AE4AD7F-EC40-4E66-85E7-6D5CF16F3265}"/>
              </a:ext>
            </a:extLst>
          </p:cNvPr>
          <p:cNvSpPr/>
          <p:nvPr/>
        </p:nvSpPr>
        <p:spPr>
          <a:xfrm>
            <a:off x="0" y="1739899"/>
            <a:ext cx="1676400" cy="4657725"/>
          </a:xfrm>
          <a:prstGeom prst="rect">
            <a:avLst/>
          </a:prstGeom>
          <a:solidFill>
            <a:srgbClr val="8662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CD9781-B059-46C0-90C4-5FB5D5A65891}"/>
              </a:ext>
            </a:extLst>
          </p:cNvPr>
          <p:cNvSpPr txBox="1"/>
          <p:nvPr/>
        </p:nvSpPr>
        <p:spPr>
          <a:xfrm>
            <a:off x="2528790" y="1183473"/>
            <a:ext cx="71288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랜덤포레스트 </a:t>
            </a: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with </a:t>
            </a:r>
            <a:r>
              <a:rPr lang="en-US" altLang="ko-KR" sz="2200" b="1" dirty="0">
                <a:solidFill>
                  <a:srgbClr val="E2E4F6"/>
                </a:solidFill>
                <a:latin typeface="맑은 고딕" panose="020F0502020204030204"/>
                <a:ea typeface="맑은 고딕" panose="020B0503020000020004" pitchFamily="50" charset="-127"/>
              </a:rPr>
              <a:t>Gini</a:t>
            </a:r>
            <a:r>
              <a:rPr lang="ko-KR" altLang="en-US" sz="2200" b="1" dirty="0">
                <a:solidFill>
                  <a:srgbClr val="E2E4F6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2200" b="1" dirty="0">
                <a:solidFill>
                  <a:srgbClr val="E2E4F6"/>
                </a:solidFill>
                <a:latin typeface="맑은 고딕" panose="020F0502020204030204"/>
                <a:ea typeface="맑은 고딕" panose="020B0503020000020004" pitchFamily="50" charset="-127"/>
              </a:rPr>
              <a:t>Importance</a:t>
            </a: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E2E4F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DD05D9-6AEB-419C-9C81-9B4DD1A6128B}"/>
              </a:ext>
            </a:extLst>
          </p:cNvPr>
          <p:cNvSpPr txBox="1"/>
          <p:nvPr/>
        </p:nvSpPr>
        <p:spPr>
          <a:xfrm>
            <a:off x="8553978" y="1935493"/>
            <a:ext cx="25499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332529"/>
                </a:solidFill>
              </a:rPr>
              <a:t>인간관계 만족도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8ED620-55A6-4488-B0A5-0209EDF9186C}"/>
              </a:ext>
            </a:extLst>
          </p:cNvPr>
          <p:cNvSpPr txBox="1"/>
          <p:nvPr/>
        </p:nvSpPr>
        <p:spPr>
          <a:xfrm>
            <a:off x="8553978" y="2362538"/>
            <a:ext cx="16255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332529"/>
                </a:solidFill>
              </a:rPr>
              <a:t>여가생활 만족도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14F883-E1C4-4AA8-AF83-60718F38E7A2}"/>
              </a:ext>
            </a:extLst>
          </p:cNvPr>
          <p:cNvSpPr txBox="1"/>
          <p:nvPr/>
        </p:nvSpPr>
        <p:spPr>
          <a:xfrm>
            <a:off x="8553978" y="2789583"/>
            <a:ext cx="20659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332529"/>
                </a:solidFill>
              </a:rPr>
              <a:t>소득 만족도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1CB8CB-91FA-4BE8-AA8E-D1EDD34755B0}"/>
              </a:ext>
            </a:extLst>
          </p:cNvPr>
          <p:cNvSpPr txBox="1"/>
          <p:nvPr/>
        </p:nvSpPr>
        <p:spPr>
          <a:xfrm>
            <a:off x="8553978" y="3216628"/>
            <a:ext cx="16255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332529"/>
                </a:solidFill>
              </a:rPr>
              <a:t>지출 규모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BF6BE9-7832-412F-9060-94A31CB99B46}"/>
              </a:ext>
            </a:extLst>
          </p:cNvPr>
          <p:cNvSpPr txBox="1"/>
          <p:nvPr/>
        </p:nvSpPr>
        <p:spPr>
          <a:xfrm>
            <a:off x="8553978" y="3643673"/>
            <a:ext cx="19149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332529"/>
                </a:solidFill>
              </a:rPr>
              <a:t>지출 만족도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1238D8-04D5-4F3D-B821-6E2FAD2A663C}"/>
              </a:ext>
            </a:extLst>
          </p:cNvPr>
          <p:cNvSpPr txBox="1"/>
          <p:nvPr/>
        </p:nvSpPr>
        <p:spPr>
          <a:xfrm>
            <a:off x="8553978" y="4497763"/>
            <a:ext cx="31849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332529"/>
                </a:solidFill>
              </a:rPr>
              <a:t>교육수준 만족도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60DA0B-9C87-4D56-B0E3-4C1BFCA92132}"/>
              </a:ext>
            </a:extLst>
          </p:cNvPr>
          <p:cNvSpPr txBox="1"/>
          <p:nvPr/>
        </p:nvSpPr>
        <p:spPr>
          <a:xfrm>
            <a:off x="8553978" y="4924808"/>
            <a:ext cx="16255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332529"/>
                </a:solidFill>
              </a:rPr>
              <a:t>교내환경 만족도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4002BC-8966-4F70-A85A-4802D4CD604F}"/>
              </a:ext>
            </a:extLst>
          </p:cNvPr>
          <p:cNvSpPr txBox="1"/>
          <p:nvPr/>
        </p:nvSpPr>
        <p:spPr>
          <a:xfrm>
            <a:off x="8553977" y="5351853"/>
            <a:ext cx="27363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332529"/>
                </a:solidFill>
              </a:rPr>
              <a:t>거주환경 </a:t>
            </a:r>
            <a:r>
              <a:rPr lang="en-US" altLang="ko-KR" sz="1500" b="1" dirty="0">
                <a:solidFill>
                  <a:srgbClr val="332529"/>
                </a:solidFill>
              </a:rPr>
              <a:t>– </a:t>
            </a:r>
            <a:r>
              <a:rPr lang="ko-KR" altLang="en-US" sz="1500" b="1" dirty="0">
                <a:solidFill>
                  <a:srgbClr val="332529"/>
                </a:solidFill>
              </a:rPr>
              <a:t>문화생활 만족도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B4BBFD-99F0-4AD6-8882-2BB8403A70F7}"/>
              </a:ext>
            </a:extLst>
          </p:cNvPr>
          <p:cNvSpPr txBox="1"/>
          <p:nvPr/>
        </p:nvSpPr>
        <p:spPr>
          <a:xfrm>
            <a:off x="8553978" y="5778895"/>
            <a:ext cx="24610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332529"/>
                </a:solidFill>
              </a:rPr>
              <a:t>통학시간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16A175-7A97-456F-80A3-0337FDADB317}"/>
              </a:ext>
            </a:extLst>
          </p:cNvPr>
          <p:cNvSpPr txBox="1"/>
          <p:nvPr/>
        </p:nvSpPr>
        <p:spPr>
          <a:xfrm>
            <a:off x="8553978" y="4070718"/>
            <a:ext cx="16255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332529"/>
                </a:solidFill>
              </a:rPr>
              <a:t>학교생활 만족도</a:t>
            </a:r>
            <a:endParaRPr lang="en-US" altLang="ko-KR" sz="1500" b="1" dirty="0">
              <a:solidFill>
                <a:srgbClr val="332529"/>
              </a:solidFill>
            </a:endParaRPr>
          </a:p>
        </p:txBody>
      </p:sp>
      <p:sp>
        <p:nvSpPr>
          <p:cNvPr id="38" name="순서도: 연결자 37">
            <a:extLst>
              <a:ext uri="{FF2B5EF4-FFF2-40B4-BE49-F238E27FC236}">
                <a16:creationId xmlns:a16="http://schemas.microsoft.com/office/drawing/2014/main" id="{A435CEDD-6B74-46B9-ADD9-7D74620D98E5}"/>
              </a:ext>
            </a:extLst>
          </p:cNvPr>
          <p:cNvSpPr/>
          <p:nvPr/>
        </p:nvSpPr>
        <p:spPr>
          <a:xfrm>
            <a:off x="4458879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2B5EFA56-4098-49BA-8001-35D48B733D4F}"/>
              </a:ext>
            </a:extLst>
          </p:cNvPr>
          <p:cNvSpPr/>
          <p:nvPr/>
        </p:nvSpPr>
        <p:spPr>
          <a:xfrm>
            <a:off x="4821737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40" name="순서도: 연결자 39">
            <a:extLst>
              <a:ext uri="{FF2B5EF4-FFF2-40B4-BE49-F238E27FC236}">
                <a16:creationId xmlns:a16="http://schemas.microsoft.com/office/drawing/2014/main" id="{24CD8818-BBC7-4DA8-9B2D-2AAFF1791684}"/>
              </a:ext>
            </a:extLst>
          </p:cNvPr>
          <p:cNvSpPr/>
          <p:nvPr/>
        </p:nvSpPr>
        <p:spPr>
          <a:xfrm>
            <a:off x="4637008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41" name="순서도: 연결자 40">
            <a:extLst>
              <a:ext uri="{FF2B5EF4-FFF2-40B4-BE49-F238E27FC236}">
                <a16:creationId xmlns:a16="http://schemas.microsoft.com/office/drawing/2014/main" id="{7E908861-52D9-4F46-A987-04C8E72F1E7D}"/>
              </a:ext>
            </a:extLst>
          </p:cNvPr>
          <p:cNvSpPr/>
          <p:nvPr/>
        </p:nvSpPr>
        <p:spPr>
          <a:xfrm>
            <a:off x="4276141" y="960859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42" name="순서도: 연결자 41">
            <a:extLst>
              <a:ext uri="{FF2B5EF4-FFF2-40B4-BE49-F238E27FC236}">
                <a16:creationId xmlns:a16="http://schemas.microsoft.com/office/drawing/2014/main" id="{0E7F99FB-E830-447E-919A-5C6ABE441A28}"/>
              </a:ext>
            </a:extLst>
          </p:cNvPr>
          <p:cNvSpPr/>
          <p:nvPr/>
        </p:nvSpPr>
        <p:spPr>
          <a:xfrm>
            <a:off x="5012237" y="959666"/>
            <a:ext cx="122295" cy="122297"/>
          </a:xfrm>
          <a:prstGeom prst="flowChartConnector">
            <a:avLst/>
          </a:prstGeom>
          <a:solidFill>
            <a:srgbClr val="DBA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C95AC92-6295-45F5-8C45-27AF5E55738E}"/>
              </a:ext>
            </a:extLst>
          </p:cNvPr>
          <p:cNvSpPr txBox="1"/>
          <p:nvPr/>
        </p:nvSpPr>
        <p:spPr>
          <a:xfrm>
            <a:off x="5135415" y="843768"/>
            <a:ext cx="49547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E7C8DD"/>
                </a:solidFill>
                <a:latin typeface="맑은 고딕" panose="020F0502020204030204"/>
                <a:ea typeface="맑은 고딕"/>
              </a:rPr>
              <a:t>순열변수중요도 및 랜덤포레스트 변수중요도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E7C8DD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1551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62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6A73D40-F0B2-4B18-65F9-6AAEF792DD36}"/>
              </a:ext>
            </a:extLst>
          </p:cNvPr>
          <p:cNvCxnSpPr/>
          <p:nvPr/>
        </p:nvCxnSpPr>
        <p:spPr>
          <a:xfrm>
            <a:off x="4639221" y="739401"/>
            <a:ext cx="2908004" cy="1773"/>
          </a:xfrm>
          <a:prstGeom prst="straightConnector1">
            <a:avLst/>
          </a:prstGeom>
          <a:ln w="28575">
            <a:solidFill>
              <a:srgbClr val="DEFF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1E05C3D-9541-1199-BCE0-4D658896CE0F}"/>
              </a:ext>
            </a:extLst>
          </p:cNvPr>
          <p:cNvSpPr txBox="1"/>
          <p:nvPr/>
        </p:nvSpPr>
        <p:spPr>
          <a:xfrm>
            <a:off x="4550747" y="196286"/>
            <a:ext cx="30912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C8DD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03 분석결과 설명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4E0AA54-A19C-46CB-9E62-833F89224B05}"/>
              </a:ext>
            </a:extLst>
          </p:cNvPr>
          <p:cNvSpPr/>
          <p:nvPr/>
        </p:nvSpPr>
        <p:spPr>
          <a:xfrm>
            <a:off x="-5115321" y="1912659"/>
            <a:ext cx="6785951" cy="28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DB48644-EA74-4BFC-A165-A3780708463D}"/>
              </a:ext>
            </a:extLst>
          </p:cNvPr>
          <p:cNvSpPr/>
          <p:nvPr/>
        </p:nvSpPr>
        <p:spPr>
          <a:xfrm>
            <a:off x="-5100817" y="2363801"/>
            <a:ext cx="6785951" cy="28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3701935-2922-4CB8-9E74-5A6825BAC2CE}"/>
              </a:ext>
            </a:extLst>
          </p:cNvPr>
          <p:cNvSpPr/>
          <p:nvPr/>
        </p:nvSpPr>
        <p:spPr>
          <a:xfrm>
            <a:off x="-5100817" y="2814943"/>
            <a:ext cx="6785951" cy="28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F633E11-68A0-492A-BD7C-C23957579835}"/>
              </a:ext>
            </a:extLst>
          </p:cNvPr>
          <p:cNvSpPr/>
          <p:nvPr/>
        </p:nvSpPr>
        <p:spPr>
          <a:xfrm>
            <a:off x="-5100817" y="3266085"/>
            <a:ext cx="6785951" cy="28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4EE93E6-9742-4A5A-BA5A-8DD4C0F0F95B}"/>
              </a:ext>
            </a:extLst>
          </p:cNvPr>
          <p:cNvSpPr/>
          <p:nvPr/>
        </p:nvSpPr>
        <p:spPr>
          <a:xfrm>
            <a:off x="-5100817" y="3717227"/>
            <a:ext cx="6785951" cy="28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5CAD778-0816-48B7-906F-ED56D108877F}"/>
              </a:ext>
            </a:extLst>
          </p:cNvPr>
          <p:cNvSpPr/>
          <p:nvPr/>
        </p:nvSpPr>
        <p:spPr>
          <a:xfrm>
            <a:off x="-5100817" y="4168369"/>
            <a:ext cx="6785951" cy="28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EA54FC2-2899-4E85-9572-5BF339EAD07F}"/>
              </a:ext>
            </a:extLst>
          </p:cNvPr>
          <p:cNvSpPr/>
          <p:nvPr/>
        </p:nvSpPr>
        <p:spPr>
          <a:xfrm>
            <a:off x="-5100816" y="4619511"/>
            <a:ext cx="6785951" cy="28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0561A9D-5D32-4276-A016-B65CD78000B9}"/>
              </a:ext>
            </a:extLst>
          </p:cNvPr>
          <p:cNvSpPr/>
          <p:nvPr/>
        </p:nvSpPr>
        <p:spPr>
          <a:xfrm>
            <a:off x="-5100816" y="5070653"/>
            <a:ext cx="6785951" cy="28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98530EE-53A0-4E89-A00B-87DF062BF4CA}"/>
              </a:ext>
            </a:extLst>
          </p:cNvPr>
          <p:cNvSpPr/>
          <p:nvPr/>
        </p:nvSpPr>
        <p:spPr>
          <a:xfrm>
            <a:off x="-5100816" y="5521795"/>
            <a:ext cx="6785951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3681ED-259A-4430-8273-5D1357295AD9}"/>
              </a:ext>
            </a:extLst>
          </p:cNvPr>
          <p:cNvSpPr/>
          <p:nvPr/>
        </p:nvSpPr>
        <p:spPr>
          <a:xfrm>
            <a:off x="-5100816" y="5972938"/>
            <a:ext cx="6785951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43317A1-490D-411B-B786-5F0F51677676}"/>
              </a:ext>
            </a:extLst>
          </p:cNvPr>
          <p:cNvCxnSpPr/>
          <p:nvPr/>
        </p:nvCxnSpPr>
        <p:spPr>
          <a:xfrm>
            <a:off x="1695450" y="1720850"/>
            <a:ext cx="0" cy="468630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AE4AD7F-EC40-4E66-85E7-6D5CF16F3265}"/>
              </a:ext>
            </a:extLst>
          </p:cNvPr>
          <p:cNvSpPr/>
          <p:nvPr/>
        </p:nvSpPr>
        <p:spPr>
          <a:xfrm>
            <a:off x="0" y="1739899"/>
            <a:ext cx="1676400" cy="4657725"/>
          </a:xfrm>
          <a:prstGeom prst="rect">
            <a:avLst/>
          </a:prstGeom>
          <a:solidFill>
            <a:srgbClr val="8662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CD9781-B059-46C0-90C4-5FB5D5A65891}"/>
              </a:ext>
            </a:extLst>
          </p:cNvPr>
          <p:cNvSpPr txBox="1"/>
          <p:nvPr/>
        </p:nvSpPr>
        <p:spPr>
          <a:xfrm>
            <a:off x="2528790" y="1183473"/>
            <a:ext cx="71288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딥러닝 </a:t>
            </a: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with </a:t>
            </a: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순열변수중요도</a:t>
            </a:r>
          </a:p>
        </p:txBody>
      </p:sp>
      <p:sp>
        <p:nvSpPr>
          <p:cNvPr id="28" name="순서도: 연결자 27">
            <a:extLst>
              <a:ext uri="{FF2B5EF4-FFF2-40B4-BE49-F238E27FC236}">
                <a16:creationId xmlns:a16="http://schemas.microsoft.com/office/drawing/2014/main" id="{F5673E98-CE96-44B0-8DC0-82A7392EDAA6}"/>
              </a:ext>
            </a:extLst>
          </p:cNvPr>
          <p:cNvSpPr/>
          <p:nvPr/>
        </p:nvSpPr>
        <p:spPr>
          <a:xfrm>
            <a:off x="4458879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29" name="순서도: 연결자 28">
            <a:extLst>
              <a:ext uri="{FF2B5EF4-FFF2-40B4-BE49-F238E27FC236}">
                <a16:creationId xmlns:a16="http://schemas.microsoft.com/office/drawing/2014/main" id="{A8281BC7-5301-417F-8D5E-ADCE098780CA}"/>
              </a:ext>
            </a:extLst>
          </p:cNvPr>
          <p:cNvSpPr/>
          <p:nvPr/>
        </p:nvSpPr>
        <p:spPr>
          <a:xfrm>
            <a:off x="4821737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30" name="순서도: 연결자 29">
            <a:extLst>
              <a:ext uri="{FF2B5EF4-FFF2-40B4-BE49-F238E27FC236}">
                <a16:creationId xmlns:a16="http://schemas.microsoft.com/office/drawing/2014/main" id="{6D4BA885-1D22-428B-8CBA-4ACBD4FA024D}"/>
              </a:ext>
            </a:extLst>
          </p:cNvPr>
          <p:cNvSpPr/>
          <p:nvPr/>
        </p:nvSpPr>
        <p:spPr>
          <a:xfrm>
            <a:off x="4637008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31" name="순서도: 연결자 30">
            <a:extLst>
              <a:ext uri="{FF2B5EF4-FFF2-40B4-BE49-F238E27FC236}">
                <a16:creationId xmlns:a16="http://schemas.microsoft.com/office/drawing/2014/main" id="{8C807746-30D5-4A8F-A086-F3C6B03670F0}"/>
              </a:ext>
            </a:extLst>
          </p:cNvPr>
          <p:cNvSpPr/>
          <p:nvPr/>
        </p:nvSpPr>
        <p:spPr>
          <a:xfrm>
            <a:off x="4276141" y="960859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32" name="순서도: 연결자 31">
            <a:extLst>
              <a:ext uri="{FF2B5EF4-FFF2-40B4-BE49-F238E27FC236}">
                <a16:creationId xmlns:a16="http://schemas.microsoft.com/office/drawing/2014/main" id="{D7949054-2013-40ED-AC2E-2B1B2F77DDD7}"/>
              </a:ext>
            </a:extLst>
          </p:cNvPr>
          <p:cNvSpPr/>
          <p:nvPr/>
        </p:nvSpPr>
        <p:spPr>
          <a:xfrm>
            <a:off x="5012237" y="959666"/>
            <a:ext cx="122295" cy="122297"/>
          </a:xfrm>
          <a:prstGeom prst="flowChartConnector">
            <a:avLst/>
          </a:prstGeom>
          <a:solidFill>
            <a:srgbClr val="DBA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AF7C62-496A-4B95-98C7-4D61F4C39EA8}"/>
              </a:ext>
            </a:extLst>
          </p:cNvPr>
          <p:cNvSpPr txBox="1"/>
          <p:nvPr/>
        </p:nvSpPr>
        <p:spPr>
          <a:xfrm>
            <a:off x="5135415" y="843768"/>
            <a:ext cx="49547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E7C8DD"/>
                </a:solidFill>
                <a:latin typeface="맑은 고딕" panose="020F0502020204030204"/>
                <a:ea typeface="맑은 고딕"/>
              </a:rPr>
              <a:t>순열변수중요도 및 랜덤포레스트 변수중요도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E7C8DD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889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62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6A73D40-F0B2-4B18-65F9-6AAEF792DD36}"/>
              </a:ext>
            </a:extLst>
          </p:cNvPr>
          <p:cNvCxnSpPr/>
          <p:nvPr/>
        </p:nvCxnSpPr>
        <p:spPr>
          <a:xfrm>
            <a:off x="4639221" y="739401"/>
            <a:ext cx="2908004" cy="1773"/>
          </a:xfrm>
          <a:prstGeom prst="straightConnector1">
            <a:avLst/>
          </a:prstGeom>
          <a:ln w="28575">
            <a:solidFill>
              <a:srgbClr val="DEFF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1E05C3D-9541-1199-BCE0-4D658896CE0F}"/>
              </a:ext>
            </a:extLst>
          </p:cNvPr>
          <p:cNvSpPr txBox="1"/>
          <p:nvPr/>
        </p:nvSpPr>
        <p:spPr>
          <a:xfrm>
            <a:off x="4550747" y="196286"/>
            <a:ext cx="30912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C8DD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03 분석결과 설명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4E0AA54-A19C-46CB-9E62-833F89224B05}"/>
              </a:ext>
            </a:extLst>
          </p:cNvPr>
          <p:cNvSpPr/>
          <p:nvPr/>
        </p:nvSpPr>
        <p:spPr>
          <a:xfrm>
            <a:off x="1094979" y="1912659"/>
            <a:ext cx="6785951" cy="28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DB48644-EA74-4BFC-A165-A3780708463D}"/>
              </a:ext>
            </a:extLst>
          </p:cNvPr>
          <p:cNvSpPr/>
          <p:nvPr/>
        </p:nvSpPr>
        <p:spPr>
          <a:xfrm>
            <a:off x="823733" y="2363801"/>
            <a:ext cx="6785951" cy="28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3701935-2922-4CB8-9E74-5A6825BAC2CE}"/>
              </a:ext>
            </a:extLst>
          </p:cNvPr>
          <p:cNvSpPr/>
          <p:nvPr/>
        </p:nvSpPr>
        <p:spPr>
          <a:xfrm>
            <a:off x="652283" y="2814943"/>
            <a:ext cx="6785951" cy="28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F633E11-68A0-492A-BD7C-C23957579835}"/>
              </a:ext>
            </a:extLst>
          </p:cNvPr>
          <p:cNvSpPr/>
          <p:nvPr/>
        </p:nvSpPr>
        <p:spPr>
          <a:xfrm>
            <a:off x="461783" y="3266085"/>
            <a:ext cx="6785951" cy="28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4EE93E6-9742-4A5A-BA5A-8DD4C0F0F95B}"/>
              </a:ext>
            </a:extLst>
          </p:cNvPr>
          <p:cNvSpPr/>
          <p:nvPr/>
        </p:nvSpPr>
        <p:spPr>
          <a:xfrm>
            <a:off x="137933" y="3717227"/>
            <a:ext cx="6785951" cy="28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5CAD778-0816-48B7-906F-ED56D108877F}"/>
              </a:ext>
            </a:extLst>
          </p:cNvPr>
          <p:cNvSpPr/>
          <p:nvPr/>
        </p:nvSpPr>
        <p:spPr>
          <a:xfrm>
            <a:off x="-2643367" y="4168369"/>
            <a:ext cx="6785951" cy="28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EA54FC2-2899-4E85-9572-5BF339EAD07F}"/>
              </a:ext>
            </a:extLst>
          </p:cNvPr>
          <p:cNvSpPr/>
          <p:nvPr/>
        </p:nvSpPr>
        <p:spPr>
          <a:xfrm>
            <a:off x="-3214866" y="4619511"/>
            <a:ext cx="6785951" cy="28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0561A9D-5D32-4276-A016-B65CD78000B9}"/>
              </a:ext>
            </a:extLst>
          </p:cNvPr>
          <p:cNvSpPr/>
          <p:nvPr/>
        </p:nvSpPr>
        <p:spPr>
          <a:xfrm>
            <a:off x="-3614916" y="5070653"/>
            <a:ext cx="6785951" cy="28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98530EE-53A0-4E89-A00B-87DF062BF4CA}"/>
              </a:ext>
            </a:extLst>
          </p:cNvPr>
          <p:cNvSpPr/>
          <p:nvPr/>
        </p:nvSpPr>
        <p:spPr>
          <a:xfrm>
            <a:off x="-5100816" y="5521795"/>
            <a:ext cx="6785951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3681ED-259A-4430-8273-5D1357295AD9}"/>
              </a:ext>
            </a:extLst>
          </p:cNvPr>
          <p:cNvSpPr/>
          <p:nvPr/>
        </p:nvSpPr>
        <p:spPr>
          <a:xfrm>
            <a:off x="-5100816" y="5972938"/>
            <a:ext cx="6785951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43317A1-490D-411B-B786-5F0F51677676}"/>
              </a:ext>
            </a:extLst>
          </p:cNvPr>
          <p:cNvCxnSpPr/>
          <p:nvPr/>
        </p:nvCxnSpPr>
        <p:spPr>
          <a:xfrm>
            <a:off x="1695450" y="1720850"/>
            <a:ext cx="0" cy="468630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AE4AD7F-EC40-4E66-85E7-6D5CF16F3265}"/>
              </a:ext>
            </a:extLst>
          </p:cNvPr>
          <p:cNvSpPr/>
          <p:nvPr/>
        </p:nvSpPr>
        <p:spPr>
          <a:xfrm>
            <a:off x="0" y="1739899"/>
            <a:ext cx="1676400" cy="4657725"/>
          </a:xfrm>
          <a:prstGeom prst="rect">
            <a:avLst/>
          </a:prstGeom>
          <a:solidFill>
            <a:srgbClr val="8662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4E5B7C-3F75-46D5-991A-32731C80FDF6}"/>
              </a:ext>
            </a:extLst>
          </p:cNvPr>
          <p:cNvSpPr txBox="1"/>
          <p:nvPr/>
        </p:nvSpPr>
        <p:spPr>
          <a:xfrm>
            <a:off x="2528790" y="1183473"/>
            <a:ext cx="71288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딥러닝 </a:t>
            </a: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with </a:t>
            </a: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순열변수중요도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512840-688E-4542-9547-652306EFEEEB}"/>
              </a:ext>
            </a:extLst>
          </p:cNvPr>
          <p:cNvSpPr txBox="1"/>
          <p:nvPr/>
        </p:nvSpPr>
        <p:spPr>
          <a:xfrm>
            <a:off x="8553978" y="1935493"/>
            <a:ext cx="25499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332529"/>
                </a:solidFill>
              </a:rPr>
              <a:t>여가생활 만족도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AA1792-827B-4473-BAF2-B1E2F6375DFB}"/>
              </a:ext>
            </a:extLst>
          </p:cNvPr>
          <p:cNvSpPr txBox="1"/>
          <p:nvPr/>
        </p:nvSpPr>
        <p:spPr>
          <a:xfrm>
            <a:off x="8553978" y="2362538"/>
            <a:ext cx="16255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332529"/>
                </a:solidFill>
              </a:rPr>
              <a:t>교육수준 만족도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ACC936-4FE0-4436-9679-DAFC9071762B}"/>
              </a:ext>
            </a:extLst>
          </p:cNvPr>
          <p:cNvSpPr txBox="1"/>
          <p:nvPr/>
        </p:nvSpPr>
        <p:spPr>
          <a:xfrm>
            <a:off x="8553978" y="2789583"/>
            <a:ext cx="20659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332529"/>
                </a:solidFill>
              </a:rPr>
              <a:t>교내취업훈련 만족도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FB9433-C7B2-42E7-B81A-521CB3558585}"/>
              </a:ext>
            </a:extLst>
          </p:cNvPr>
          <p:cNvSpPr txBox="1"/>
          <p:nvPr/>
        </p:nvSpPr>
        <p:spPr>
          <a:xfrm>
            <a:off x="8553978" y="3216628"/>
            <a:ext cx="16255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332529"/>
                </a:solidFill>
              </a:rPr>
              <a:t>인간관계 규모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96D224-83D5-4448-95FB-44F6A72A1127}"/>
              </a:ext>
            </a:extLst>
          </p:cNvPr>
          <p:cNvSpPr txBox="1"/>
          <p:nvPr/>
        </p:nvSpPr>
        <p:spPr>
          <a:xfrm>
            <a:off x="8553978" y="3643673"/>
            <a:ext cx="19149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332529"/>
                </a:solidFill>
              </a:rPr>
              <a:t>지출 만족도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CB8E5A-5639-439B-B594-561EA4A17252}"/>
              </a:ext>
            </a:extLst>
          </p:cNvPr>
          <p:cNvSpPr txBox="1"/>
          <p:nvPr/>
        </p:nvSpPr>
        <p:spPr>
          <a:xfrm>
            <a:off x="8553978" y="4497763"/>
            <a:ext cx="31849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332529"/>
                </a:solidFill>
              </a:rPr>
              <a:t>소득 만족도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3FFEF8-938B-4447-97A6-8AAFB0A21996}"/>
              </a:ext>
            </a:extLst>
          </p:cNvPr>
          <p:cNvSpPr txBox="1"/>
          <p:nvPr/>
        </p:nvSpPr>
        <p:spPr>
          <a:xfrm>
            <a:off x="8553978" y="4924808"/>
            <a:ext cx="27363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332529"/>
                </a:solidFill>
              </a:rPr>
              <a:t>거주환경 </a:t>
            </a:r>
            <a:r>
              <a:rPr lang="en-US" altLang="ko-KR" sz="1500" b="1" dirty="0">
                <a:solidFill>
                  <a:srgbClr val="332529"/>
                </a:solidFill>
              </a:rPr>
              <a:t>– </a:t>
            </a:r>
            <a:r>
              <a:rPr lang="ko-KR" altLang="en-US" sz="1500" b="1" dirty="0">
                <a:solidFill>
                  <a:srgbClr val="332529"/>
                </a:solidFill>
              </a:rPr>
              <a:t>문화생활 만족도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A05CE08-97E4-4D9C-9D72-8AE06D859DFC}"/>
              </a:ext>
            </a:extLst>
          </p:cNvPr>
          <p:cNvSpPr txBox="1"/>
          <p:nvPr/>
        </p:nvSpPr>
        <p:spPr>
          <a:xfrm>
            <a:off x="8553978" y="4070718"/>
            <a:ext cx="16255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332529"/>
                </a:solidFill>
              </a:rPr>
              <a:t>거주환경 만족도</a:t>
            </a:r>
            <a:endParaRPr lang="en-US" altLang="ko-KR" sz="1500" b="1" dirty="0">
              <a:solidFill>
                <a:srgbClr val="332529"/>
              </a:solidFill>
            </a:endParaRPr>
          </a:p>
        </p:txBody>
      </p: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BA2CA55C-82D8-4971-B251-85AADE984195}"/>
              </a:ext>
            </a:extLst>
          </p:cNvPr>
          <p:cNvSpPr/>
          <p:nvPr/>
        </p:nvSpPr>
        <p:spPr>
          <a:xfrm>
            <a:off x="4458879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40" name="순서도: 연결자 39">
            <a:extLst>
              <a:ext uri="{FF2B5EF4-FFF2-40B4-BE49-F238E27FC236}">
                <a16:creationId xmlns:a16="http://schemas.microsoft.com/office/drawing/2014/main" id="{E43ECD3F-25F8-4145-A646-32BE90D81C2C}"/>
              </a:ext>
            </a:extLst>
          </p:cNvPr>
          <p:cNvSpPr/>
          <p:nvPr/>
        </p:nvSpPr>
        <p:spPr>
          <a:xfrm>
            <a:off x="4821737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41" name="순서도: 연결자 40">
            <a:extLst>
              <a:ext uri="{FF2B5EF4-FFF2-40B4-BE49-F238E27FC236}">
                <a16:creationId xmlns:a16="http://schemas.microsoft.com/office/drawing/2014/main" id="{ECF13DCD-2276-44C5-B824-1EFCC4336C51}"/>
              </a:ext>
            </a:extLst>
          </p:cNvPr>
          <p:cNvSpPr/>
          <p:nvPr/>
        </p:nvSpPr>
        <p:spPr>
          <a:xfrm>
            <a:off x="4637008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42" name="순서도: 연결자 41">
            <a:extLst>
              <a:ext uri="{FF2B5EF4-FFF2-40B4-BE49-F238E27FC236}">
                <a16:creationId xmlns:a16="http://schemas.microsoft.com/office/drawing/2014/main" id="{2EFC6C1F-3BC5-4C43-B3C6-1AB426E44DB2}"/>
              </a:ext>
            </a:extLst>
          </p:cNvPr>
          <p:cNvSpPr/>
          <p:nvPr/>
        </p:nvSpPr>
        <p:spPr>
          <a:xfrm>
            <a:off x="4276141" y="960859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43" name="순서도: 연결자 42">
            <a:extLst>
              <a:ext uri="{FF2B5EF4-FFF2-40B4-BE49-F238E27FC236}">
                <a16:creationId xmlns:a16="http://schemas.microsoft.com/office/drawing/2014/main" id="{3E5D4108-A2EC-4FA8-8A94-A5DE79DB2F0F}"/>
              </a:ext>
            </a:extLst>
          </p:cNvPr>
          <p:cNvSpPr/>
          <p:nvPr/>
        </p:nvSpPr>
        <p:spPr>
          <a:xfrm>
            <a:off x="5012237" y="959666"/>
            <a:ext cx="122295" cy="122297"/>
          </a:xfrm>
          <a:prstGeom prst="flowChartConnector">
            <a:avLst/>
          </a:prstGeom>
          <a:solidFill>
            <a:srgbClr val="DBA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AAA152-D6E1-472A-9DC4-7B85A98AB7A5}"/>
              </a:ext>
            </a:extLst>
          </p:cNvPr>
          <p:cNvSpPr txBox="1"/>
          <p:nvPr/>
        </p:nvSpPr>
        <p:spPr>
          <a:xfrm>
            <a:off x="5135415" y="843768"/>
            <a:ext cx="49547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E7C8DD"/>
                </a:solidFill>
                <a:latin typeface="맑은 고딕" panose="020F0502020204030204"/>
                <a:ea typeface="맑은 고딕"/>
              </a:rPr>
              <a:t>순열변수중요도 및 랜덤포레스트 변수중요도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E7C8DD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1669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3" grpId="0"/>
      <p:bldP spid="34" grpId="0"/>
      <p:bldP spid="35" grpId="0"/>
      <p:bldP spid="3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62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6A73D40-F0B2-4B18-65F9-6AAEF792DD36}"/>
              </a:ext>
            </a:extLst>
          </p:cNvPr>
          <p:cNvCxnSpPr/>
          <p:nvPr/>
        </p:nvCxnSpPr>
        <p:spPr>
          <a:xfrm>
            <a:off x="4639221" y="739401"/>
            <a:ext cx="2908004" cy="1773"/>
          </a:xfrm>
          <a:prstGeom prst="straightConnector1">
            <a:avLst/>
          </a:prstGeom>
          <a:ln w="28575">
            <a:solidFill>
              <a:srgbClr val="DEFF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1E05C3D-9541-1199-BCE0-4D658896CE0F}"/>
              </a:ext>
            </a:extLst>
          </p:cNvPr>
          <p:cNvSpPr txBox="1"/>
          <p:nvPr/>
        </p:nvSpPr>
        <p:spPr>
          <a:xfrm>
            <a:off x="4550747" y="196286"/>
            <a:ext cx="30912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C8DD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03 분석결과 설명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4E0AA54-A19C-46CB-9E62-833F89224B05}"/>
              </a:ext>
            </a:extLst>
          </p:cNvPr>
          <p:cNvSpPr/>
          <p:nvPr/>
        </p:nvSpPr>
        <p:spPr>
          <a:xfrm>
            <a:off x="-6833026" y="1912659"/>
            <a:ext cx="6785951" cy="28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DB48644-EA74-4BFC-A165-A3780708463D}"/>
              </a:ext>
            </a:extLst>
          </p:cNvPr>
          <p:cNvSpPr/>
          <p:nvPr/>
        </p:nvSpPr>
        <p:spPr>
          <a:xfrm>
            <a:off x="-6818522" y="2363801"/>
            <a:ext cx="6785951" cy="28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3701935-2922-4CB8-9E74-5A6825BAC2CE}"/>
              </a:ext>
            </a:extLst>
          </p:cNvPr>
          <p:cNvSpPr/>
          <p:nvPr/>
        </p:nvSpPr>
        <p:spPr>
          <a:xfrm>
            <a:off x="-6818522" y="2814943"/>
            <a:ext cx="6785951" cy="28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F633E11-68A0-492A-BD7C-C23957579835}"/>
              </a:ext>
            </a:extLst>
          </p:cNvPr>
          <p:cNvSpPr/>
          <p:nvPr/>
        </p:nvSpPr>
        <p:spPr>
          <a:xfrm>
            <a:off x="-6818522" y="3266085"/>
            <a:ext cx="6785951" cy="28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4EE93E6-9742-4A5A-BA5A-8DD4C0F0F95B}"/>
              </a:ext>
            </a:extLst>
          </p:cNvPr>
          <p:cNvSpPr/>
          <p:nvPr/>
        </p:nvSpPr>
        <p:spPr>
          <a:xfrm>
            <a:off x="-6818522" y="3717227"/>
            <a:ext cx="6785951" cy="28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5CAD778-0816-48B7-906F-ED56D108877F}"/>
              </a:ext>
            </a:extLst>
          </p:cNvPr>
          <p:cNvSpPr/>
          <p:nvPr/>
        </p:nvSpPr>
        <p:spPr>
          <a:xfrm>
            <a:off x="-6818522" y="4168369"/>
            <a:ext cx="6785951" cy="28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EA54FC2-2899-4E85-9572-5BF339EAD07F}"/>
              </a:ext>
            </a:extLst>
          </p:cNvPr>
          <p:cNvSpPr/>
          <p:nvPr/>
        </p:nvSpPr>
        <p:spPr>
          <a:xfrm>
            <a:off x="-6818521" y="4619511"/>
            <a:ext cx="6785951" cy="28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0561A9D-5D32-4276-A016-B65CD78000B9}"/>
              </a:ext>
            </a:extLst>
          </p:cNvPr>
          <p:cNvSpPr/>
          <p:nvPr/>
        </p:nvSpPr>
        <p:spPr>
          <a:xfrm>
            <a:off x="-6818521" y="5070653"/>
            <a:ext cx="6785951" cy="28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98530EE-53A0-4E89-A00B-87DF062BF4CA}"/>
              </a:ext>
            </a:extLst>
          </p:cNvPr>
          <p:cNvSpPr/>
          <p:nvPr/>
        </p:nvSpPr>
        <p:spPr>
          <a:xfrm>
            <a:off x="-6818521" y="5521795"/>
            <a:ext cx="6785951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3681ED-259A-4430-8273-5D1357295AD9}"/>
              </a:ext>
            </a:extLst>
          </p:cNvPr>
          <p:cNvSpPr/>
          <p:nvPr/>
        </p:nvSpPr>
        <p:spPr>
          <a:xfrm>
            <a:off x="-6818521" y="5972938"/>
            <a:ext cx="6785951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43317A1-490D-411B-B786-5F0F51677676}"/>
              </a:ext>
            </a:extLst>
          </p:cNvPr>
          <p:cNvCxnSpPr/>
          <p:nvPr/>
        </p:nvCxnSpPr>
        <p:spPr>
          <a:xfrm>
            <a:off x="1695450" y="1720850"/>
            <a:ext cx="0" cy="468630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AE4AD7F-EC40-4E66-85E7-6D5CF16F3265}"/>
              </a:ext>
            </a:extLst>
          </p:cNvPr>
          <p:cNvSpPr/>
          <p:nvPr/>
        </p:nvSpPr>
        <p:spPr>
          <a:xfrm>
            <a:off x="0" y="1739899"/>
            <a:ext cx="1676400" cy="4657725"/>
          </a:xfrm>
          <a:prstGeom prst="rect">
            <a:avLst/>
          </a:prstGeom>
          <a:solidFill>
            <a:srgbClr val="8662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9234E1-296C-48ED-9397-C2F3AF415A9E}"/>
              </a:ext>
            </a:extLst>
          </p:cNvPr>
          <p:cNvSpPr txBox="1"/>
          <p:nvPr/>
        </p:nvSpPr>
        <p:spPr>
          <a:xfrm>
            <a:off x="2528790" y="1183473"/>
            <a:ext cx="71288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딥러닝 </a:t>
            </a: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with </a:t>
            </a: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순열변수중요도</a:t>
            </a:r>
          </a:p>
        </p:txBody>
      </p:sp>
      <p:sp>
        <p:nvSpPr>
          <p:cNvPr id="29" name="순서도: 연결자 28">
            <a:extLst>
              <a:ext uri="{FF2B5EF4-FFF2-40B4-BE49-F238E27FC236}">
                <a16:creationId xmlns:a16="http://schemas.microsoft.com/office/drawing/2014/main" id="{7863385A-A450-4E87-9384-E26E33491E35}"/>
              </a:ext>
            </a:extLst>
          </p:cNvPr>
          <p:cNvSpPr/>
          <p:nvPr/>
        </p:nvSpPr>
        <p:spPr>
          <a:xfrm>
            <a:off x="4458879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30" name="순서도: 연결자 29">
            <a:extLst>
              <a:ext uri="{FF2B5EF4-FFF2-40B4-BE49-F238E27FC236}">
                <a16:creationId xmlns:a16="http://schemas.microsoft.com/office/drawing/2014/main" id="{94A24698-F2AB-438A-BA0B-97115D884DE7}"/>
              </a:ext>
            </a:extLst>
          </p:cNvPr>
          <p:cNvSpPr/>
          <p:nvPr/>
        </p:nvSpPr>
        <p:spPr>
          <a:xfrm>
            <a:off x="4821737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31" name="순서도: 연결자 30">
            <a:extLst>
              <a:ext uri="{FF2B5EF4-FFF2-40B4-BE49-F238E27FC236}">
                <a16:creationId xmlns:a16="http://schemas.microsoft.com/office/drawing/2014/main" id="{69D87AF8-4846-4114-AE11-098EFF3DE1D7}"/>
              </a:ext>
            </a:extLst>
          </p:cNvPr>
          <p:cNvSpPr/>
          <p:nvPr/>
        </p:nvSpPr>
        <p:spPr>
          <a:xfrm>
            <a:off x="4637008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32" name="순서도: 연결자 31">
            <a:extLst>
              <a:ext uri="{FF2B5EF4-FFF2-40B4-BE49-F238E27FC236}">
                <a16:creationId xmlns:a16="http://schemas.microsoft.com/office/drawing/2014/main" id="{5BB8E696-A033-404F-8F9F-DBF360580EC2}"/>
              </a:ext>
            </a:extLst>
          </p:cNvPr>
          <p:cNvSpPr/>
          <p:nvPr/>
        </p:nvSpPr>
        <p:spPr>
          <a:xfrm>
            <a:off x="4276141" y="960859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33" name="순서도: 연결자 32">
            <a:extLst>
              <a:ext uri="{FF2B5EF4-FFF2-40B4-BE49-F238E27FC236}">
                <a16:creationId xmlns:a16="http://schemas.microsoft.com/office/drawing/2014/main" id="{C44FADA3-6E06-4327-800F-C31AA59CB76F}"/>
              </a:ext>
            </a:extLst>
          </p:cNvPr>
          <p:cNvSpPr/>
          <p:nvPr/>
        </p:nvSpPr>
        <p:spPr>
          <a:xfrm>
            <a:off x="5012237" y="959666"/>
            <a:ext cx="122295" cy="122297"/>
          </a:xfrm>
          <a:prstGeom prst="flowChartConnector">
            <a:avLst/>
          </a:prstGeom>
          <a:solidFill>
            <a:srgbClr val="DBA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C096F0-F439-43B3-A501-6927FB509736}"/>
              </a:ext>
            </a:extLst>
          </p:cNvPr>
          <p:cNvSpPr txBox="1"/>
          <p:nvPr/>
        </p:nvSpPr>
        <p:spPr>
          <a:xfrm>
            <a:off x="5135415" y="843768"/>
            <a:ext cx="49547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E7C8DD"/>
                </a:solidFill>
                <a:latin typeface="맑은 고딕" panose="020F0502020204030204"/>
                <a:ea typeface="맑은 고딕"/>
              </a:rPr>
              <a:t>순열변수중요도 및 랜덤포레스트 변수중요도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E7C8DD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9198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62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6A73D40-F0B2-4B18-65F9-6AAEF792DD36}"/>
              </a:ext>
            </a:extLst>
          </p:cNvPr>
          <p:cNvCxnSpPr/>
          <p:nvPr/>
        </p:nvCxnSpPr>
        <p:spPr>
          <a:xfrm>
            <a:off x="4639221" y="739401"/>
            <a:ext cx="2908004" cy="1773"/>
          </a:xfrm>
          <a:prstGeom prst="straightConnector1">
            <a:avLst/>
          </a:prstGeom>
          <a:ln w="28575">
            <a:solidFill>
              <a:srgbClr val="DEFF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9A2A0A8F-7721-8DA1-D1E4-DAFFF68B416F}"/>
              </a:ext>
            </a:extLst>
          </p:cNvPr>
          <p:cNvSpPr/>
          <p:nvPr/>
        </p:nvSpPr>
        <p:spPr>
          <a:xfrm>
            <a:off x="5855879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DEFFFC"/>
              </a:solidFill>
              <a:ea typeface="맑은 고딕"/>
            </a:endParaRP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AAB4C46A-25EB-079C-6709-D4B0C196C83C}"/>
              </a:ext>
            </a:extLst>
          </p:cNvPr>
          <p:cNvSpPr/>
          <p:nvPr/>
        </p:nvSpPr>
        <p:spPr>
          <a:xfrm>
            <a:off x="6218737" y="959666"/>
            <a:ext cx="122295" cy="122297"/>
          </a:xfrm>
          <a:prstGeom prst="flowChartConnector">
            <a:avLst/>
          </a:prstGeom>
          <a:solidFill>
            <a:srgbClr val="DBA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DEFFFC"/>
              </a:solidFill>
              <a:ea typeface="맑은 고딕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E05C3D-9541-1199-BCE0-4D658896CE0F}"/>
              </a:ext>
            </a:extLst>
          </p:cNvPr>
          <p:cNvSpPr txBox="1"/>
          <p:nvPr/>
        </p:nvSpPr>
        <p:spPr>
          <a:xfrm>
            <a:off x="4550747" y="196286"/>
            <a:ext cx="30912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E7C8DD"/>
                </a:solidFill>
                <a:ea typeface="맑은 고딕"/>
              </a:rPr>
              <a:t>01 조사보고서 요약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7F446A-314B-9300-FCC8-94D7D79479F9}"/>
              </a:ext>
            </a:extLst>
          </p:cNvPr>
          <p:cNvSpPr txBox="1"/>
          <p:nvPr/>
        </p:nvSpPr>
        <p:spPr>
          <a:xfrm>
            <a:off x="6278403" y="835609"/>
            <a:ext cx="24649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solidFill>
                  <a:srgbClr val="E7C8DD"/>
                </a:solidFill>
                <a:ea typeface="맑은 고딕"/>
              </a:rPr>
              <a:t>조사대상 및 조사방법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23CA44D-E742-48DF-B570-5D50E657A9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747" y="2243430"/>
            <a:ext cx="1440000" cy="1220338"/>
          </a:xfrm>
          <a:prstGeom prst="rect">
            <a:avLst/>
          </a:prstGeom>
        </p:spPr>
      </p:pic>
      <p:pic>
        <p:nvPicPr>
          <p:cNvPr id="15" name="Picture 2" descr="Thumbnail for version as of 15:52, 1 October 2016">
            <a:extLst>
              <a:ext uri="{FF2B5EF4-FFF2-40B4-BE49-F238E27FC236}">
                <a16:creationId xmlns:a16="http://schemas.microsoft.com/office/drawing/2014/main" id="{8351E5FA-A3D4-41E2-8728-40B9B4297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896" y="2133599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203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62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6A73D40-F0B2-4B18-65F9-6AAEF792DD36}"/>
              </a:ext>
            </a:extLst>
          </p:cNvPr>
          <p:cNvCxnSpPr/>
          <p:nvPr/>
        </p:nvCxnSpPr>
        <p:spPr>
          <a:xfrm>
            <a:off x="4639221" y="739401"/>
            <a:ext cx="2908004" cy="1773"/>
          </a:xfrm>
          <a:prstGeom prst="straightConnector1">
            <a:avLst/>
          </a:prstGeom>
          <a:ln w="28575">
            <a:solidFill>
              <a:srgbClr val="DEFF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1E05C3D-9541-1199-BCE0-4D658896CE0F}"/>
              </a:ext>
            </a:extLst>
          </p:cNvPr>
          <p:cNvSpPr txBox="1"/>
          <p:nvPr/>
        </p:nvSpPr>
        <p:spPr>
          <a:xfrm>
            <a:off x="4550747" y="196286"/>
            <a:ext cx="30912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C8DD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03 분석결과 설명 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1855A1D-CAD0-476B-A58F-B37CE99F5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341930"/>
              </p:ext>
            </p:extLst>
          </p:nvPr>
        </p:nvGraphicFramePr>
        <p:xfrm>
          <a:off x="427360" y="2687320"/>
          <a:ext cx="1133172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8">
                  <a:extLst>
                    <a:ext uri="{9D8B030D-6E8A-4147-A177-3AD203B41FA5}">
                      <a16:colId xmlns:a16="http://schemas.microsoft.com/office/drawing/2014/main" val="4249396156"/>
                    </a:ext>
                  </a:extLst>
                </a:gridCol>
                <a:gridCol w="2227810">
                  <a:extLst>
                    <a:ext uri="{9D8B030D-6E8A-4147-A177-3AD203B41FA5}">
                      <a16:colId xmlns:a16="http://schemas.microsoft.com/office/drawing/2014/main" val="1964819352"/>
                    </a:ext>
                  </a:extLst>
                </a:gridCol>
                <a:gridCol w="6228628">
                  <a:extLst>
                    <a:ext uri="{9D8B030D-6E8A-4147-A177-3AD203B41FA5}">
                      <a16:colId xmlns:a16="http://schemas.microsoft.com/office/drawing/2014/main" val="1551202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E2E4F6"/>
                          </a:solidFill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E2E4F6"/>
                          </a:solidFill>
                        </a:rPr>
                        <a:t>사용 모형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E2E4F6"/>
                          </a:solidFill>
                        </a:rPr>
                        <a:t>변수중요도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4C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792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332529"/>
                          </a:solidFill>
                        </a:rPr>
                        <a:t>평균감소불순도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332529"/>
                          </a:solidFill>
                        </a:rPr>
                        <a:t>랜덤포레스트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332529"/>
                          </a:solidFill>
                        </a:rPr>
                        <a:t>인간관계 </a:t>
                      </a:r>
                      <a:r>
                        <a:rPr lang="en-US" altLang="ko-KR" dirty="0">
                          <a:solidFill>
                            <a:srgbClr val="332529"/>
                          </a:solidFill>
                        </a:rPr>
                        <a:t>&gt; </a:t>
                      </a:r>
                      <a:r>
                        <a:rPr lang="ko-KR" altLang="en-US" dirty="0">
                          <a:solidFill>
                            <a:srgbClr val="332529"/>
                          </a:solidFill>
                        </a:rPr>
                        <a:t>소득 </a:t>
                      </a:r>
                      <a:r>
                        <a:rPr lang="en-US" altLang="ko-KR" dirty="0">
                          <a:solidFill>
                            <a:srgbClr val="332529"/>
                          </a:solidFill>
                        </a:rPr>
                        <a:t>&gt; </a:t>
                      </a:r>
                      <a:r>
                        <a:rPr lang="ko-KR" altLang="en-US" dirty="0">
                          <a:solidFill>
                            <a:srgbClr val="332529"/>
                          </a:solidFill>
                        </a:rPr>
                        <a:t>여가 </a:t>
                      </a:r>
                      <a:r>
                        <a:rPr lang="en-US" altLang="ko-KR" dirty="0">
                          <a:solidFill>
                            <a:srgbClr val="332529"/>
                          </a:solidFill>
                        </a:rPr>
                        <a:t>&gt; </a:t>
                      </a:r>
                      <a:r>
                        <a:rPr lang="ko-KR" altLang="en-US" dirty="0">
                          <a:solidFill>
                            <a:srgbClr val="332529"/>
                          </a:solidFill>
                        </a:rPr>
                        <a:t>지출 </a:t>
                      </a:r>
                      <a:r>
                        <a:rPr lang="en-US" altLang="ko-KR" dirty="0">
                          <a:solidFill>
                            <a:srgbClr val="332529"/>
                          </a:solidFill>
                        </a:rPr>
                        <a:t>&gt; </a:t>
                      </a:r>
                      <a:r>
                        <a:rPr lang="ko-KR" altLang="en-US" dirty="0">
                          <a:solidFill>
                            <a:srgbClr val="332529"/>
                          </a:solidFill>
                        </a:rPr>
                        <a:t>교육수준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963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332529"/>
                          </a:solidFill>
                        </a:rPr>
                        <a:t>Gini Importance</a:t>
                      </a:r>
                      <a:endParaRPr lang="ko-KR" altLang="en-US" dirty="0">
                        <a:solidFill>
                          <a:srgbClr val="33252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332529"/>
                          </a:solidFill>
                        </a:rPr>
                        <a:t>랜덤포레스트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332529"/>
                          </a:solidFill>
                        </a:rPr>
                        <a:t>인간관계 </a:t>
                      </a:r>
                      <a:r>
                        <a:rPr lang="en-US" altLang="ko-KR" dirty="0">
                          <a:solidFill>
                            <a:srgbClr val="332529"/>
                          </a:solidFill>
                        </a:rPr>
                        <a:t>&gt; </a:t>
                      </a:r>
                      <a:r>
                        <a:rPr lang="ko-KR" altLang="en-US" dirty="0">
                          <a:solidFill>
                            <a:srgbClr val="332529"/>
                          </a:solidFill>
                        </a:rPr>
                        <a:t>여가 </a:t>
                      </a:r>
                      <a:r>
                        <a:rPr lang="en-US" altLang="ko-KR" dirty="0">
                          <a:solidFill>
                            <a:srgbClr val="332529"/>
                          </a:solidFill>
                        </a:rPr>
                        <a:t>&gt; </a:t>
                      </a:r>
                      <a:r>
                        <a:rPr lang="ko-KR" altLang="en-US" dirty="0">
                          <a:solidFill>
                            <a:srgbClr val="332529"/>
                          </a:solidFill>
                        </a:rPr>
                        <a:t>소득 </a:t>
                      </a:r>
                      <a:r>
                        <a:rPr lang="en-US" altLang="ko-KR" dirty="0">
                          <a:solidFill>
                            <a:srgbClr val="332529"/>
                          </a:solidFill>
                        </a:rPr>
                        <a:t>&gt; </a:t>
                      </a:r>
                      <a:r>
                        <a:rPr lang="ko-KR" altLang="en-US" dirty="0">
                          <a:solidFill>
                            <a:srgbClr val="332529"/>
                          </a:solidFill>
                        </a:rPr>
                        <a:t>지출 </a:t>
                      </a:r>
                      <a:r>
                        <a:rPr lang="en-US" altLang="ko-KR" dirty="0">
                          <a:solidFill>
                            <a:srgbClr val="332529"/>
                          </a:solidFill>
                        </a:rPr>
                        <a:t>&gt; </a:t>
                      </a:r>
                      <a:r>
                        <a:rPr lang="ko-KR" altLang="en-US" dirty="0">
                          <a:solidFill>
                            <a:srgbClr val="332529"/>
                          </a:solidFill>
                        </a:rPr>
                        <a:t>교육수준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78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332529"/>
                          </a:solidFill>
                        </a:rPr>
                        <a:t>순열변수중요도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332529"/>
                          </a:solidFill>
                        </a:rPr>
                        <a:t>딥러닝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332529"/>
                          </a:solidFill>
                        </a:rPr>
                        <a:t>여가 </a:t>
                      </a:r>
                      <a:r>
                        <a:rPr lang="en-US" altLang="ko-KR" dirty="0">
                          <a:solidFill>
                            <a:srgbClr val="332529"/>
                          </a:solidFill>
                        </a:rPr>
                        <a:t>&gt; </a:t>
                      </a:r>
                      <a:r>
                        <a:rPr lang="ko-KR" altLang="en-US" dirty="0">
                          <a:solidFill>
                            <a:srgbClr val="332529"/>
                          </a:solidFill>
                        </a:rPr>
                        <a:t>교육수준 </a:t>
                      </a:r>
                      <a:r>
                        <a:rPr lang="en-US" altLang="ko-KR" dirty="0">
                          <a:solidFill>
                            <a:srgbClr val="332529"/>
                          </a:solidFill>
                        </a:rPr>
                        <a:t>&gt; </a:t>
                      </a:r>
                      <a:r>
                        <a:rPr lang="ko-KR" altLang="en-US" dirty="0">
                          <a:solidFill>
                            <a:srgbClr val="332529"/>
                          </a:solidFill>
                        </a:rPr>
                        <a:t>교내 취업 </a:t>
                      </a:r>
                      <a:r>
                        <a:rPr lang="en-US" altLang="ko-KR" dirty="0">
                          <a:solidFill>
                            <a:srgbClr val="332529"/>
                          </a:solidFill>
                        </a:rPr>
                        <a:t>&gt; </a:t>
                      </a:r>
                      <a:r>
                        <a:rPr lang="ko-KR" altLang="en-US" dirty="0">
                          <a:solidFill>
                            <a:srgbClr val="332529"/>
                          </a:solidFill>
                        </a:rPr>
                        <a:t>인간관계 </a:t>
                      </a:r>
                      <a:r>
                        <a:rPr lang="en-US" altLang="ko-KR" dirty="0">
                          <a:solidFill>
                            <a:srgbClr val="332529"/>
                          </a:solidFill>
                        </a:rPr>
                        <a:t>&gt; </a:t>
                      </a:r>
                      <a:r>
                        <a:rPr lang="ko-KR" altLang="en-US" dirty="0">
                          <a:solidFill>
                            <a:srgbClr val="332529"/>
                          </a:solidFill>
                        </a:rPr>
                        <a:t>지출 </a:t>
                      </a:r>
                      <a:r>
                        <a:rPr lang="en-US" altLang="ko-KR" dirty="0">
                          <a:solidFill>
                            <a:srgbClr val="332529"/>
                          </a:solidFill>
                        </a:rPr>
                        <a:t>&gt; </a:t>
                      </a:r>
                      <a:r>
                        <a:rPr lang="ko-KR" altLang="en-US" dirty="0">
                          <a:solidFill>
                            <a:srgbClr val="332529"/>
                          </a:solidFill>
                        </a:rPr>
                        <a:t>소득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964034"/>
                  </a:ext>
                </a:extLst>
              </a:tr>
            </a:tbl>
          </a:graphicData>
        </a:graphic>
      </p:graphicFrame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B88AEFD4-49A7-4E40-96C3-946865EFA25E}"/>
              </a:ext>
            </a:extLst>
          </p:cNvPr>
          <p:cNvSpPr/>
          <p:nvPr/>
        </p:nvSpPr>
        <p:spPr>
          <a:xfrm>
            <a:off x="4458879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2B63F4F4-4635-4FB0-9150-B417BDF3923B}"/>
              </a:ext>
            </a:extLst>
          </p:cNvPr>
          <p:cNvSpPr/>
          <p:nvPr/>
        </p:nvSpPr>
        <p:spPr>
          <a:xfrm>
            <a:off x="4821737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C63764D2-CD6B-4A13-A402-0EF501375C50}"/>
              </a:ext>
            </a:extLst>
          </p:cNvPr>
          <p:cNvSpPr/>
          <p:nvPr/>
        </p:nvSpPr>
        <p:spPr>
          <a:xfrm>
            <a:off x="4637008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DC5DAEB3-3CE4-425D-88BA-609143E08148}"/>
              </a:ext>
            </a:extLst>
          </p:cNvPr>
          <p:cNvSpPr/>
          <p:nvPr/>
        </p:nvSpPr>
        <p:spPr>
          <a:xfrm>
            <a:off x="4276141" y="960859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5C5522C2-E1F5-4787-ADE2-99D67C943581}"/>
              </a:ext>
            </a:extLst>
          </p:cNvPr>
          <p:cNvSpPr/>
          <p:nvPr/>
        </p:nvSpPr>
        <p:spPr>
          <a:xfrm>
            <a:off x="5012237" y="959666"/>
            <a:ext cx="122295" cy="122297"/>
          </a:xfrm>
          <a:prstGeom prst="flowChartConnector">
            <a:avLst/>
          </a:prstGeom>
          <a:solidFill>
            <a:srgbClr val="DBA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91CD57-1E3F-4A98-86CA-153260143172}"/>
              </a:ext>
            </a:extLst>
          </p:cNvPr>
          <p:cNvSpPr txBox="1"/>
          <p:nvPr/>
        </p:nvSpPr>
        <p:spPr>
          <a:xfrm>
            <a:off x="5135415" y="843768"/>
            <a:ext cx="49547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E7C8DD"/>
                </a:solidFill>
                <a:latin typeface="맑은 고딕" panose="020F0502020204030204"/>
                <a:ea typeface="맑은 고딕"/>
              </a:rPr>
              <a:t>순열변수중요도 및 랜덤포레스트 변수중요도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E7C8DD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7449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62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6A73D40-F0B2-4B18-65F9-6AAEF792DD36}"/>
              </a:ext>
            </a:extLst>
          </p:cNvPr>
          <p:cNvCxnSpPr/>
          <p:nvPr/>
        </p:nvCxnSpPr>
        <p:spPr>
          <a:xfrm>
            <a:off x="4639221" y="739401"/>
            <a:ext cx="2908004" cy="1773"/>
          </a:xfrm>
          <a:prstGeom prst="straightConnector1">
            <a:avLst/>
          </a:prstGeom>
          <a:ln w="28575">
            <a:solidFill>
              <a:srgbClr val="DEFF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9A2A0A8F-7721-8DA1-D1E4-DAFFF68B416F}"/>
              </a:ext>
            </a:extLst>
          </p:cNvPr>
          <p:cNvSpPr/>
          <p:nvPr/>
        </p:nvSpPr>
        <p:spPr>
          <a:xfrm>
            <a:off x="5855879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AAB4C46A-25EB-079C-6709-D4B0C196C83C}"/>
              </a:ext>
            </a:extLst>
          </p:cNvPr>
          <p:cNvSpPr/>
          <p:nvPr/>
        </p:nvSpPr>
        <p:spPr>
          <a:xfrm>
            <a:off x="6218737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E05C3D-9541-1199-BCE0-4D658896CE0F}"/>
              </a:ext>
            </a:extLst>
          </p:cNvPr>
          <p:cNvSpPr txBox="1"/>
          <p:nvPr/>
        </p:nvSpPr>
        <p:spPr>
          <a:xfrm>
            <a:off x="4550747" y="196286"/>
            <a:ext cx="30912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C8DD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03 분석결과 설명 </a:t>
            </a:r>
          </a:p>
        </p:txBody>
      </p:sp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E18AAB88-835D-0A52-B04D-B045935A2865}"/>
              </a:ext>
            </a:extLst>
          </p:cNvPr>
          <p:cNvSpPr/>
          <p:nvPr/>
        </p:nvSpPr>
        <p:spPr>
          <a:xfrm>
            <a:off x="6034008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1032ECF0-AF1C-CC85-90F6-B074843BBE33}"/>
              </a:ext>
            </a:extLst>
          </p:cNvPr>
          <p:cNvSpPr/>
          <p:nvPr/>
        </p:nvSpPr>
        <p:spPr>
          <a:xfrm>
            <a:off x="5673141" y="960859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33741070-CB7B-4FE5-B86E-5AD5035A4B2C}"/>
              </a:ext>
            </a:extLst>
          </p:cNvPr>
          <p:cNvSpPr/>
          <p:nvPr/>
        </p:nvSpPr>
        <p:spPr>
          <a:xfrm>
            <a:off x="6409237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745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62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6A73D40-F0B2-4B18-65F9-6AAEF792DD36}"/>
              </a:ext>
            </a:extLst>
          </p:cNvPr>
          <p:cNvCxnSpPr/>
          <p:nvPr/>
        </p:nvCxnSpPr>
        <p:spPr>
          <a:xfrm>
            <a:off x="4639221" y="739401"/>
            <a:ext cx="2908004" cy="1773"/>
          </a:xfrm>
          <a:prstGeom prst="straightConnector1">
            <a:avLst/>
          </a:prstGeom>
          <a:ln w="28575">
            <a:solidFill>
              <a:srgbClr val="DEFF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1E05C3D-9541-1199-BCE0-4D658896CE0F}"/>
              </a:ext>
            </a:extLst>
          </p:cNvPr>
          <p:cNvSpPr txBox="1"/>
          <p:nvPr/>
        </p:nvSpPr>
        <p:spPr>
          <a:xfrm>
            <a:off x="4550747" y="196286"/>
            <a:ext cx="30912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E7C8DD"/>
                </a:solidFill>
                <a:ea typeface="맑은 고딕"/>
              </a:rPr>
              <a:t>04 결론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D57F64-B389-4944-B136-82DB20CFE4F4}"/>
              </a:ext>
            </a:extLst>
          </p:cNvPr>
          <p:cNvSpPr txBox="1"/>
          <p:nvPr/>
        </p:nvSpPr>
        <p:spPr>
          <a:xfrm>
            <a:off x="1077685" y="1828798"/>
            <a:ext cx="1018902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>
                <a:solidFill>
                  <a:srgbClr val="E2E4F6"/>
                </a:solidFill>
                <a:ea typeface="맑은 고딕"/>
              </a:rPr>
              <a:t>01</a:t>
            </a:r>
            <a:r>
              <a:rPr lang="ko-KR" altLang="en-US" dirty="0">
                <a:solidFill>
                  <a:srgbClr val="E2E4F6"/>
                </a:solidFill>
                <a:ea typeface="맑은 고딕"/>
              </a:rPr>
              <a:t> 조사 대상자의 인구통계학적 특성에 따른 주관적 만족감(삶의 만족도)에 차이가 있을 것이다.</a:t>
            </a:r>
            <a:endParaRPr lang="en-US" altLang="ko-KR" dirty="0">
              <a:solidFill>
                <a:srgbClr val="E2E4F6"/>
              </a:solidFill>
              <a:ea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5766E9-F7BB-4790-9B6C-7EE143DFB89A}"/>
              </a:ext>
            </a:extLst>
          </p:cNvPr>
          <p:cNvSpPr txBox="1"/>
          <p:nvPr/>
        </p:nvSpPr>
        <p:spPr>
          <a:xfrm>
            <a:off x="1077684" y="3154667"/>
            <a:ext cx="1018902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>
                <a:solidFill>
                  <a:srgbClr val="E2E4F6"/>
                </a:solidFill>
                <a:ea typeface="맑은 고딕"/>
              </a:rPr>
              <a:t>02</a:t>
            </a:r>
            <a:r>
              <a:rPr lang="ko-KR" altLang="en-US" dirty="0">
                <a:solidFill>
                  <a:srgbClr val="E2E4F6"/>
                </a:solidFill>
                <a:ea typeface="맑은 고딕"/>
              </a:rPr>
              <a:t> 통학시간이 1시간 이상인 경우 학생들의 삶의 만족도는 상대적으로 낮을 것이다.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87EAB0-8DF0-45DB-9156-D9DBB34BF541}"/>
              </a:ext>
            </a:extLst>
          </p:cNvPr>
          <p:cNvSpPr txBox="1"/>
          <p:nvPr/>
        </p:nvSpPr>
        <p:spPr>
          <a:xfrm>
            <a:off x="1077684" y="4203918"/>
            <a:ext cx="1018902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>
                <a:solidFill>
                  <a:srgbClr val="E2E4F6"/>
                </a:solidFill>
                <a:ea typeface="맑은 고딕"/>
              </a:rPr>
              <a:t>03</a:t>
            </a:r>
            <a:r>
              <a:rPr lang="ko-KR" altLang="en-US" dirty="0">
                <a:solidFill>
                  <a:srgbClr val="E2E4F6"/>
                </a:solidFill>
                <a:ea typeface="맑은 고딕"/>
              </a:rPr>
              <a:t> 거주 형태에 따른 학생에 따라 삶의 만족도가 차이가 있을 것이다. 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94650B-AD58-4311-8BEE-A5BB68686EB9}"/>
              </a:ext>
            </a:extLst>
          </p:cNvPr>
          <p:cNvSpPr/>
          <p:nvPr/>
        </p:nvSpPr>
        <p:spPr>
          <a:xfrm>
            <a:off x="1077684" y="2399209"/>
            <a:ext cx="90472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332529"/>
                </a:solidFill>
                <a:ea typeface="맑은 고딕"/>
              </a:rPr>
              <a:t>인구통계학적 변수 중에서 경제학적 요인</a:t>
            </a:r>
            <a:r>
              <a:rPr lang="en-US" altLang="ko-KR" dirty="0">
                <a:solidFill>
                  <a:srgbClr val="332529"/>
                </a:solidFill>
                <a:ea typeface="맑은 고딕"/>
              </a:rPr>
              <a:t>(</a:t>
            </a:r>
            <a:r>
              <a:rPr lang="ko-KR" altLang="en-US" dirty="0">
                <a:solidFill>
                  <a:srgbClr val="332529"/>
                </a:solidFill>
                <a:ea typeface="맑은 고딕"/>
              </a:rPr>
              <a:t>지출 만족감</a:t>
            </a:r>
            <a:r>
              <a:rPr lang="en-US" altLang="ko-KR" dirty="0">
                <a:solidFill>
                  <a:srgbClr val="332529"/>
                </a:solidFill>
                <a:ea typeface="맑은 고딕"/>
              </a:rPr>
              <a:t>)</a:t>
            </a:r>
            <a:r>
              <a:rPr lang="ko-KR" altLang="en-US" dirty="0">
                <a:solidFill>
                  <a:srgbClr val="332529"/>
                </a:solidFill>
                <a:ea typeface="맑은 고딕"/>
              </a:rPr>
              <a:t>과 여가생활 요인</a:t>
            </a:r>
            <a:r>
              <a:rPr lang="en-US" altLang="ko-KR" dirty="0">
                <a:solidFill>
                  <a:srgbClr val="332529"/>
                </a:solidFill>
                <a:ea typeface="맑은 고딕"/>
              </a:rPr>
              <a:t>(</a:t>
            </a:r>
            <a:r>
              <a:rPr lang="ko-KR" altLang="en-US" dirty="0">
                <a:solidFill>
                  <a:srgbClr val="332529"/>
                </a:solidFill>
                <a:ea typeface="맑은 고딕"/>
              </a:rPr>
              <a:t>여행 유무</a:t>
            </a:r>
            <a:r>
              <a:rPr lang="en-US" altLang="ko-KR" dirty="0">
                <a:solidFill>
                  <a:srgbClr val="332529"/>
                </a:solidFill>
                <a:ea typeface="맑은 고딕"/>
              </a:rPr>
              <a:t>)</a:t>
            </a:r>
            <a:r>
              <a:rPr lang="ko-KR" altLang="en-US" dirty="0">
                <a:solidFill>
                  <a:srgbClr val="332529"/>
                </a:solidFill>
                <a:ea typeface="맑은 고딕"/>
              </a:rPr>
              <a:t>이 주관적 만족감에 영향을 주었다</a:t>
            </a:r>
            <a:r>
              <a:rPr lang="en-US" altLang="ko-KR" dirty="0">
                <a:solidFill>
                  <a:srgbClr val="332529"/>
                </a:solidFill>
                <a:ea typeface="맑은 고딕"/>
              </a:rPr>
              <a:t>.</a:t>
            </a:r>
            <a:endParaRPr lang="ko-KR" altLang="en-US" dirty="0">
              <a:solidFill>
                <a:srgbClr val="332529"/>
              </a:solidFill>
              <a:ea typeface="맑은 고딕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7C4BD5E-0307-4F90-A5E5-C1D654FF8138}"/>
              </a:ext>
            </a:extLst>
          </p:cNvPr>
          <p:cNvSpPr/>
          <p:nvPr/>
        </p:nvSpPr>
        <p:spPr>
          <a:xfrm>
            <a:off x="1077683" y="3725459"/>
            <a:ext cx="90472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332529"/>
                </a:solidFill>
                <a:ea typeface="맑은 고딕"/>
              </a:rPr>
              <a:t>통학시간 범주에 따른 주관적 만족감의 차이는 확인할 수 없었음</a:t>
            </a:r>
            <a:r>
              <a:rPr lang="en-US" altLang="ko-KR" dirty="0">
                <a:solidFill>
                  <a:srgbClr val="332529"/>
                </a:solidFill>
                <a:ea typeface="맑은 고딕"/>
              </a:rPr>
              <a:t>. </a:t>
            </a:r>
            <a:endParaRPr lang="ko-KR" altLang="en-US" dirty="0">
              <a:solidFill>
                <a:srgbClr val="332529"/>
              </a:solidFill>
              <a:ea typeface="맑은 고딕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8CE428E-CDA8-4094-A3D6-D673F3B68383}"/>
              </a:ext>
            </a:extLst>
          </p:cNvPr>
          <p:cNvSpPr/>
          <p:nvPr/>
        </p:nvSpPr>
        <p:spPr>
          <a:xfrm>
            <a:off x="1077682" y="4774710"/>
            <a:ext cx="90472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332529"/>
                </a:solidFill>
                <a:ea typeface="맑은 고딕"/>
              </a:rPr>
              <a:t>거주 형태 범주에 따른 주관적 만족감의 차이는 확인할 수 없었음</a:t>
            </a:r>
            <a:r>
              <a:rPr lang="en-US" altLang="ko-KR" dirty="0">
                <a:solidFill>
                  <a:srgbClr val="332529"/>
                </a:solidFill>
                <a:ea typeface="맑은 고딕"/>
              </a:rPr>
              <a:t>. </a:t>
            </a:r>
            <a:endParaRPr lang="ko-KR" altLang="en-US" dirty="0">
              <a:solidFill>
                <a:srgbClr val="332529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1155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2" grpId="0"/>
      <p:bldP spid="15" grpId="0"/>
      <p:bldP spid="1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62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6A73D40-F0B2-4B18-65F9-6AAEF792DD36}"/>
              </a:ext>
            </a:extLst>
          </p:cNvPr>
          <p:cNvCxnSpPr/>
          <p:nvPr/>
        </p:nvCxnSpPr>
        <p:spPr>
          <a:xfrm>
            <a:off x="4639221" y="739401"/>
            <a:ext cx="2908004" cy="1773"/>
          </a:xfrm>
          <a:prstGeom prst="straightConnector1">
            <a:avLst/>
          </a:prstGeom>
          <a:ln w="28575">
            <a:solidFill>
              <a:srgbClr val="DEFF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1E05C3D-9541-1199-BCE0-4D658896CE0F}"/>
              </a:ext>
            </a:extLst>
          </p:cNvPr>
          <p:cNvSpPr txBox="1"/>
          <p:nvPr/>
        </p:nvSpPr>
        <p:spPr>
          <a:xfrm>
            <a:off x="4550747" y="196286"/>
            <a:ext cx="30912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C8DD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04 결론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F0F39C-40CC-46DE-989F-41DB3D315826}"/>
              </a:ext>
            </a:extLst>
          </p:cNvPr>
          <p:cNvSpPr txBox="1"/>
          <p:nvPr/>
        </p:nvSpPr>
        <p:spPr>
          <a:xfrm>
            <a:off x="1077685" y="1769952"/>
            <a:ext cx="1018902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04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 한달 지출 금액 범주에 따라 삶의 만족도가 차이가 있을 것이다.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900518-D874-4756-9351-DC1B1307CABC}"/>
              </a:ext>
            </a:extLst>
          </p:cNvPr>
          <p:cNvSpPr txBox="1"/>
          <p:nvPr/>
        </p:nvSpPr>
        <p:spPr>
          <a:xfrm>
            <a:off x="1077685" y="2879756"/>
            <a:ext cx="1018902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05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 국내 또는 해외 여행 여부에 따라 삶의 만족도가 다를 것이다.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97D54-598A-45C3-A89B-DF5C92560611}"/>
              </a:ext>
            </a:extLst>
          </p:cNvPr>
          <p:cNvSpPr txBox="1"/>
          <p:nvPr/>
        </p:nvSpPr>
        <p:spPr>
          <a:xfrm>
            <a:off x="1077685" y="4199285"/>
            <a:ext cx="1018902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06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2E4F6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 반응변수(주관적 만족감)에 영향을 주는 공통적인 설명변수가 있을 것이다.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585F0E6-4F8E-4201-8D3A-E15FDC3E6CFA}"/>
              </a:ext>
            </a:extLst>
          </p:cNvPr>
          <p:cNvSpPr/>
          <p:nvPr/>
        </p:nvSpPr>
        <p:spPr>
          <a:xfrm>
            <a:off x="1077684" y="2399209"/>
            <a:ext cx="90472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332529"/>
                </a:solidFill>
                <a:ea typeface="맑은 고딕"/>
              </a:rPr>
              <a:t>한달 지출 범주에 따라 통계적으로 유의한 주관적 만족감을 확인할 수 있다</a:t>
            </a:r>
            <a:r>
              <a:rPr lang="en-US" altLang="ko-KR" dirty="0">
                <a:solidFill>
                  <a:srgbClr val="332529"/>
                </a:solidFill>
                <a:ea typeface="맑은 고딕"/>
              </a:rPr>
              <a:t>. </a:t>
            </a:r>
            <a:endParaRPr lang="ko-KR" altLang="en-US" dirty="0">
              <a:solidFill>
                <a:srgbClr val="332529"/>
              </a:solidFill>
              <a:ea typeface="맑은 고딕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047E1B8-BFA2-4E71-B2AC-D9DF52C57684}"/>
              </a:ext>
            </a:extLst>
          </p:cNvPr>
          <p:cNvSpPr/>
          <p:nvPr/>
        </p:nvSpPr>
        <p:spPr>
          <a:xfrm>
            <a:off x="1077683" y="3452636"/>
            <a:ext cx="9450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332529"/>
                </a:solidFill>
                <a:ea typeface="맑은 고딕"/>
              </a:rPr>
              <a:t>여행 여부에 따라 주관적 만족감이 통계적으로 유의한 차이가 있는 것을 확인할 수 있다</a:t>
            </a:r>
            <a:r>
              <a:rPr lang="en-US" altLang="ko-KR" dirty="0">
                <a:solidFill>
                  <a:srgbClr val="332529"/>
                </a:solidFill>
                <a:ea typeface="맑은 고딕"/>
              </a:rPr>
              <a:t>.</a:t>
            </a:r>
          </a:p>
          <a:p>
            <a:r>
              <a:rPr lang="ko-KR" altLang="en-US" dirty="0">
                <a:solidFill>
                  <a:srgbClr val="332529"/>
                </a:solidFill>
                <a:ea typeface="맑은 고딕"/>
              </a:rPr>
              <a:t>즉</a:t>
            </a:r>
            <a:r>
              <a:rPr lang="en-US" altLang="ko-KR" dirty="0">
                <a:solidFill>
                  <a:srgbClr val="332529"/>
                </a:solidFill>
                <a:ea typeface="맑은 고딕"/>
              </a:rPr>
              <a:t>, </a:t>
            </a:r>
            <a:r>
              <a:rPr lang="ko-KR" altLang="en-US" dirty="0">
                <a:solidFill>
                  <a:srgbClr val="332529"/>
                </a:solidFill>
                <a:ea typeface="맑은 고딕"/>
              </a:rPr>
              <a:t>여가생활 및 여행이 주관적 만족감에 중요한 역할을 하고 있음을 짐작할 수 있다</a:t>
            </a:r>
            <a:r>
              <a:rPr lang="en-US" altLang="ko-KR" dirty="0">
                <a:solidFill>
                  <a:srgbClr val="332529"/>
                </a:solidFill>
                <a:ea typeface="맑은 고딕"/>
              </a:rPr>
              <a:t>.  </a:t>
            </a:r>
            <a:endParaRPr lang="ko-KR" altLang="en-US" dirty="0">
              <a:solidFill>
                <a:srgbClr val="332529"/>
              </a:solidFill>
              <a:ea typeface="맑은 고딕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D82F0C-A3F5-4625-A6AC-190EC313D672}"/>
              </a:ext>
            </a:extLst>
          </p:cNvPr>
          <p:cNvSpPr/>
          <p:nvPr/>
        </p:nvSpPr>
        <p:spPr>
          <a:xfrm>
            <a:off x="1073207" y="4750649"/>
            <a:ext cx="107384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332529"/>
                </a:solidFill>
                <a:ea typeface="맑은 고딕"/>
              </a:rPr>
              <a:t>반응변수에 영향을 주는 공통적인 설명변수를 인관관계</a:t>
            </a:r>
            <a:r>
              <a:rPr lang="en-US" altLang="ko-KR" dirty="0">
                <a:solidFill>
                  <a:srgbClr val="332529"/>
                </a:solidFill>
                <a:ea typeface="맑은 고딕"/>
              </a:rPr>
              <a:t>, </a:t>
            </a:r>
            <a:r>
              <a:rPr lang="ko-KR" altLang="en-US" dirty="0">
                <a:solidFill>
                  <a:srgbClr val="332529"/>
                </a:solidFill>
                <a:ea typeface="맑은 고딕"/>
              </a:rPr>
              <a:t>지출</a:t>
            </a:r>
            <a:r>
              <a:rPr lang="en-US" altLang="ko-KR" dirty="0">
                <a:solidFill>
                  <a:srgbClr val="332529"/>
                </a:solidFill>
                <a:ea typeface="맑은 고딕"/>
              </a:rPr>
              <a:t>, </a:t>
            </a:r>
            <a:r>
              <a:rPr lang="ko-KR" altLang="en-US" dirty="0">
                <a:solidFill>
                  <a:srgbClr val="332529"/>
                </a:solidFill>
                <a:ea typeface="맑은 고딕"/>
              </a:rPr>
              <a:t>여가생활 만족도를 통해 확인할 수 있다</a:t>
            </a:r>
            <a:r>
              <a:rPr lang="en-US" altLang="ko-KR" dirty="0">
                <a:solidFill>
                  <a:srgbClr val="332529"/>
                </a:solidFill>
                <a:ea typeface="맑은 고딕"/>
              </a:rPr>
              <a:t>.</a:t>
            </a:r>
          </a:p>
          <a:p>
            <a:r>
              <a:rPr lang="ko-KR" altLang="en-US" dirty="0">
                <a:solidFill>
                  <a:srgbClr val="332529"/>
                </a:solidFill>
                <a:ea typeface="맑은 고딕"/>
              </a:rPr>
              <a:t>특히</a:t>
            </a:r>
            <a:r>
              <a:rPr lang="en-US" altLang="ko-KR" dirty="0">
                <a:solidFill>
                  <a:srgbClr val="332529"/>
                </a:solidFill>
                <a:ea typeface="맑은 고딕"/>
              </a:rPr>
              <a:t>, </a:t>
            </a:r>
            <a:r>
              <a:rPr lang="ko-KR" altLang="en-US" dirty="0">
                <a:solidFill>
                  <a:srgbClr val="332529"/>
                </a:solidFill>
                <a:ea typeface="맑은 고딕"/>
              </a:rPr>
              <a:t>여행 유무가 주관적 만족감의 차이에 유의미한 영향을 주고 있다는 분석결과를 얻을 수 있다</a:t>
            </a:r>
            <a:r>
              <a:rPr lang="en-US" altLang="ko-KR" dirty="0">
                <a:solidFill>
                  <a:srgbClr val="332529"/>
                </a:solidFill>
                <a:ea typeface="맑은 고딕"/>
              </a:rPr>
              <a:t>.  </a:t>
            </a:r>
            <a:endParaRPr lang="ko-KR" altLang="en-US" dirty="0">
              <a:solidFill>
                <a:srgbClr val="332529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9852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0" grpId="0"/>
      <p:bldP spid="15" grpId="0"/>
      <p:bldP spid="1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62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559B51-43B2-9E45-CA9C-363A1239AE3F}"/>
              </a:ext>
            </a:extLst>
          </p:cNvPr>
          <p:cNvSpPr txBox="1"/>
          <p:nvPr/>
        </p:nvSpPr>
        <p:spPr>
          <a:xfrm>
            <a:off x="4510987" y="3075594"/>
            <a:ext cx="315913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000" dirty="0">
                <a:solidFill>
                  <a:srgbClr val="DEFFFC"/>
                </a:solidFill>
                <a:ea typeface="맑은 고딕"/>
              </a:rPr>
              <a:t>감사합니다</a:t>
            </a:r>
            <a:endParaRPr lang="ko-KR" sz="4000" dirty="0">
              <a:solidFill>
                <a:srgbClr val="DEFFFC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77444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62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6A73D40-F0B2-4B18-65F9-6AAEF792DD36}"/>
              </a:ext>
            </a:extLst>
          </p:cNvPr>
          <p:cNvCxnSpPr/>
          <p:nvPr/>
        </p:nvCxnSpPr>
        <p:spPr>
          <a:xfrm>
            <a:off x="4639221" y="739401"/>
            <a:ext cx="2908004" cy="1773"/>
          </a:xfrm>
          <a:prstGeom prst="straightConnector1">
            <a:avLst/>
          </a:prstGeom>
          <a:ln w="28575">
            <a:solidFill>
              <a:srgbClr val="DEFF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9A2A0A8F-7721-8DA1-D1E4-DAFFF68B416F}"/>
              </a:ext>
            </a:extLst>
          </p:cNvPr>
          <p:cNvSpPr/>
          <p:nvPr/>
        </p:nvSpPr>
        <p:spPr>
          <a:xfrm>
            <a:off x="5855879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AAB4C46A-25EB-079C-6709-D4B0C196C83C}"/>
              </a:ext>
            </a:extLst>
          </p:cNvPr>
          <p:cNvSpPr/>
          <p:nvPr/>
        </p:nvSpPr>
        <p:spPr>
          <a:xfrm>
            <a:off x="6218737" y="959666"/>
            <a:ext cx="122295" cy="122297"/>
          </a:xfrm>
          <a:prstGeom prst="flowChartConnector">
            <a:avLst/>
          </a:prstGeom>
          <a:solidFill>
            <a:srgbClr val="DBA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E05C3D-9541-1199-BCE0-4D658896CE0F}"/>
              </a:ext>
            </a:extLst>
          </p:cNvPr>
          <p:cNvSpPr txBox="1"/>
          <p:nvPr/>
        </p:nvSpPr>
        <p:spPr>
          <a:xfrm>
            <a:off x="4550747" y="196286"/>
            <a:ext cx="30912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C8DD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01 조사보고서 요약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7F446A-314B-9300-FCC8-94D7D79479F9}"/>
              </a:ext>
            </a:extLst>
          </p:cNvPr>
          <p:cNvSpPr txBox="1"/>
          <p:nvPr/>
        </p:nvSpPr>
        <p:spPr>
          <a:xfrm>
            <a:off x="6278403" y="835609"/>
            <a:ext cx="24649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C8DD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조사대상 및 조사방법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3F67A8-14EF-4E3B-A9E6-ABECBCC4927B}"/>
              </a:ext>
            </a:extLst>
          </p:cNvPr>
          <p:cNvSpPr txBox="1"/>
          <p:nvPr/>
        </p:nvSpPr>
        <p:spPr>
          <a:xfrm>
            <a:off x="2231515" y="4328674"/>
            <a:ext cx="34426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252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조사대상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33252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solidFill>
                <a:srgbClr val="332529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33252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부산광역시에 소재하고 있는 </a:t>
            </a:r>
            <a:endParaRPr kumimoji="0" lang="en-US" altLang="ko-KR" sz="1800" i="0" u="none" strike="noStrike" kern="1200" cap="none" spc="0" normalizeH="0" baseline="0" noProof="0" dirty="0">
              <a:ln>
                <a:noFill/>
              </a:ln>
              <a:solidFill>
                <a:srgbClr val="33252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33252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부산대학교 재학생 </a:t>
            </a: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33252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83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33252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명</a:t>
            </a:r>
            <a:endParaRPr kumimoji="0" lang="en-US" altLang="ko-KR" sz="1800" i="0" u="none" strike="noStrike" kern="1200" cap="none" spc="0" normalizeH="0" baseline="0" noProof="0" dirty="0">
              <a:ln>
                <a:noFill/>
              </a:ln>
              <a:solidFill>
                <a:srgbClr val="33252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33252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33252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학부생</a:t>
            </a: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33252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33252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대학원생</a:t>
            </a: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33252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800" i="0" u="none" strike="noStrike" kern="1200" cap="none" spc="0" normalizeH="0" baseline="0" noProof="0" dirty="0">
              <a:ln>
                <a:noFill/>
              </a:ln>
              <a:solidFill>
                <a:srgbClr val="33252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23CA44D-E742-48DF-B570-5D50E657A9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846" y="2082476"/>
            <a:ext cx="2124002" cy="1800000"/>
          </a:xfrm>
          <a:prstGeom prst="rect">
            <a:avLst/>
          </a:prstGeom>
        </p:spPr>
      </p:pic>
      <p:pic>
        <p:nvPicPr>
          <p:cNvPr id="15" name="Picture 2" descr="Thumbnail for version as of 15:52, 1 October 2016">
            <a:extLst>
              <a:ext uri="{FF2B5EF4-FFF2-40B4-BE49-F238E27FC236}">
                <a16:creationId xmlns:a16="http://schemas.microsoft.com/office/drawing/2014/main" id="{8351E5FA-A3D4-41E2-8728-40B9B4297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896" y="2133599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514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62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6A73D40-F0B2-4B18-65F9-6AAEF792DD36}"/>
              </a:ext>
            </a:extLst>
          </p:cNvPr>
          <p:cNvCxnSpPr/>
          <p:nvPr/>
        </p:nvCxnSpPr>
        <p:spPr>
          <a:xfrm>
            <a:off x="4639221" y="739401"/>
            <a:ext cx="2908004" cy="1773"/>
          </a:xfrm>
          <a:prstGeom prst="straightConnector1">
            <a:avLst/>
          </a:prstGeom>
          <a:ln w="28575">
            <a:solidFill>
              <a:srgbClr val="DEFF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9A2A0A8F-7721-8DA1-D1E4-DAFFF68B416F}"/>
              </a:ext>
            </a:extLst>
          </p:cNvPr>
          <p:cNvSpPr/>
          <p:nvPr/>
        </p:nvSpPr>
        <p:spPr>
          <a:xfrm>
            <a:off x="5855879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AAB4C46A-25EB-079C-6709-D4B0C196C83C}"/>
              </a:ext>
            </a:extLst>
          </p:cNvPr>
          <p:cNvSpPr/>
          <p:nvPr/>
        </p:nvSpPr>
        <p:spPr>
          <a:xfrm>
            <a:off x="6218737" y="959666"/>
            <a:ext cx="122295" cy="122297"/>
          </a:xfrm>
          <a:prstGeom prst="flowChartConnector">
            <a:avLst/>
          </a:prstGeom>
          <a:solidFill>
            <a:srgbClr val="DBA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EFFFC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E05C3D-9541-1199-BCE0-4D658896CE0F}"/>
              </a:ext>
            </a:extLst>
          </p:cNvPr>
          <p:cNvSpPr txBox="1"/>
          <p:nvPr/>
        </p:nvSpPr>
        <p:spPr>
          <a:xfrm>
            <a:off x="4550747" y="196286"/>
            <a:ext cx="30912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C8DD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01 조사보고서 요약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7F446A-314B-9300-FCC8-94D7D79479F9}"/>
              </a:ext>
            </a:extLst>
          </p:cNvPr>
          <p:cNvSpPr txBox="1"/>
          <p:nvPr/>
        </p:nvSpPr>
        <p:spPr>
          <a:xfrm>
            <a:off x="6278403" y="835609"/>
            <a:ext cx="24649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C8DD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조사대상 및 조사방법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8766DD-7BFD-4BEE-BAE0-EA79F95E34AD}"/>
              </a:ext>
            </a:extLst>
          </p:cNvPr>
          <p:cNvSpPr txBox="1"/>
          <p:nvPr/>
        </p:nvSpPr>
        <p:spPr>
          <a:xfrm>
            <a:off x="6341032" y="4328674"/>
            <a:ext cx="39188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dirty="0">
                <a:solidFill>
                  <a:srgbClr val="332529"/>
                </a:solidFill>
                <a:latin typeface="맑은 고딕" panose="020F0502020204030204"/>
                <a:ea typeface="맑은 고딕" panose="020B0503020000020004" pitchFamily="50" charset="-127"/>
              </a:rPr>
              <a:t>조사방법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33252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33252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33252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비대면 조사 </a:t>
            </a:r>
            <a:endParaRPr kumimoji="0" lang="en-US" altLang="ko-KR" sz="1800" i="0" u="none" strike="noStrike" kern="1200" cap="none" spc="0" normalizeH="0" baseline="0" noProof="0" dirty="0">
              <a:ln>
                <a:noFill/>
              </a:ln>
              <a:solidFill>
                <a:srgbClr val="33252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33252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방법 </a:t>
            </a: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33252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33252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구글폼</a:t>
            </a: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33252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(Google Form)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33252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일시 </a:t>
            </a: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33252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2022.10.23 ~ 2022.11.15</a:t>
            </a:r>
            <a:endParaRPr kumimoji="0" lang="ko-KR" altLang="en-US" sz="1800" i="0" u="none" strike="noStrike" kern="1200" cap="none" spc="0" normalizeH="0" baseline="0" noProof="0" dirty="0">
              <a:ln>
                <a:noFill/>
              </a:ln>
              <a:solidFill>
                <a:srgbClr val="33252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23CA44D-E742-48DF-B570-5D50E657A9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747" y="2243430"/>
            <a:ext cx="1440000" cy="1220338"/>
          </a:xfrm>
          <a:prstGeom prst="rect">
            <a:avLst/>
          </a:prstGeom>
        </p:spPr>
      </p:pic>
      <p:pic>
        <p:nvPicPr>
          <p:cNvPr id="15" name="Picture 2" descr="Thumbnail for version as of 15:52, 1 October 2016">
            <a:extLst>
              <a:ext uri="{FF2B5EF4-FFF2-40B4-BE49-F238E27FC236}">
                <a16:creationId xmlns:a16="http://schemas.microsoft.com/office/drawing/2014/main" id="{8351E5FA-A3D4-41E2-8728-40B9B4297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896" y="2133599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8A85BDE-0E9E-4E1B-AABF-6623957EA9EC}"/>
              </a:ext>
            </a:extLst>
          </p:cNvPr>
          <p:cNvSpPr txBox="1"/>
          <p:nvPr/>
        </p:nvSpPr>
        <p:spPr>
          <a:xfrm>
            <a:off x="2231515" y="4328674"/>
            <a:ext cx="34426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252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조사대상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33252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solidFill>
                <a:srgbClr val="332529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33252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부산광역시에 소재하고 있는 </a:t>
            </a:r>
            <a:endParaRPr kumimoji="0" lang="en-US" altLang="ko-KR" sz="1800" i="0" u="none" strike="noStrike" kern="1200" cap="none" spc="0" normalizeH="0" baseline="0" noProof="0" dirty="0">
              <a:ln>
                <a:noFill/>
              </a:ln>
              <a:solidFill>
                <a:srgbClr val="33252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33252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부산대학교 재학생 </a:t>
            </a: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33252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83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33252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명</a:t>
            </a:r>
            <a:endParaRPr kumimoji="0" lang="en-US" altLang="ko-KR" sz="1800" i="0" u="none" strike="noStrike" kern="1200" cap="none" spc="0" normalizeH="0" baseline="0" noProof="0" dirty="0">
              <a:ln>
                <a:noFill/>
              </a:ln>
              <a:solidFill>
                <a:srgbClr val="33252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33252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33252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학부생</a:t>
            </a: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33252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33252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대학원생</a:t>
            </a: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33252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800" i="0" u="none" strike="noStrike" kern="1200" cap="none" spc="0" normalizeH="0" baseline="0" noProof="0" dirty="0">
              <a:ln>
                <a:noFill/>
              </a:ln>
              <a:solidFill>
                <a:srgbClr val="33252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447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62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6A73D40-F0B2-4B18-65F9-6AAEF792DD36}"/>
              </a:ext>
            </a:extLst>
          </p:cNvPr>
          <p:cNvCxnSpPr/>
          <p:nvPr/>
        </p:nvCxnSpPr>
        <p:spPr>
          <a:xfrm>
            <a:off x="4639221" y="739401"/>
            <a:ext cx="2908004" cy="1773"/>
          </a:xfrm>
          <a:prstGeom prst="straightConnector1">
            <a:avLst/>
          </a:prstGeom>
          <a:ln w="28575">
            <a:solidFill>
              <a:srgbClr val="DEFF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9A2A0A8F-7721-8DA1-D1E4-DAFFF68B416F}"/>
              </a:ext>
            </a:extLst>
          </p:cNvPr>
          <p:cNvSpPr/>
          <p:nvPr/>
        </p:nvSpPr>
        <p:spPr>
          <a:xfrm>
            <a:off x="5855879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DEFFFC"/>
              </a:solidFill>
              <a:ea typeface="맑은 고딕"/>
            </a:endParaRP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AAB4C46A-25EB-079C-6709-D4B0C196C83C}"/>
              </a:ext>
            </a:extLst>
          </p:cNvPr>
          <p:cNvSpPr/>
          <p:nvPr/>
        </p:nvSpPr>
        <p:spPr>
          <a:xfrm>
            <a:off x="6218737" y="959666"/>
            <a:ext cx="122295" cy="122297"/>
          </a:xfrm>
          <a:prstGeom prst="flowChartConnector">
            <a:avLst/>
          </a:prstGeom>
          <a:solidFill>
            <a:srgbClr val="DE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DEFFFC"/>
              </a:solidFill>
              <a:ea typeface="맑은 고딕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E05C3D-9541-1199-BCE0-4D658896CE0F}"/>
              </a:ext>
            </a:extLst>
          </p:cNvPr>
          <p:cNvSpPr txBox="1"/>
          <p:nvPr/>
        </p:nvSpPr>
        <p:spPr>
          <a:xfrm>
            <a:off x="4550747" y="196286"/>
            <a:ext cx="30912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E7C8DD"/>
                </a:solidFill>
                <a:ea typeface="맑은 고딕"/>
              </a:rPr>
              <a:t>02 분석자료 설명 </a:t>
            </a:r>
          </a:p>
        </p:txBody>
      </p:sp>
    </p:spTree>
    <p:extLst>
      <p:ext uri="{BB962C8B-B14F-4D97-AF65-F5344CB8AC3E}">
        <p14:creationId xmlns:p14="http://schemas.microsoft.com/office/powerpoint/2010/main" val="2638583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3233</Words>
  <Application>Microsoft Office PowerPoint</Application>
  <PresentationFormat>와이드스크린</PresentationFormat>
  <Paragraphs>1694</Paragraphs>
  <Slides>64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6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user</cp:lastModifiedBy>
  <cp:revision>400</cp:revision>
  <dcterms:created xsi:type="dcterms:W3CDTF">2022-11-25T22:02:35Z</dcterms:created>
  <dcterms:modified xsi:type="dcterms:W3CDTF">2022-11-28T01:23:41Z</dcterms:modified>
</cp:coreProperties>
</file>