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9" r:id="rId4"/>
    <p:sldId id="280" r:id="rId5"/>
    <p:sldId id="281" r:id="rId6"/>
    <p:sldId id="289" r:id="rId7"/>
    <p:sldId id="282" r:id="rId8"/>
    <p:sldId id="283" r:id="rId9"/>
    <p:sldId id="284" r:id="rId10"/>
    <p:sldId id="290" r:id="rId11"/>
    <p:sldId id="291" r:id="rId12"/>
    <p:sldId id="287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66635-F4D2-A9BD-C1C5-BC7DE42C2A41}" v="9" dt="2022-03-31T12:05:48.105"/>
    <p1510:client id="{752BD57E-32BC-8998-02CD-F48BC5A50BF0}" v="381" dt="2022-03-31T12:01:40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FB82-3CEC-46F2-8D57-EF5C0DEED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AC515-89A6-421B-9EAA-4A71EB9B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F5BDD-176B-479F-8571-60C71528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0A202-0EEE-48D2-82D8-A528A601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34607-173A-432F-95A5-A0A7465E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3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BF516-446F-4213-95C7-F72CD8D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564A2-DC7D-49AB-987D-C31B7830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E874D-77AD-4CAE-BDE2-3E350820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17701-CE27-4123-8A39-346D7E3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94CDF-B917-456A-ADF8-D798DA6B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3E4076-5904-4AFB-8446-E510D81DF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FB135-D660-4F66-9AB7-6B152DCCD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ACEA5-43F8-49B0-9CF7-326A57E4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8F837-8292-4A31-BD3A-065FA92F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386E9-DDDD-4140-8901-24D2209E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A1EC-A110-4A61-BC7C-1255C231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845F5-EF75-4A19-80A4-BA02528B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FA3E-C9A7-4AC7-BD86-2B2A7B4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BCF46-871E-4C5C-9A11-1113EAE8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DFE5A-C609-4FBB-873A-58A17F7D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BF0B-7F04-4EA1-93E2-190C0BE1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9CD56-E658-4460-8C91-1A45410F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75F24-7321-4121-9A93-7D0E0E55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CB22B-A135-431B-B17F-54D23238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6061B-B3CF-4DB9-BC44-021C2780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C5860-03A7-4869-AA50-EB659180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49957-48B2-417C-AF85-746728C75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9E270-EB08-4E53-AE80-69082BEB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91B1-8FB3-4757-A0DE-5B8AAA53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41C69-16EA-46A4-B089-092701E0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49A05-5DB9-478E-BCE4-0A224B8A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8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E533A-C8DC-4F2C-8E76-288197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1AED-B801-4070-B95F-8F7F07B2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A841B-5D5B-419A-98B7-0151D47E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6D8DA-73F1-4BD9-A3F9-B963FF4CC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7CDB5-BDB2-47B9-B757-F9132727A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2074D-4C88-4702-9DD3-36C651CF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B15E3-8F3F-4992-8C4F-911899DB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DE93FB-FBED-4370-8E70-ACFABF7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6B5A0-4EEB-4555-97C8-B867DA12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1884C-F780-4A67-8847-23769AEB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0FC9B-1C72-41ED-9030-06A52F9E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E27A4-0A07-4485-8A45-6757967E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4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90DCF6-C693-420B-A374-E0A6C62E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165BF1-10A3-4328-8C7B-24BBC25E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7B486-6699-4F62-B0C7-515E7971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8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E357-1882-4168-82C9-43E60C3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7316-F0C6-4CDA-B75C-7574BE6A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48C4A-6F70-4906-9F01-6536C798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75F1F-8917-4511-9E63-004297A9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9C62C-4DE8-44C8-8E8F-48C29D12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7D061-A8C5-481A-A578-0E5A5D4A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A2B7-3D1D-4F40-841A-A6B47700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8B406-FB6E-4D0B-9CA5-F4EA9AB8B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6DEEB-671D-433E-9509-6F2BE568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CFC1-24E2-4C28-97AC-A8F3BF32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B51B4-9F41-4F3A-85D8-CDECF956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CAF17-4CD2-4333-921D-023F4490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D31F6-D17B-436E-8E0E-7E531BC9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7B2-8FBC-472F-AB5C-2C4DA940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AAD82-E6D7-44E4-8822-10E741C5E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D8E2-B005-48C7-8136-872784B9481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1B367-1CAC-433B-B8F3-5BFD881BC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578B6-E825-408D-847C-CC6CFBD1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A075-C452-4F4E-AA59-D7043C3A3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musinsa.com/app/goods/1632967/0" TargetMode="External"/><Relationship Id="rId2" Type="http://schemas.openxmlformats.org/officeDocument/2006/relationships/hyperlink" Target="https://v.kakao.com/v/2021053115111455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wikipedia.org/wiki/%EC%95%84%EB%91%90%EC%9D%B4%EB%85%B8" TargetMode="External"/><Relationship Id="rId5" Type="http://schemas.openxmlformats.org/officeDocument/2006/relationships/hyperlink" Target="http://chipsenmall.com/product/%EB%B8%94%EB%A3%A8%ED%88%AC%EC%8A%A4-%EB%AA%A8%EB%93%88-parani-esd100b-dc/328/" TargetMode="External"/><Relationship Id="rId4" Type="http://schemas.openxmlformats.org/officeDocument/2006/relationships/hyperlink" Target="https://kocoafab.cc/tutorial/view/1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CE36442-C009-4CFC-B351-0177C6707B32}"/>
              </a:ext>
            </a:extLst>
          </p:cNvPr>
          <p:cNvSpPr/>
          <p:nvPr/>
        </p:nvSpPr>
        <p:spPr>
          <a:xfrm>
            <a:off x="2800624" y="2512253"/>
            <a:ext cx="6590746" cy="1833493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스마트 </a:t>
            </a:r>
            <a:r>
              <a:rPr lang="ko-KR" altLang="en-US" sz="5000" b="1" dirty="0" err="1">
                <a:solidFill>
                  <a:schemeClr val="tx1"/>
                </a:solidFill>
                <a:latin typeface="맑은 고딕" panose="020F0502020204030204"/>
                <a:ea typeface="맑은 고딕"/>
              </a:rPr>
              <a:t>깔창과</a:t>
            </a:r>
            <a:endParaRPr lang="ko-KR" altLang="en-US" sz="50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보행분석 프로그램</a:t>
            </a:r>
            <a:endParaRPr kumimoji="0" lang="en-US" altLang="ko-KR" sz="5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EB859F-7163-4515-8383-8A8540FB5207}"/>
              </a:ext>
            </a:extLst>
          </p:cNvPr>
          <p:cNvCxnSpPr>
            <a:cxnSpLocks/>
          </p:cNvCxnSpPr>
          <p:nvPr/>
        </p:nvCxnSpPr>
        <p:spPr>
          <a:xfrm>
            <a:off x="3911746" y="1896848"/>
            <a:ext cx="4510088" cy="0"/>
          </a:xfrm>
          <a:prstGeom prst="line">
            <a:avLst/>
          </a:prstGeom>
          <a:ln w="38100" cmpd="sng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A42C2A-73D6-4017-A4C8-8208F00D3C41}"/>
              </a:ext>
            </a:extLst>
          </p:cNvPr>
          <p:cNvSpPr txBox="1"/>
          <p:nvPr/>
        </p:nvSpPr>
        <p:spPr>
          <a:xfrm>
            <a:off x="3911745" y="5061037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지식 및 정보제어 연구실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김성신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교수님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54850-1826-486C-A79F-8E2E225EB229}"/>
              </a:ext>
            </a:extLst>
          </p:cNvPr>
          <p:cNvSpPr txBox="1"/>
          <p:nvPr/>
        </p:nvSpPr>
        <p:spPr>
          <a:xfrm>
            <a:off x="9448800" y="5245703"/>
            <a:ext cx="27432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전기공학과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학번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: 201724570, 201724525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정석규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이도경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834DB-7923-4002-B366-4888A59CBEF2}"/>
              </a:ext>
            </a:extLst>
          </p:cNvPr>
          <p:cNvSpPr txBox="1"/>
          <p:nvPr/>
        </p:nvSpPr>
        <p:spPr>
          <a:xfrm>
            <a:off x="4924042" y="142763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졸업과제 조사보고서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F183F9-526D-4E71-BC73-3120599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6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6" y="236056"/>
            <a:ext cx="4354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latin typeface="맑은 고딕" panose="020F0502020204030204"/>
                <a:ea typeface="맑은 고딕" panose="020B0503020000020004" pitchFamily="50" charset="-127"/>
              </a:rPr>
              <a:t>보행 분석 알고리즘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58886-51F5-4E77-9BCE-EA6E5BF0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2213844"/>
            <a:ext cx="4676775" cy="2781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6E0F6B-DA55-4E4E-8D16-7883C3A2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72" y="1097830"/>
            <a:ext cx="2966907" cy="4129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D10FFE-7557-4F05-86FA-190FDF6C4E6C}"/>
              </a:ext>
            </a:extLst>
          </p:cNvPr>
          <p:cNvSpPr txBox="1"/>
          <p:nvPr/>
        </p:nvSpPr>
        <p:spPr>
          <a:xfrm>
            <a:off x="1350095" y="5636030"/>
            <a:ext cx="42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최대 압력을 통한 </a:t>
            </a:r>
            <a:r>
              <a:rPr lang="ko-KR" altLang="en-US" dirty="0" err="1"/>
              <a:t>쏠림현상</a:t>
            </a:r>
            <a:r>
              <a:rPr lang="ko-KR" altLang="en-US" dirty="0"/>
              <a:t> 측정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0FC2D-0EB1-4E5E-8529-8227CCD16817}"/>
              </a:ext>
            </a:extLst>
          </p:cNvPr>
          <p:cNvSpPr txBox="1"/>
          <p:nvPr/>
        </p:nvSpPr>
        <p:spPr>
          <a:xfrm>
            <a:off x="6200582" y="5639666"/>
            <a:ext cx="48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보행 주기 시각화를 통한 보폭 불균형도 측정 </a:t>
            </a:r>
          </a:p>
        </p:txBody>
      </p:sp>
    </p:spTree>
    <p:extLst>
      <p:ext uri="{BB962C8B-B14F-4D97-AF65-F5344CB8AC3E}">
        <p14:creationId xmlns:p14="http://schemas.microsoft.com/office/powerpoint/2010/main" val="42922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492777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000" b="1" dirty="0">
                <a:latin typeface="Malgun Gothic"/>
                <a:ea typeface="+mn-lt"/>
              </a:rPr>
              <a:t>03</a:t>
            </a:r>
            <a:r>
              <a:rPr lang="en-US" sz="3000" dirty="0">
                <a:latin typeface="Malgun Gothic"/>
                <a:ea typeface="+mn-lt"/>
              </a:rPr>
              <a:t> </a:t>
            </a:r>
            <a:r>
              <a:rPr lang="ko-KR" sz="3000" dirty="0">
                <a:latin typeface="Malgun Gothic"/>
                <a:ea typeface="Malgun Gothic"/>
              </a:rPr>
              <a:t>보행 분석 알고리즘 </a:t>
            </a:r>
            <a:endParaRPr lang="en-US" sz="3000"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E77E0E83-ED7E-8E87-F5C8-0728E27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11" y="2943451"/>
            <a:ext cx="1421432" cy="971097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8BEF519-492A-5C3F-B4A6-AE74E18CF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51" y="2808606"/>
            <a:ext cx="1880431" cy="1001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D1A53-F320-5198-4903-2801B967C2FC}"/>
              </a:ext>
            </a:extLst>
          </p:cNvPr>
          <p:cNvSpPr txBox="1"/>
          <p:nvPr/>
        </p:nvSpPr>
        <p:spPr>
          <a:xfrm>
            <a:off x="5452288" y="2655858"/>
            <a:ext cx="1001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py</a:t>
            </a:r>
            <a:r>
              <a:rPr lang="en-US" altLang="ko-KR" dirty="0">
                <a:ea typeface="맑은 고딕"/>
              </a:rPr>
              <a:t>s</a:t>
            </a:r>
            <a:r>
              <a:rPr lang="ko-KR" altLang="en-US" dirty="0" err="1">
                <a:ea typeface="맑은 고딕"/>
              </a:rPr>
              <a:t>erial</a:t>
            </a:r>
            <a:endParaRPr lang="ko-KR" dirty="0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44087E73-1331-472C-A675-F684AF5BA4DB}"/>
              </a:ext>
            </a:extLst>
          </p:cNvPr>
          <p:cNvSpPr/>
          <p:nvPr/>
        </p:nvSpPr>
        <p:spPr>
          <a:xfrm>
            <a:off x="2814742" y="3213134"/>
            <a:ext cx="598595" cy="26757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C709F8-A9C4-49C5-9A80-6C568E789E2D}"/>
              </a:ext>
            </a:extLst>
          </p:cNvPr>
          <p:cNvSpPr/>
          <p:nvPr/>
        </p:nvSpPr>
        <p:spPr>
          <a:xfrm>
            <a:off x="3628237" y="3025190"/>
            <a:ext cx="1761058" cy="754513"/>
          </a:xfrm>
          <a:prstGeom prst="rect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B306E1-AF8B-4B59-996F-DFCB04136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278" y="3091983"/>
            <a:ext cx="1781758" cy="509874"/>
          </a:xfrm>
          <a:prstGeom prst="rect">
            <a:avLst/>
          </a:prstGeom>
        </p:spPr>
      </p:pic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08C47C67-2A5C-4B2C-9097-2884B7F1C55C}"/>
              </a:ext>
            </a:extLst>
          </p:cNvPr>
          <p:cNvSpPr/>
          <p:nvPr/>
        </p:nvSpPr>
        <p:spPr>
          <a:xfrm>
            <a:off x="5582489" y="3213134"/>
            <a:ext cx="598595" cy="26757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F8F8FD8A-6480-42EA-989B-891DACA3377D}"/>
              </a:ext>
            </a:extLst>
          </p:cNvPr>
          <p:cNvSpPr/>
          <p:nvPr/>
        </p:nvSpPr>
        <p:spPr>
          <a:xfrm>
            <a:off x="8390756" y="3213134"/>
            <a:ext cx="598595" cy="26757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2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6" y="236056"/>
            <a:ext cx="3190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latin typeface="맑은 고딕" panose="020F0502020204030204"/>
                <a:ea typeface="맑은 고딕" panose="020B0503020000020004" pitchFamily="50" charset="-127"/>
              </a:rPr>
              <a:t>전체 모형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A13B1AA-2A87-4CC9-ABF5-F5D688005253}"/>
              </a:ext>
            </a:extLst>
          </p:cNvPr>
          <p:cNvSpPr/>
          <p:nvPr/>
        </p:nvSpPr>
        <p:spPr>
          <a:xfrm rot="5400000">
            <a:off x="2185655" y="2770203"/>
            <a:ext cx="316748" cy="3325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659D755-79E5-4F12-80A7-1356F59DF80E}"/>
              </a:ext>
            </a:extLst>
          </p:cNvPr>
          <p:cNvSpPr/>
          <p:nvPr/>
        </p:nvSpPr>
        <p:spPr>
          <a:xfrm rot="5400000">
            <a:off x="2185655" y="4555521"/>
            <a:ext cx="316748" cy="3325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354AD-F58E-4035-89AE-18B51405BCE7}"/>
              </a:ext>
            </a:extLst>
          </p:cNvPr>
          <p:cNvSpPr txBox="1"/>
          <p:nvPr/>
        </p:nvSpPr>
        <p:spPr>
          <a:xfrm>
            <a:off x="3668794" y="1752386"/>
            <a:ext cx="768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발 뒤꿈치</a:t>
            </a:r>
            <a:r>
              <a:rPr lang="en-US" altLang="ko-KR" sz="1600" dirty="0"/>
              <a:t>(F1), </a:t>
            </a:r>
            <a:r>
              <a:rPr lang="ko-KR" altLang="en-US" sz="1600" dirty="0"/>
              <a:t>발 볼</a:t>
            </a:r>
            <a:r>
              <a:rPr lang="en-US" altLang="ko-KR" sz="1600" dirty="0"/>
              <a:t>(F2), </a:t>
            </a:r>
            <a:r>
              <a:rPr lang="ko-KR" altLang="en-US" sz="1600" dirty="0"/>
              <a:t>엄지발가락</a:t>
            </a:r>
            <a:r>
              <a:rPr lang="en-US" altLang="ko-KR" sz="1600" dirty="0"/>
              <a:t>(F3) </a:t>
            </a:r>
            <a:r>
              <a:rPr lang="ko-KR" altLang="en-US" sz="1600" dirty="0"/>
              <a:t>에 부착된 압력센서로 압력 측정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E867C-0BA8-4B80-8CBD-946279EF8046}"/>
              </a:ext>
            </a:extLst>
          </p:cNvPr>
          <p:cNvSpPr txBox="1"/>
          <p:nvPr/>
        </p:nvSpPr>
        <p:spPr>
          <a:xfrm>
            <a:off x="3713017" y="5149412"/>
            <a:ext cx="768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좌우 발의 평균 최대 압력 계산 후</a:t>
            </a:r>
            <a:r>
              <a:rPr lang="en-US" altLang="ko-KR" sz="1600" dirty="0"/>
              <a:t>, </a:t>
            </a:r>
            <a:r>
              <a:rPr lang="ko-KR" altLang="en-US" sz="1600" dirty="0"/>
              <a:t>발의 압력 불균형도 수치화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좌우 발의 보행 평균 주기 계산 후</a:t>
            </a:r>
            <a:r>
              <a:rPr lang="en-US" altLang="ko-KR" sz="1600" dirty="0"/>
              <a:t>, </a:t>
            </a:r>
            <a:r>
              <a:rPr lang="ko-KR" altLang="en-US" sz="1600" dirty="0"/>
              <a:t>보행 주기 불균형도 수치화</a:t>
            </a:r>
            <a:endParaRPr lang="en-US" altLang="ko-KR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895D5E-1B35-4BC1-9E6F-7E614412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0" y="5004426"/>
            <a:ext cx="874746" cy="874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895A2A-7EAD-4FA3-A457-3701F3BA6DFD}"/>
              </a:ext>
            </a:extLst>
          </p:cNvPr>
          <p:cNvSpPr txBox="1"/>
          <p:nvPr/>
        </p:nvSpPr>
        <p:spPr>
          <a:xfrm>
            <a:off x="1628211" y="5273964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및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C6D34-9652-4373-8E93-8185EB32E76C}"/>
              </a:ext>
            </a:extLst>
          </p:cNvPr>
          <p:cNvSpPr txBox="1"/>
          <p:nvPr/>
        </p:nvSpPr>
        <p:spPr>
          <a:xfrm>
            <a:off x="1667441" y="3578857"/>
            <a:ext cx="142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8A356-BBD1-465B-AF69-BA00E7637CA1}"/>
              </a:ext>
            </a:extLst>
          </p:cNvPr>
          <p:cNvSpPr txBox="1"/>
          <p:nvPr/>
        </p:nvSpPr>
        <p:spPr>
          <a:xfrm>
            <a:off x="1635492" y="1883750"/>
            <a:ext cx="142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측정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E4EE0A-026C-4D94-A77D-BD7AB411C6BF}"/>
              </a:ext>
            </a:extLst>
          </p:cNvPr>
          <p:cNvCxnSpPr/>
          <p:nvPr/>
        </p:nvCxnSpPr>
        <p:spPr>
          <a:xfrm>
            <a:off x="3325091" y="1311564"/>
            <a:ext cx="0" cy="504478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1B96A72C-E2F8-4745-A1B4-0B3A1D7C5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0" y="1641777"/>
            <a:ext cx="874746" cy="8747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20BD665-B249-4C7B-BD9D-991B14D06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5" y="3340542"/>
            <a:ext cx="941875" cy="9418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2B5649-5365-4439-956D-66F2667BB539}"/>
              </a:ext>
            </a:extLst>
          </p:cNvPr>
          <p:cNvSpPr txBox="1"/>
          <p:nvPr/>
        </p:nvSpPr>
        <p:spPr>
          <a:xfrm>
            <a:off x="3713017" y="3412651"/>
            <a:ext cx="7259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결정된 위치에 부착된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블루투스 모듈을 통해 데이터 전송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Pyserial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패키지를 통해 신호 데이터 저장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5422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4271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latin typeface="맑은 고딕" panose="020F0502020204030204"/>
                <a:ea typeface="맑은 고딕" panose="020B0503020000020004" pitchFamily="50" charset="-127"/>
              </a:rPr>
              <a:t>참고 문헌 및 출처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4A346-F519-4866-9C8C-8F7BE6AD61B7}"/>
              </a:ext>
            </a:extLst>
          </p:cNvPr>
          <p:cNvSpPr txBox="1"/>
          <p:nvPr/>
        </p:nvSpPr>
        <p:spPr>
          <a:xfrm>
            <a:off x="572864" y="1228436"/>
            <a:ext cx="1095411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도주표</a:t>
            </a:r>
            <a:r>
              <a:rPr lang="en-US" altLang="ko-KR" sz="1600" dirty="0"/>
              <a:t>, “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"/>
              </a:rPr>
              <a:t>보행수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 측정 및 보행패턴 분류 알고리즘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”,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전기학회논문집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2017 no.12(2017), pp.1810-1814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"/>
              </a:rPr>
              <a:t>김기완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, 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압력 센서를 이용한 보행 패턴 모니터링 시스템 구현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“, </a:t>
            </a:r>
            <a:r>
              <a:rPr lang="ko-KR" altLang="en-US" sz="1600" dirty="0" err="1">
                <a:solidFill>
                  <a:srgbClr val="000000"/>
                </a:solidFill>
                <a:latin typeface="Noto Sans KR"/>
              </a:rPr>
              <a:t>반도체디스플레이기술학회지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2021 no2(2021) 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Noto Sans K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r>
              <a:rPr lang="ko-KR" altLang="en-US" sz="2400" b="1" dirty="0"/>
              <a:t>이미지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발바닥 이미지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https://v.kakao.com/v/20210531151114558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운동화 이미지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https://store.musinsa.com/app/goods/1632967/0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압력센서 이미지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4"/>
              </a:rPr>
              <a:t>https://kocoafab.cc/tutorial/view/105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블루투스 모듈 이미지 </a:t>
            </a:r>
            <a:r>
              <a:rPr lang="en-US" altLang="ko-KR" sz="1600" dirty="0"/>
              <a:t>: </a:t>
            </a:r>
            <a:r>
              <a:rPr lang="en-US" altLang="ko-KR" sz="1000" dirty="0">
                <a:hlinkClick r:id="rId5"/>
              </a:rPr>
              <a:t>http://chipsenmall.com/product/%EB%B8%94%EB%A3%A8%ED%88%AC%EC%8A%A4-%EB%AA%A8%EB%93%88-parani-esd100b-dc/328/</a:t>
            </a:r>
            <a:endParaRPr lang="en-US" altLang="ko-K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아두이노</a:t>
            </a:r>
            <a:r>
              <a:rPr lang="ko-KR" altLang="en-US" sz="1600" dirty="0"/>
              <a:t> 이미지 </a:t>
            </a:r>
            <a:r>
              <a:rPr lang="en-US" altLang="ko-KR" sz="1600"/>
              <a:t>: </a:t>
            </a:r>
            <a:r>
              <a:rPr lang="en-US" altLang="ko-KR" sz="1600">
                <a:hlinkClick r:id="rId6"/>
              </a:rPr>
              <a:t>https://ko.wikipedia.org/wiki/%EC%95%84%EB%91%90%EC%9D%B4%EB%85%B8</a:t>
            </a:r>
            <a:endParaRPr lang="en-US" altLang="ko-KR" sz="16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424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41F79A-9FB6-4093-B6F1-35D9B6B4B45A}"/>
              </a:ext>
            </a:extLst>
          </p:cNvPr>
          <p:cNvCxnSpPr>
            <a:cxnSpLocks/>
          </p:cNvCxnSpPr>
          <p:nvPr/>
        </p:nvCxnSpPr>
        <p:spPr>
          <a:xfrm>
            <a:off x="3840956" y="1156369"/>
            <a:ext cx="4510088" cy="0"/>
          </a:xfrm>
          <a:prstGeom prst="line">
            <a:avLst/>
          </a:prstGeom>
          <a:ln w="44450" cmpd="sng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8CF2C-7BCE-40D0-87C8-73145689CAC0}"/>
              </a:ext>
            </a:extLst>
          </p:cNvPr>
          <p:cNvSpPr txBox="1"/>
          <p:nvPr/>
        </p:nvSpPr>
        <p:spPr>
          <a:xfrm>
            <a:off x="4329068" y="1859339"/>
            <a:ext cx="3533863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lang="ko-KR" altLang="en-US" sz="2200" dirty="0">
                <a:latin typeface="맑은 고딕"/>
                <a:ea typeface="맑은 고딕"/>
              </a:rPr>
              <a:t>스마트 </a:t>
            </a:r>
            <a:r>
              <a:rPr lang="ko-KR" altLang="en-US" sz="2200" dirty="0" err="1">
                <a:latin typeface="맑은 고딕"/>
                <a:ea typeface="맑은 고딕"/>
              </a:rPr>
              <a:t>깔창</a:t>
            </a:r>
            <a:endParaRPr kumimoji="0" lang="en-US" altLang="ko-KR" sz="2200" b="0" i="0" u="none" strike="noStrike" kern="1200" cap="none" spc="0" normalizeH="0" baseline="0" noProof="0" err="1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측정 방식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latin typeface="맑은 고딕" panose="020F0502020204030204"/>
                <a:ea typeface="맑은 고딕" panose="020B0503020000020004" pitchFamily="50" charset="-127"/>
              </a:rPr>
              <a:t>보행 분석 알고리즘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200" dirty="0">
                <a:latin typeface="맑은 고딕" panose="020F0502020204030204"/>
                <a:ea typeface="맑은 고딕" panose="020B0503020000020004" pitchFamily="50" charset="-127"/>
              </a:rPr>
              <a:t>전체 모형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참고문헌 및 출처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597A6-B65C-4AB3-9D8F-2A067E12C7F3}"/>
              </a:ext>
            </a:extLst>
          </p:cNvPr>
          <p:cNvSpPr txBox="1"/>
          <p:nvPr/>
        </p:nvSpPr>
        <p:spPr>
          <a:xfrm>
            <a:off x="5514595" y="386956"/>
            <a:ext cx="1162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B49808-4F0D-4900-BAB5-29BB241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71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6" y="236056"/>
            <a:ext cx="3227407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01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000">
                <a:latin typeface="맑은 고딕"/>
                <a:ea typeface="맑은 고딕"/>
              </a:rPr>
              <a:t>스마트 깔창 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CA0535F-DC45-43A7-B202-8C2797F2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03273"/>
              </p:ext>
            </p:extLst>
          </p:nvPr>
        </p:nvGraphicFramePr>
        <p:xfrm>
          <a:off x="1504324" y="2176318"/>
          <a:ext cx="9183352" cy="2505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4956">
                  <a:extLst>
                    <a:ext uri="{9D8B030D-6E8A-4147-A177-3AD203B41FA5}">
                      <a16:colId xmlns:a16="http://schemas.microsoft.com/office/drawing/2014/main" val="2210310422"/>
                    </a:ext>
                  </a:extLst>
                </a:gridCol>
                <a:gridCol w="8408396">
                  <a:extLst>
                    <a:ext uri="{9D8B030D-6E8A-4147-A177-3AD203B41FA5}">
                      <a16:colId xmlns:a16="http://schemas.microsoft.com/office/drawing/2014/main" val="4267958046"/>
                    </a:ext>
                  </a:extLst>
                </a:gridCol>
              </a:tblGrid>
              <a:tr h="835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목표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보행 중 좌우 압력 차이에 따른 불균형 측정 프로그램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931405"/>
                  </a:ext>
                </a:extLst>
              </a:tr>
              <a:tr h="835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보행 중 좌우 발의 최대 평균 압력의 차이에 따른 불균형 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068921"/>
                  </a:ext>
                </a:extLst>
              </a:tr>
              <a:tr h="835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보행 중 보행 주기에 따른 보폭 불균형 측정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36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0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6" y="236056"/>
            <a:ext cx="3652279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01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000">
                <a:latin typeface="맑은 고딕"/>
                <a:ea typeface="맑은 고딕"/>
              </a:rPr>
              <a:t>스마트 깔창 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BCD3DF-2048-4F28-9710-1646C3A6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9" y="1819565"/>
            <a:ext cx="4608736" cy="3574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D4CA1-49E7-4DF5-ACAF-079C749B92C5}"/>
              </a:ext>
            </a:extLst>
          </p:cNvPr>
          <p:cNvSpPr txBox="1"/>
          <p:nvPr/>
        </p:nvSpPr>
        <p:spPr>
          <a:xfrm>
            <a:off x="5074164" y="2496499"/>
            <a:ext cx="6401287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바른 자세로 보행이 진행 될 때 발바닥이 체중을 지지하는 면적은 엄지발가락</a:t>
            </a:r>
            <a:r>
              <a:rPr lang="en-US" altLang="ko-KR" sz="2000" dirty="0"/>
              <a:t>, </a:t>
            </a:r>
            <a:r>
              <a:rPr lang="ko-KR" altLang="en-US" sz="2000" dirty="0"/>
              <a:t>발</a:t>
            </a:r>
            <a:r>
              <a:rPr lang="en-US" altLang="ko-KR" sz="2000" dirty="0"/>
              <a:t> </a:t>
            </a:r>
            <a:r>
              <a:rPr lang="ko-KR" altLang="en-US" sz="2000" dirty="0"/>
              <a:t>볼</a:t>
            </a:r>
            <a:r>
              <a:rPr lang="en-US" altLang="ko-KR" sz="2000" dirty="0"/>
              <a:t>, </a:t>
            </a:r>
            <a:r>
              <a:rPr lang="ko-KR" altLang="en-US" sz="2000" dirty="0"/>
              <a:t>발 날</a:t>
            </a:r>
            <a:r>
              <a:rPr lang="en-US" altLang="ko-KR" sz="2000" dirty="0"/>
              <a:t>, </a:t>
            </a:r>
            <a:r>
              <a:rPr lang="ko-KR" altLang="en-US" sz="2000" dirty="0"/>
              <a:t>뒤꿈치에서 대부분의 체중을 지탱함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각 발에 뒤꿈치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발 볼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발 날에 </a:t>
            </a:r>
            <a:r>
              <a:rPr lang="en-US" altLang="ko-KR" sz="2000" dirty="0">
                <a:ea typeface="맑은 고딕"/>
              </a:rPr>
              <a:t>3</a:t>
            </a:r>
            <a:r>
              <a:rPr lang="ko-KR" altLang="en-US" sz="2000" dirty="0">
                <a:ea typeface="맑은 고딕"/>
              </a:rPr>
              <a:t>개의 압력센서를 사용하여 양 발에 총 </a:t>
            </a:r>
            <a:r>
              <a:rPr lang="en-US" altLang="ko-KR" sz="2000" dirty="0">
                <a:ea typeface="맑은 고딕"/>
              </a:rPr>
              <a:t>6</a:t>
            </a:r>
            <a:r>
              <a:rPr lang="ko-KR" altLang="en-US" sz="2000" dirty="0">
                <a:ea typeface="맑은 고딕"/>
              </a:rPr>
              <a:t>개의 압력센서를 부착</a:t>
            </a:r>
            <a:endParaRPr lang="en-US" altLang="ko-KR" dirty="0"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75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386471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01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000">
                <a:latin typeface="맑은 고딕"/>
                <a:ea typeface="맑은 고딕"/>
              </a:rPr>
              <a:t>스마트 깔창</a:t>
            </a:r>
            <a:endParaRPr lang="en-US" altLang="ko-KR" sz="30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발발">
            <a:extLst>
              <a:ext uri="{FF2B5EF4-FFF2-40B4-BE49-F238E27FC236}">
                <a16:creationId xmlns:a16="http://schemas.microsoft.com/office/drawing/2014/main" id="{4A1E4F95-2BF2-4BB7-9CC9-19E6921E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7" y="1142268"/>
            <a:ext cx="9273632" cy="55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FEF9E8F-C89E-4BAE-91D9-14BA5558FBBC}"/>
              </a:ext>
            </a:extLst>
          </p:cNvPr>
          <p:cNvSpPr/>
          <p:nvPr/>
        </p:nvSpPr>
        <p:spPr>
          <a:xfrm>
            <a:off x="3531795" y="4946564"/>
            <a:ext cx="452582" cy="378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085750-FB55-4A51-9BF4-D2F302815F25}"/>
              </a:ext>
            </a:extLst>
          </p:cNvPr>
          <p:cNvSpPr/>
          <p:nvPr/>
        </p:nvSpPr>
        <p:spPr>
          <a:xfrm>
            <a:off x="5821120" y="4937328"/>
            <a:ext cx="452582" cy="378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4B5F40D-F048-489E-BCB6-ED63C4E1E125}"/>
              </a:ext>
            </a:extLst>
          </p:cNvPr>
          <p:cNvSpPr/>
          <p:nvPr/>
        </p:nvSpPr>
        <p:spPr>
          <a:xfrm>
            <a:off x="2449531" y="3884727"/>
            <a:ext cx="452582" cy="378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CE5809-8567-48B7-811B-841684638B12}"/>
              </a:ext>
            </a:extLst>
          </p:cNvPr>
          <p:cNvSpPr/>
          <p:nvPr/>
        </p:nvSpPr>
        <p:spPr>
          <a:xfrm>
            <a:off x="6979880" y="3797999"/>
            <a:ext cx="452582" cy="378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8D4376-6FA5-4136-947B-2A75568B0231}"/>
              </a:ext>
            </a:extLst>
          </p:cNvPr>
          <p:cNvSpPr/>
          <p:nvPr/>
        </p:nvSpPr>
        <p:spPr>
          <a:xfrm>
            <a:off x="3723345" y="2474942"/>
            <a:ext cx="452582" cy="378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A8AF36-0AB7-43B3-81DA-0C53825CB5E2}"/>
              </a:ext>
            </a:extLst>
          </p:cNvPr>
          <p:cNvSpPr/>
          <p:nvPr/>
        </p:nvSpPr>
        <p:spPr>
          <a:xfrm>
            <a:off x="5674388" y="2465706"/>
            <a:ext cx="452582" cy="378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BA4A5002-C69E-4D85-8B73-26C649AB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32" y="1486104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4B8CFE-F4E5-429B-A340-11C7C717F2B6}"/>
              </a:ext>
            </a:extLst>
          </p:cNvPr>
          <p:cNvCxnSpPr>
            <a:endCxn id="10" idx="6"/>
          </p:cNvCxnSpPr>
          <p:nvPr/>
        </p:nvCxnSpPr>
        <p:spPr>
          <a:xfrm flipH="1">
            <a:off x="4175927" y="2225963"/>
            <a:ext cx="4895273" cy="438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B6CD1C-A42F-4D80-B8F3-FD7EAE304EB9}"/>
              </a:ext>
            </a:extLst>
          </p:cNvPr>
          <p:cNvCxnSpPr>
            <a:cxnSpLocks/>
            <a:stCxn id="46" idx="3"/>
            <a:endCxn id="8" idx="6"/>
          </p:cNvCxnSpPr>
          <p:nvPr/>
        </p:nvCxnSpPr>
        <p:spPr>
          <a:xfrm flipH="1">
            <a:off x="2902113" y="2238575"/>
            <a:ext cx="6167289" cy="1835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C1AD0A-3D50-432A-BC09-E42512ACDADC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3918098" y="2225963"/>
            <a:ext cx="5153102" cy="2776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2A100C2-6A1D-4EA0-8BBE-72785E850906}"/>
              </a:ext>
            </a:extLst>
          </p:cNvPr>
          <p:cNvCxnSpPr>
            <a:cxnSpLocks/>
          </p:cNvCxnSpPr>
          <p:nvPr/>
        </p:nvCxnSpPr>
        <p:spPr>
          <a:xfrm flipH="1">
            <a:off x="6188243" y="2216203"/>
            <a:ext cx="2881159" cy="2776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4EA380-4493-4200-95A1-1A68BFEB1BA1}"/>
              </a:ext>
            </a:extLst>
          </p:cNvPr>
          <p:cNvCxnSpPr>
            <a:cxnSpLocks/>
            <a:stCxn id="46" idx="2"/>
            <a:endCxn id="9" idx="7"/>
          </p:cNvCxnSpPr>
          <p:nvPr/>
        </p:nvCxnSpPr>
        <p:spPr>
          <a:xfrm flipH="1">
            <a:off x="7366183" y="2204655"/>
            <a:ext cx="1689260" cy="1648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4238E31-C503-46C6-BB48-4B06EEA4098F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126970" y="2216203"/>
            <a:ext cx="2928473" cy="438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23074-B836-4F89-9621-34CC675AF0C8}"/>
              </a:ext>
            </a:extLst>
          </p:cNvPr>
          <p:cNvSpPr txBox="1"/>
          <p:nvPr/>
        </p:nvSpPr>
        <p:spPr>
          <a:xfrm>
            <a:off x="8543062" y="3050496"/>
            <a:ext cx="121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압력센서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52238B1-FB75-4147-BB1C-EB3829E5A663}"/>
              </a:ext>
            </a:extLst>
          </p:cNvPr>
          <p:cNvSpPr/>
          <p:nvPr/>
        </p:nvSpPr>
        <p:spPr>
          <a:xfrm>
            <a:off x="9055443" y="2156684"/>
            <a:ext cx="95316" cy="95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90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>
            <a:extLst>
              <a:ext uri="{FF2B5EF4-FFF2-40B4-BE49-F238E27FC236}">
                <a16:creationId xmlns:a16="http://schemas.microsoft.com/office/drawing/2014/main" id="{5CD16ACE-1FC2-59CD-C5B4-21C29670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23" y="-206798"/>
            <a:ext cx="4630881" cy="4630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386471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01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000">
                <a:latin typeface="맑은 고딕"/>
                <a:ea typeface="맑은 고딕"/>
              </a:rPr>
              <a:t>스마트 깔창</a:t>
            </a:r>
            <a:endParaRPr lang="en-US" altLang="ko-KR" sz="30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629685B-9FDB-7C82-269F-FE425213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21196"/>
              </p:ext>
            </p:extLst>
          </p:nvPr>
        </p:nvGraphicFramePr>
        <p:xfrm>
          <a:off x="2011680" y="4050920"/>
          <a:ext cx="816864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1219718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9098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모델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1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 </a:t>
                      </a:r>
                      <a:r>
                        <a:rPr lang="ko-KR" b="1" dirty="0" err="1"/>
                        <a:t>Arduino</a:t>
                      </a:r>
                      <a:r>
                        <a:rPr lang="ko-KR" b="1" dirty="0"/>
                        <a:t> </a:t>
                      </a:r>
                      <a:r>
                        <a:rPr lang="ko-KR" b="1" dirty="0" err="1"/>
                        <a:t>Nano</a:t>
                      </a:r>
                      <a:r>
                        <a:rPr lang="ko-KR" b="1" dirty="0"/>
                        <a:t> 33 </a:t>
                      </a:r>
                      <a:r>
                        <a:rPr lang="ko-KR" b="1" dirty="0" err="1"/>
                        <a:t>IoT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압력센서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압력센서 FSR, RA18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2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AA배터리</a:t>
                      </a:r>
                      <a:r>
                        <a:rPr lang="ko-KR" altLang="en-US" dirty="0"/>
                        <a:t> 3V전원홀더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 제작 후 크기에 따라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브레드보드</a:t>
                      </a:r>
                      <a:r>
                        <a:rPr lang="ko-KR" altLang="en-US" dirty="0"/>
                        <a:t>, </a:t>
                      </a:r>
                      <a:r>
                        <a:rPr lang="ko-KR" altLang="en-US" dirty="0" err="1"/>
                        <a:t>압력센서브릿지</a:t>
                      </a:r>
                      <a:r>
                        <a:rPr lang="ko-KR" altLang="en-US" dirty="0"/>
                        <a:t>, 전선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81414"/>
                  </a:ext>
                </a:extLst>
              </a:tr>
            </a:tbl>
          </a:graphicData>
        </a:graphic>
      </p:graphicFrame>
      <p:pic>
        <p:nvPicPr>
          <p:cNvPr id="8" name="그림 8" descr="신발이(가) 표시된 사진&#10;&#10;자동 생성된 설명">
            <a:extLst>
              <a:ext uri="{FF2B5EF4-FFF2-40B4-BE49-F238E27FC236}">
                <a16:creationId xmlns:a16="http://schemas.microsoft.com/office/drawing/2014/main" id="{336D27D3-19DA-790C-36A0-5A044EA3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40" y="1199969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95808-9113-9A5A-A331-EC7298FBA24F}"/>
              </a:ext>
            </a:extLst>
          </p:cNvPr>
          <p:cNvSpPr txBox="1"/>
          <p:nvPr/>
        </p:nvSpPr>
        <p:spPr>
          <a:xfrm>
            <a:off x="2742235" y="3512341"/>
            <a:ext cx="67075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페이크 삭스를 </a:t>
            </a:r>
            <a:r>
              <a:rPr lang="ko-KR" altLang="en-US" dirty="0" err="1">
                <a:ea typeface="맑은 고딕"/>
              </a:rPr>
              <a:t>깔창에</a:t>
            </a:r>
            <a:r>
              <a:rPr lang="ko-KR" altLang="en-US" dirty="0">
                <a:ea typeface="맑은 고딕"/>
              </a:rPr>
              <a:t> 덧씌우고, 그 사이에 압력센서를 배치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8F82DD-F3FE-451F-A129-1430C0CC9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274" y="1658162"/>
            <a:ext cx="2250669" cy="12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5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6" y="236056"/>
            <a:ext cx="3846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latin typeface="맑은 고딕" panose="020F0502020204030204"/>
                <a:ea typeface="맑은 고딕" panose="020B0503020000020004" pitchFamily="50" charset="-127"/>
              </a:rPr>
              <a:t>데이터 측정 방식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882D79-34AA-4122-B8E0-E4096D5D5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84973"/>
              </p:ext>
            </p:extLst>
          </p:nvPr>
        </p:nvGraphicFramePr>
        <p:xfrm>
          <a:off x="1874981" y="2390487"/>
          <a:ext cx="8442037" cy="20770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9180">
                  <a:extLst>
                    <a:ext uri="{9D8B030D-6E8A-4147-A177-3AD203B41FA5}">
                      <a16:colId xmlns:a16="http://schemas.microsoft.com/office/drawing/2014/main" val="2210310422"/>
                    </a:ext>
                  </a:extLst>
                </a:gridCol>
                <a:gridCol w="7162857">
                  <a:extLst>
                    <a:ext uri="{9D8B030D-6E8A-4147-A177-3AD203B41FA5}">
                      <a16:colId xmlns:a16="http://schemas.microsoft.com/office/drawing/2014/main" val="4267958046"/>
                    </a:ext>
                  </a:extLst>
                </a:gridCol>
              </a:tblGrid>
              <a:tr h="66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 표본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931405"/>
                  </a:ext>
                </a:extLst>
              </a:tr>
              <a:tr h="703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177cm,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72kg,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발 사이즈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270mm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068921"/>
                  </a:ext>
                </a:extLst>
              </a:tr>
              <a:tr h="703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160cm,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50kg,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발 사이즈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230mm(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비용 고려 측정 예정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36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7" y="236056"/>
            <a:ext cx="3818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latin typeface="맑은 고딕" panose="020F0502020204030204"/>
                <a:ea typeface="맑은 고딕" panose="020B0503020000020004" pitchFamily="50" charset="-127"/>
              </a:rPr>
              <a:t>데이터 측정 방식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486070-6BCE-40A8-B310-8470E54DA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89888"/>
              </p:ext>
            </p:extLst>
          </p:nvPr>
        </p:nvGraphicFramePr>
        <p:xfrm>
          <a:off x="1874981" y="1955228"/>
          <a:ext cx="8442037" cy="31617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9180">
                  <a:extLst>
                    <a:ext uri="{9D8B030D-6E8A-4147-A177-3AD203B41FA5}">
                      <a16:colId xmlns:a16="http://schemas.microsoft.com/office/drawing/2014/main" val="2210310422"/>
                    </a:ext>
                  </a:extLst>
                </a:gridCol>
                <a:gridCol w="7162857">
                  <a:extLst>
                    <a:ext uri="{9D8B030D-6E8A-4147-A177-3AD203B41FA5}">
                      <a16:colId xmlns:a16="http://schemas.microsoft.com/office/drawing/2014/main" val="4267958046"/>
                    </a:ext>
                  </a:extLst>
                </a:gridCol>
              </a:tblGrid>
              <a:tr h="607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순서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931405"/>
                  </a:ext>
                </a:extLst>
              </a:tr>
              <a:tr h="638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컴퓨터의 측정장치 타이머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068921"/>
                  </a:ext>
                </a:extLst>
              </a:tr>
              <a:tr h="638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 간의 보행 기록 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367819"/>
                  </a:ext>
                </a:extLst>
              </a:tr>
              <a:tr h="638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 후 기록 측정 종료 및 데이터 분석 모형으로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762440"/>
                  </a:ext>
                </a:extLst>
              </a:tr>
              <a:tr h="638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분석 후 결과 출력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4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51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982F-9EF1-4C90-A0A1-E1E9217D2C82}"/>
              </a:ext>
            </a:extLst>
          </p:cNvPr>
          <p:cNvSpPr txBox="1"/>
          <p:nvPr/>
        </p:nvSpPr>
        <p:spPr>
          <a:xfrm>
            <a:off x="522556" y="236056"/>
            <a:ext cx="4354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latin typeface="맑은 고딕" panose="020F0502020204030204"/>
                <a:ea typeface="맑은 고딕" panose="020B0503020000020004" pitchFamily="50" charset="-127"/>
              </a:rPr>
              <a:t>보행 분석 알고리즘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DE39F4-1A39-466E-A4DD-A904633D19FA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524223" cy="0"/>
          </a:xfrm>
          <a:prstGeom prst="line">
            <a:avLst/>
          </a:prstGeom>
          <a:ln w="34925" cmpd="sng">
            <a:solidFill>
              <a:schemeClr val="tx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919103-6108-43B2-A40C-4CA868B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E9988-7867-4941-96A6-83BF87BB30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D42E66-3E7E-4A61-9C51-6F080142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00" y="1949406"/>
            <a:ext cx="5087139" cy="2959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9B39E6-925E-40C2-B113-9D08DFAF2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92" y="1260083"/>
            <a:ext cx="3456816" cy="48718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AA8920-B25E-4E0F-86A0-6F854C47730B}"/>
              </a:ext>
            </a:extLst>
          </p:cNvPr>
          <p:cNvSpPr txBox="1"/>
          <p:nvPr/>
        </p:nvSpPr>
        <p:spPr>
          <a:xfrm>
            <a:off x="2262070" y="5165936"/>
            <a:ext cx="215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측정 데이터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70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529</Words>
  <Application>Microsoft Office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KR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SeokGyu</dc:creator>
  <cp:lastModifiedBy>Jeong SeokGyu</cp:lastModifiedBy>
  <cp:revision>110</cp:revision>
  <dcterms:created xsi:type="dcterms:W3CDTF">2022-03-24T10:19:18Z</dcterms:created>
  <dcterms:modified xsi:type="dcterms:W3CDTF">2022-04-04T15:12:00Z</dcterms:modified>
</cp:coreProperties>
</file>