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B0566-CC39-4BDF-AFC0-191AF9538D93}" v="9" dt="2022-05-02T17:12:26.7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3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ko-KR" sz="2000" b="0" strike="noStrike" spc="-1">
                <a:latin typeface="Noto Sans CJK KR"/>
              </a:rPr>
              <a:t>메모 서식을 편집하려면 클릭하십시오</a:t>
            </a:r>
            <a:r>
              <a:rPr lang="en-US" sz="2000" b="0" strike="noStrike" spc="-1">
                <a:latin typeface="Noto Sans CJK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01D1CC4-DA99-4EB4-8CD7-586589965282}" type="slidenum">
              <a:rPr lang="en-US" sz="1400" b="0" strike="noStrike" spc="-1">
                <a:latin typeface="Noto Serif CJK KR"/>
              </a:rPr>
              <a:t>‹#›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 dirty="0">
                <a:latin typeface="맑은 고딕"/>
                <a:ea typeface="맑은 고딕"/>
              </a:rPr>
              <a:t>안녕하십니까 </a:t>
            </a:r>
            <a:r>
              <a:rPr lang="en-US" sz="1800" b="0" strike="noStrike" spc="-1" dirty="0">
                <a:latin typeface="맑은 고딕"/>
                <a:ea typeface="맑은 고딕"/>
              </a:rPr>
              <a:t>“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족압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측정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장치를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활용한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척추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측만증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추적”이라는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주제로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발표를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진행할</a:t>
            </a:r>
            <a:r>
              <a:rPr lang="en-US" sz="1800" b="0" strike="noStrike" spc="-1" dirty="0">
                <a:latin typeface="맑은 고딕"/>
                <a:ea typeface="맑은 고딕"/>
              </a:rPr>
              <a:t> 2</a:t>
            </a:r>
            <a:r>
              <a:rPr lang="ko-KR" sz="1800" b="0" strike="noStrike" spc="-1" dirty="0">
                <a:latin typeface="맑은 고딕"/>
                <a:ea typeface="맑은 고딕"/>
              </a:rPr>
              <a:t>조의 </a:t>
            </a:r>
            <a:r>
              <a:rPr lang="en-US" altLang="ko-KR" sz="1800" b="0" strike="noStrike" spc="-1" dirty="0">
                <a:latin typeface="맑은 고딕"/>
                <a:ea typeface="맑은 고딕"/>
              </a:rPr>
              <a:t>***</a:t>
            </a:r>
            <a:r>
              <a:rPr lang="ko-KR" sz="1800" b="0" strike="noStrike" spc="-1" dirty="0">
                <a:latin typeface="맑은 고딕"/>
                <a:ea typeface="맑은 고딕"/>
              </a:rPr>
              <a:t> 라고 합니다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9103D36-0EBC-452D-8EF7-9DCCE71FF939}" type="slidenum">
              <a:rPr lang="en-US" sz="1200" b="0" strike="noStrike" spc="-1">
                <a:latin typeface="Noto Serif CJK KR"/>
              </a:rPr>
              <a:t>1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latin typeface="맑은 고딕"/>
                <a:ea typeface="맑은 고딕"/>
              </a:rPr>
              <a:t>발표는 연구 동기 및 목적 </a:t>
            </a:r>
            <a:r>
              <a:rPr lang="en-US" sz="1800" b="0" strike="noStrike" spc="-1">
                <a:latin typeface="맑은 고딕"/>
                <a:ea typeface="맑은 고딕"/>
              </a:rPr>
              <a:t>– 족압 측정 장치 – 데이터 측정 및 분석 – 참고문헌 및 출처 순으로 발표를 진행하겠습니다.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DF02BD-511C-4FF2-AC22-FE4DF97D56FC}" type="slidenum">
              <a:rPr lang="en-US" sz="1200" b="0" strike="noStrike" spc="-1">
                <a:latin typeface="Noto Serif CJK KR"/>
              </a:rPr>
              <a:t>2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 dirty="0">
                <a:latin typeface="맑은 고딕"/>
                <a:ea typeface="맑은 고딕"/>
              </a:rPr>
              <a:t>먼저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척추측만증에</a:t>
            </a:r>
            <a:r>
              <a:rPr lang="ko-KR" sz="1800" b="0" strike="noStrike" spc="-1" dirty="0">
                <a:latin typeface="맑은 고딕"/>
                <a:ea typeface="맑은 고딕"/>
              </a:rPr>
              <a:t> 대해 간단하게 설명하고 넘어가겠습니다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척추측만증이란</a:t>
            </a:r>
            <a:r>
              <a:rPr lang="ko-KR" sz="1800" b="0" strike="noStrike" spc="-1" dirty="0">
                <a:latin typeface="맑은 고딕"/>
                <a:ea typeface="맑은 고딕"/>
              </a:rPr>
              <a:t> 척추의 정상적인 만곡이 관측되지 않고 옆으로 비정상적인 만곡이 발생한 경우를 말합니다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 dirty="0" err="1">
                <a:latin typeface="맑은 고딕"/>
                <a:ea typeface="맑은 고딕"/>
              </a:rPr>
              <a:t>척추측만증이</a:t>
            </a:r>
            <a:r>
              <a:rPr lang="ko-KR" sz="1800" b="0" strike="noStrike" spc="-1" dirty="0">
                <a:latin typeface="맑은 고딕"/>
                <a:ea typeface="맑은 고딕"/>
              </a:rPr>
              <a:t> 발생하는 대표적인 유형으로는 비구조성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척추측만증과</a:t>
            </a:r>
            <a:r>
              <a:rPr 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구조성</a:t>
            </a:r>
            <a:r>
              <a:rPr 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척추측만증이</a:t>
            </a:r>
            <a:r>
              <a:rPr lang="ko-KR" sz="1800" b="0" strike="noStrike" spc="-1" dirty="0">
                <a:latin typeface="맑은 고딕"/>
                <a:ea typeface="맑은 고딕"/>
              </a:rPr>
              <a:t> 있습니다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r>
              <a:rPr lang="ko-KR" sz="1800" b="0" strike="noStrike" spc="-1" dirty="0">
                <a:latin typeface="맑은 고딕"/>
                <a:ea typeface="맑은 고딕"/>
              </a:rPr>
              <a:t>비구조성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척추측만증은</a:t>
            </a:r>
            <a:r>
              <a:rPr lang="ko-KR" sz="1800" b="0" strike="noStrike" spc="-1" dirty="0">
                <a:latin typeface="맑은 고딕"/>
                <a:ea typeface="맑은 고딕"/>
              </a:rPr>
              <a:t> 어느정도 나이가 있는 사람들에게 발생하는 경우로 심한 허리디스크</a:t>
            </a:r>
            <a:r>
              <a:rPr lang="en-US" sz="1800" b="0" strike="noStrike" spc="-1" dirty="0">
                <a:latin typeface="맑은 고딕"/>
                <a:ea typeface="맑은 고딕"/>
              </a:rPr>
              <a:t>, </a:t>
            </a:r>
            <a:r>
              <a:rPr lang="ko-KR" sz="1800" b="0" strike="noStrike" spc="-1" dirty="0">
                <a:latin typeface="맑은 고딕"/>
                <a:ea typeface="맑은 고딕"/>
              </a:rPr>
              <a:t>다리길이의 차이</a:t>
            </a:r>
            <a:r>
              <a:rPr lang="en-US" sz="1800" b="0" strike="noStrike" spc="-1" dirty="0">
                <a:latin typeface="맑은 고딕"/>
                <a:ea typeface="맑은 고딕"/>
              </a:rPr>
              <a:t>, </a:t>
            </a:r>
            <a:r>
              <a:rPr lang="ko-KR" sz="1800" b="0" strike="noStrike" spc="-1" dirty="0">
                <a:latin typeface="맑은 고딕"/>
                <a:ea typeface="맑은 고딕"/>
              </a:rPr>
              <a:t>퇴행성 관절염으로 인해 발생한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척추측만증을</a:t>
            </a:r>
            <a:r>
              <a:rPr lang="ko-KR" sz="1800" b="0" strike="noStrike" spc="-1" dirty="0">
                <a:latin typeface="맑은 고딕"/>
                <a:ea typeface="맑은 고딕"/>
              </a:rPr>
              <a:t> 말합니다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r>
              <a:rPr lang="ko-KR" sz="1800" b="0" strike="noStrike" spc="-1" dirty="0">
                <a:latin typeface="맑은 고딕"/>
                <a:ea typeface="맑은 고딕"/>
              </a:rPr>
              <a:t>만대로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구조성</a:t>
            </a:r>
            <a:r>
              <a:rPr 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척추측만증이란</a:t>
            </a:r>
            <a:r>
              <a:rPr lang="ko-KR" sz="1800" b="0" strike="noStrike" spc="-1" dirty="0">
                <a:latin typeface="맑은 고딕"/>
                <a:ea typeface="맑은 고딕"/>
              </a:rPr>
              <a:t> 성장기에 있는 아이들에게 발생하는 척추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측만증으로</a:t>
            </a:r>
            <a:r>
              <a:rPr lang="ko-KR" sz="1800" b="0" strike="noStrike" spc="-1" dirty="0">
                <a:latin typeface="맑은 고딕"/>
                <a:ea typeface="맑은 고딕"/>
              </a:rPr>
              <a:t> 특발성</a:t>
            </a:r>
            <a:r>
              <a:rPr lang="en-US" sz="1800" b="0" strike="noStrike" spc="-1" dirty="0">
                <a:latin typeface="맑은 고딕"/>
                <a:ea typeface="맑은 고딕"/>
              </a:rPr>
              <a:t>, </a:t>
            </a:r>
            <a:r>
              <a:rPr lang="ko-KR" sz="1800" b="0" strike="noStrike" spc="-1" dirty="0">
                <a:latin typeface="맑은 고딕"/>
                <a:ea typeface="맑은 고딕"/>
              </a:rPr>
              <a:t>선천성</a:t>
            </a:r>
            <a:r>
              <a:rPr lang="en-US" sz="1800" b="0" strike="noStrike" spc="-1" dirty="0">
                <a:latin typeface="맑은 고딕"/>
                <a:ea typeface="맑은 고딕"/>
              </a:rPr>
              <a:t>, </a:t>
            </a:r>
            <a:r>
              <a:rPr lang="ko-KR" sz="1800" b="0" strike="noStrike" spc="-1" dirty="0">
                <a:latin typeface="맑은 고딕"/>
                <a:ea typeface="맑은 고딕"/>
              </a:rPr>
              <a:t>신경근육성</a:t>
            </a:r>
            <a:r>
              <a:rPr lang="en-US" sz="1800" b="0" strike="noStrike" spc="-1" dirty="0">
                <a:latin typeface="맑은 고딕"/>
                <a:ea typeface="맑은 고딕"/>
              </a:rPr>
              <a:t>, </a:t>
            </a:r>
            <a:r>
              <a:rPr lang="ko-KR" sz="1800" b="0" strike="noStrike" spc="-1" dirty="0">
                <a:latin typeface="맑은 고딕"/>
                <a:ea typeface="맑은 고딕"/>
              </a:rPr>
              <a:t>기타질환에 의해 발생한 </a:t>
            </a:r>
            <a:r>
              <a:rPr lang="ko-KR" sz="1800" b="0" strike="noStrike" spc="-1" dirty="0" err="1">
                <a:latin typeface="맑은 고딕"/>
                <a:ea typeface="맑은 고딕"/>
              </a:rPr>
              <a:t>척추측만증을</a:t>
            </a:r>
            <a:r>
              <a:rPr lang="ko-KR" sz="1800" b="0" strike="noStrike" spc="-1" dirty="0">
                <a:latin typeface="맑은 고딕"/>
                <a:ea typeface="맑은 고딕"/>
              </a:rPr>
              <a:t> 말합니다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BFB1ED0-A942-49A4-B941-EC12F69253D5}" type="slidenum">
              <a:rPr lang="en-US" sz="1200" b="0" strike="noStrike" spc="-1">
                <a:latin typeface="Noto Serif CJK KR"/>
              </a:rPr>
              <a:t>3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 algn="just">
              <a:lnSpc>
                <a:spcPct val="107000"/>
              </a:lnSpc>
              <a:spcAft>
                <a:spcPts val="799"/>
              </a:spcAft>
            </a:pPr>
            <a:r>
              <a:rPr lang="ko-KR" sz="1800" b="0" strike="noStrike" spc="-1">
                <a:latin typeface="맑은 고딕"/>
                <a:ea typeface="맑은 고딕"/>
              </a:rPr>
              <a:t>척추측만증은 </a:t>
            </a:r>
            <a:r>
              <a:rPr lang="en-US" sz="1800" b="0" strike="noStrike" spc="-1">
                <a:latin typeface="맑은 고딕"/>
                <a:ea typeface="맑은 고딕"/>
              </a:rPr>
              <a:t>X-ray</a:t>
            </a:r>
            <a:r>
              <a:rPr lang="ko-KR" sz="1800" b="0" strike="noStrike" spc="-1">
                <a:latin typeface="맑은 고딕"/>
                <a:ea typeface="맑은 고딕"/>
              </a:rPr>
              <a:t>와 </a:t>
            </a:r>
            <a:r>
              <a:rPr lang="en-US" sz="1800" b="0" strike="noStrike" spc="-1">
                <a:latin typeface="맑은 고딕"/>
                <a:ea typeface="맑은 고딕"/>
              </a:rPr>
              <a:t>CT</a:t>
            </a:r>
            <a:r>
              <a:rPr lang="ko-KR" sz="1800" b="0" strike="noStrike" spc="-1">
                <a:latin typeface="맑은 고딕"/>
                <a:ea typeface="맑은 고딕"/>
              </a:rPr>
              <a:t>등 영상장비를 활용해 측정하고 측정한 영상을 토대로 콥방식을 활용한 척추측만도를 계산하여 진단하고 있습니다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  <a:p>
            <a:pPr marL="216000" indent="-216000" algn="just">
              <a:lnSpc>
                <a:spcPct val="107000"/>
              </a:lnSpc>
              <a:spcAft>
                <a:spcPts val="799"/>
              </a:spcAft>
            </a:pPr>
            <a:r>
              <a:rPr lang="en-US" sz="1800" b="0" strike="noStrike" spc="-1">
                <a:latin typeface="맑은 고딕"/>
                <a:ea typeface="맑은 고딕"/>
              </a:rPr>
              <a:t> </a:t>
            </a:r>
            <a:endParaRPr lang="en-US" sz="1800" b="0" strike="noStrike" spc="-1">
              <a:latin typeface="Noto Sans CJK KR"/>
            </a:endParaRPr>
          </a:p>
          <a:p>
            <a:pPr marL="216000" indent="-216000" algn="just">
              <a:lnSpc>
                <a:spcPct val="107000"/>
              </a:lnSpc>
              <a:spcAft>
                <a:spcPts val="799"/>
              </a:spcAft>
            </a:pPr>
            <a:r>
              <a:rPr lang="ko-KR" sz="1800" b="0" strike="noStrike" spc="-1">
                <a:latin typeface="맑은 고딕"/>
                <a:ea typeface="맑은 고딕"/>
              </a:rPr>
              <a:t>척추측만증은 만곡이 </a:t>
            </a:r>
            <a:r>
              <a:rPr lang="en-US" sz="1800" b="0" strike="noStrike" spc="-1">
                <a:latin typeface="맑은 고딕"/>
                <a:ea typeface="맑은 고딕"/>
              </a:rPr>
              <a:t>40</a:t>
            </a:r>
            <a:r>
              <a:rPr lang="ko-KR" sz="1800" b="0" strike="noStrike" spc="-1">
                <a:latin typeface="맑은 고딕"/>
                <a:ea typeface="맑은 고딕"/>
              </a:rPr>
              <a:t>도가 되느냐 되지 않느냐를 기준으로 치료의 방향을 결정하고 있습니다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r>
              <a:rPr lang="ko-KR" sz="1800" b="0" strike="noStrike" spc="-1">
                <a:latin typeface="맑은 고딕"/>
                <a:ea typeface="맑은 고딕"/>
              </a:rPr>
              <a:t>만곡이 </a:t>
            </a:r>
            <a:r>
              <a:rPr lang="en-US" sz="1800" b="0" strike="noStrike" spc="-1">
                <a:latin typeface="맑은 고딕"/>
                <a:ea typeface="맑은 고딕"/>
              </a:rPr>
              <a:t>40</a:t>
            </a:r>
            <a:r>
              <a:rPr lang="ko-KR" sz="1800" b="0" strike="noStrike" spc="-1">
                <a:latin typeface="맑은 고딕"/>
                <a:ea typeface="맑은 고딕"/>
              </a:rPr>
              <a:t>도 이하일 경우 보조기 착용을 통한 만곡 심화 방지와 운동치료를 병행하고 정기적인 추적 관찰을 통해 관리하고 </a:t>
            </a:r>
            <a:r>
              <a:rPr lang="en-US" sz="1800" b="0" strike="noStrike" spc="-1">
                <a:latin typeface="맑은 고딕"/>
                <a:ea typeface="맑은 고딕"/>
              </a:rPr>
              <a:t>40</a:t>
            </a:r>
            <a:r>
              <a:rPr lang="ko-KR" sz="1800" b="0" strike="noStrike" spc="-1">
                <a:latin typeface="맑은 고딕"/>
                <a:ea typeface="맑은 고딕"/>
              </a:rPr>
              <a:t>도 이상일 경우 추적 관찰을 기본으로 하되 수술적 치료를 진행합니다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  <a:p>
            <a:pPr marL="216000" indent="-216000" algn="just">
              <a:lnSpc>
                <a:spcPct val="107000"/>
              </a:lnSpc>
              <a:spcAft>
                <a:spcPts val="799"/>
              </a:spcAft>
            </a:pPr>
            <a:r>
              <a:rPr lang="en-US" sz="1800" b="0" strike="noStrike" spc="-1">
                <a:latin typeface="맑은 고딕"/>
                <a:ea typeface="맑은 고딕"/>
              </a:rPr>
              <a:t> </a:t>
            </a:r>
            <a:endParaRPr lang="en-US" sz="1800" b="0" strike="noStrike" spc="-1">
              <a:latin typeface="Noto Sans CJK KR"/>
            </a:endParaRPr>
          </a:p>
          <a:p>
            <a:pPr marL="216000" indent="-216000" algn="just">
              <a:lnSpc>
                <a:spcPct val="107000"/>
              </a:lnSpc>
              <a:spcAft>
                <a:spcPts val="799"/>
              </a:spcAft>
            </a:pPr>
            <a:r>
              <a:rPr lang="ko-KR" sz="1800" b="0" strike="noStrike" spc="-1">
                <a:latin typeface="맑은 고딕"/>
                <a:ea typeface="맑은 고딕"/>
              </a:rPr>
              <a:t>척추측만증의 핵심은 정기적인 추적 관찰을 통해 치료의 방향을 결정하는 것이 매우 중요하다고 할 수 있습니다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2F74B3A-E38C-46AE-ACC4-2197B287B1DF}" type="slidenum">
              <a:rPr lang="en-US" sz="1200" b="0" strike="noStrike" spc="-1">
                <a:latin typeface="Noto Serif CJK KR"/>
              </a:rPr>
              <a:t>4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 algn="just">
              <a:lnSpc>
                <a:spcPct val="107000"/>
              </a:lnSpc>
              <a:spcAft>
                <a:spcPts val="799"/>
              </a:spcAft>
            </a:pPr>
            <a:r>
              <a:rPr lang="en-US" sz="1800" b="0" strike="noStrike" spc="-1">
                <a:latin typeface="맑은 고딕"/>
                <a:ea typeface="맑은 고딕"/>
              </a:rPr>
              <a:t>“</a:t>
            </a:r>
            <a:r>
              <a:rPr lang="ko-KR" sz="1800" b="0" strike="noStrike" spc="-1">
                <a:latin typeface="맑은 고딕"/>
                <a:ea typeface="맑은 고딕"/>
              </a:rPr>
              <a:t>인체 보행 시 양발에 가해지는 압력분포를 통한 자세 뒤틀림 측정 및 분석”이라는 연구에서는 척추측만증의 정도에 따라 양발의 압력차이가 </a:t>
            </a:r>
            <a:r>
              <a:rPr lang="en-US" sz="1800" b="0" strike="noStrike" spc="-1">
                <a:latin typeface="맑은 고딕"/>
                <a:ea typeface="맑은 고딕"/>
              </a:rPr>
              <a:t>30ADC </a:t>
            </a:r>
            <a:r>
              <a:rPr lang="ko-KR" sz="1800" b="0" strike="noStrike" spc="-1">
                <a:latin typeface="맑은 고딕"/>
                <a:ea typeface="맑은 고딕"/>
              </a:rPr>
              <a:t>이상이 발생한다는 조사자료가 있습니다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r>
              <a:rPr lang="ko-KR" sz="1800" b="0" strike="noStrike" spc="-1">
                <a:latin typeface="맑은 고딕"/>
                <a:ea typeface="맑은 고딕"/>
              </a:rPr>
              <a:t>저희 조는 이 결과를 토대로 족압 측정 장치를 활용하여 주기적인 척추 측만증 추적 장치를 설계하고자 합니다</a:t>
            </a:r>
            <a:r>
              <a:rPr lang="en-US" sz="1800" b="0" strike="noStrike" spc="-1">
                <a:latin typeface="맑은 고딕"/>
                <a:ea typeface="맑은 고딕"/>
              </a:rPr>
              <a:t>.</a:t>
            </a:r>
            <a:endParaRPr lang="en-US" sz="1800" b="0" strike="noStrike" spc="-1">
              <a:latin typeface="Noto Sans CJK KR"/>
            </a:endParaRPr>
          </a:p>
          <a:p>
            <a:pPr marL="216000" indent="-216000" algn="just">
              <a:lnSpc>
                <a:spcPct val="107000"/>
              </a:lnSpc>
              <a:spcAft>
                <a:spcPts val="799"/>
              </a:spcAft>
            </a:pPr>
            <a:r>
              <a:rPr lang="ko-KR" sz="1800" b="0" strike="noStrike" spc="-1">
                <a:latin typeface="맑은 고딕"/>
                <a:ea typeface="맑은 고딕"/>
              </a:rPr>
              <a:t>이 족압 측정 장치는 양 발의 압력 차이를 측정하여 기존의 영상장비를 활용한 추적 관찰에 비해 비용면에서 척추측만증의 심화 및 완화를 측정 가능하며 치료의 효과와 방향을 제시할 수 있는 정량적인 수단으로 활용 가능할 것입니다</a:t>
            </a:r>
            <a:r>
              <a:rPr lang="en-US" sz="1800" b="0" strike="noStrike" spc="-1">
                <a:latin typeface="맑은 고딕"/>
                <a:ea typeface="맑은 고딕"/>
              </a:rPr>
              <a:t>.  </a:t>
            </a:r>
            <a:endParaRPr lang="en-US" sz="1800" b="0" strike="noStrike" spc="-1">
              <a:latin typeface="Noto Sans CJK KR"/>
            </a:endParaRPr>
          </a:p>
          <a:p>
            <a:pPr marL="216000" indent="-216000"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D728204-1B0D-458C-A7BD-C301039140ED}" type="slidenum">
              <a:rPr lang="en-US" sz="1200" b="0" strike="noStrike" spc="-1">
                <a:latin typeface="Noto Serif CJK KR"/>
              </a:rPr>
              <a:t>5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latin typeface="맑은 고딕"/>
                <a:ea typeface="맑은 고딕"/>
              </a:rPr>
              <a:t>족압 측정 장치는 외국에서 </a:t>
            </a:r>
            <a:r>
              <a:rPr lang="en-US" sz="1800" b="0" strike="noStrike" spc="-1">
                <a:latin typeface="맑은 고딕"/>
                <a:ea typeface="맑은 고딕"/>
              </a:rPr>
              <a:t>“plantar pressure measurement”</a:t>
            </a:r>
            <a:r>
              <a:rPr lang="ko-KR" sz="1800" b="0" strike="noStrike" spc="-1">
                <a:latin typeface="맑은 고딕"/>
                <a:ea typeface="맑은 고딕"/>
              </a:rPr>
              <a:t>라는 카테고리로 보행 패턴 분석</a:t>
            </a:r>
            <a:r>
              <a:rPr lang="en-US" sz="1800" b="0" strike="noStrike" spc="-1"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latin typeface="맑은 고딕"/>
                <a:ea typeface="맑은 고딕"/>
              </a:rPr>
              <a:t>비만 정도</a:t>
            </a:r>
            <a:r>
              <a:rPr lang="en-US" sz="1800" b="0" strike="noStrike" spc="-1"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latin typeface="맑은 고딕"/>
                <a:ea typeface="맑은 고딕"/>
              </a:rPr>
              <a:t>분류 모델에 다양하게 활용되고 있습니다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r>
              <a:rPr lang="ko-KR" sz="1800" b="0" strike="noStrike" spc="-1">
                <a:latin typeface="맑은 고딕"/>
                <a:ea typeface="맑은 고딕"/>
              </a:rPr>
              <a:t>대부분의 장치는 발바닥에 압력센서를 부착하고</a:t>
            </a:r>
            <a:r>
              <a:rPr lang="en-US" sz="1800" b="0" strike="noStrike" spc="-1"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latin typeface="맑은 고딕"/>
                <a:ea typeface="맑은 고딕"/>
              </a:rPr>
              <a:t>모듈의 무게가 보행에 영향을 주지 않도록 설계하기 위해 발목 혹은 종아리에 모듈을 부착하고 있었습니다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r>
              <a:rPr lang="ko-KR" sz="1800" b="0" strike="noStrike" spc="-1">
                <a:latin typeface="맑은 고딕"/>
                <a:ea typeface="맑은 고딕"/>
              </a:rPr>
              <a:t>저희도 비슷한 방식을 채택하여 장치를 설계하였습니다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Noto Sans CJK KR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79BF265-9762-4ED5-900A-97D86BA5B52A}" type="slidenum">
              <a:rPr lang="en-US" sz="1200" b="0" strike="noStrike" spc="-1">
                <a:latin typeface="Noto Serif CJK KR"/>
              </a:rPr>
              <a:t>6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latin typeface="맑은 고딕"/>
                <a:ea typeface="맑은 고딕"/>
              </a:rPr>
              <a:t>바른 자세로 보행이 진행될 때 발바닥이 체중을 지지하는 면적은 엄지 발가락</a:t>
            </a:r>
            <a:r>
              <a:rPr lang="en-US" sz="1800" b="0" strike="noStrike" spc="-1"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latin typeface="맑은 고딕"/>
                <a:ea typeface="맑은 고딕"/>
              </a:rPr>
              <a:t>발 볼</a:t>
            </a:r>
            <a:r>
              <a:rPr lang="en-US" sz="1800" b="0" strike="noStrike" spc="-1"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latin typeface="맑은 고딕"/>
                <a:ea typeface="맑은 고딕"/>
              </a:rPr>
              <a:t>발 날</a:t>
            </a:r>
            <a:r>
              <a:rPr lang="en-US" sz="1800" b="0" strike="noStrike" spc="-1"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latin typeface="맑은 고딕"/>
                <a:ea typeface="맑은 고딕"/>
              </a:rPr>
              <a:t>뒤꿈치에서 대부분의 체중을 지탱합니다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r>
              <a:rPr lang="ko-KR" sz="1800" b="0" strike="noStrike" spc="-1">
                <a:latin typeface="맑은 고딕"/>
                <a:ea typeface="맑은 고딕"/>
              </a:rPr>
              <a:t>저희는 양 발의 압력차이만을 고려할거기 때문에 하중이 가장 많이 집중되는 발 뒷꿈치에 압력장치를 부착하고 양 발의 압력을 측정하기로 하였습니다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Noto Sans CJK KR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4C0FE7-82DC-4848-A94E-8CFDDAA8FB90}" type="slidenum">
              <a:rPr lang="en-US" sz="1200" b="0" strike="noStrike" spc="-1">
                <a:latin typeface="Noto Serif CJK KR"/>
              </a:rPr>
              <a:t>7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족압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측정 방식은 웹에서 장치의 전원을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분간의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보행중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압력을 측정하게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측정을 종료하면 분석 알고리즘으로 데이터를 전송하고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데이터에서 최대압력을 추출하여 평균값을 계산하게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계산된 평균값의 차이를 비교하여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30mV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차이나면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척추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측만증으로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판단하게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201D1CC4-DA99-4EB4-8CD7-586589965282}" type="slidenum">
              <a:rPr lang="en-US" sz="1400" b="0" strike="noStrike" spc="-1" smtClean="0">
                <a:latin typeface="Noto Serif CJK KR"/>
              </a:rPr>
              <a:t>9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81445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척추 측만 추적 소프트웨어는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ARDUINO, Python, SQLite, Flask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구성하고자 계획 중입니다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ARDUINO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웹에서 시리얼 통신으로 장치 전원을 작동하면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분간 좌우 압력 센서에 입력된 데이터를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단위로 시리얼 통신으로 송출하는 코드를 작성하고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Pyserial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통해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아두이노에서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시리얼 포트로 송출한 데이터를 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 압력으로 시간과 함께 테이블 형태로 저장할 예정입니다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테이블 형태로 저장된 데이터의 보행 주기중 최대 압력을 추출하고 평균값을 계산하여 평균값의 차이를 날짜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압력 테이블 형태로 저장하고 이 결과를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사용자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측정값 테이블에 업로드할 예정입니다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Flask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프레임워크를 통해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제어하고 사용자 이름을 입력하면 시간에 따른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차이값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테이블의 시각화 플롯과 테이블을 제공하는 시스템을 구축하고자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201D1CC4-DA99-4EB4-8CD7-586589965282}" type="slidenum">
              <a:rPr lang="en-US" sz="1400" b="0" strike="noStrike" spc="-1" smtClean="0">
                <a:latin typeface="Noto Serif CJK KR"/>
              </a:rPr>
              <a:t>10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192880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B7ABA5-39A6-4764-9DC1-CC043818B57F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5/4/2022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1F13FF9-4595-49E7-8E2A-75BEC42FCE0F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6C6678-0E1E-4011-9A31-7A7618B8C0C8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5/4/2022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C818563-1813-421E-A038-1221E5A14597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musinsa.com/app/goods/1632967/0" TargetMode="External"/><Relationship Id="rId2" Type="http://schemas.openxmlformats.org/officeDocument/2006/relationships/hyperlink" Target="https://v.kakao.com/v/20210531151114558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.blog.naver.com/PostView.naver?isHttpsRedirect=true&amp;blogId=ubicomputing&amp;logNo=220521260745" TargetMode="External"/><Relationship Id="rId5" Type="http://schemas.openxmlformats.org/officeDocument/2006/relationships/hyperlink" Target="https://ko.wikipedia.org/wiki/&#50500;&#46160;&#51060;&#45432;" TargetMode="External"/><Relationship Id="rId4" Type="http://schemas.openxmlformats.org/officeDocument/2006/relationships/hyperlink" Target="https://kocoafab.cc/tutorial/view/10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3"/>
          <p:cNvSpPr/>
          <p:nvPr/>
        </p:nvSpPr>
        <p:spPr>
          <a:xfrm>
            <a:off x="4162679" y="4921513"/>
            <a:ext cx="444780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지식 및 정보제어 연구실 </a:t>
            </a:r>
            <a:r>
              <a:rPr lang="ko-KR" sz="18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김성신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교수님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9522811" y="5587079"/>
            <a:ext cx="228126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학과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전기공학과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학번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201724525, 201724570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이름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이도경</a:t>
            </a:r>
            <a:r>
              <a:rPr lang="en-US" alt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정석규</a:t>
            </a:r>
            <a:endParaRPr lang="en-US" sz="1100" b="0" strike="noStrike" spc="-1" dirty="0">
              <a:latin typeface="Noto Sans CJK KR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448629" y="2193845"/>
            <a:ext cx="9294742" cy="1660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ko-KR" altLang="ko-KR" sz="3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족압</a:t>
            </a:r>
            <a:r>
              <a:rPr lang="ko-KR" altLang="ko-KR" sz="3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측정 장치를 활용한 </a:t>
            </a:r>
            <a:r>
              <a:rPr lang="ko-KR" altLang="ko-KR" sz="3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척추측만증</a:t>
            </a:r>
            <a:r>
              <a:rPr lang="ko-KR" altLang="ko-KR" sz="3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추적  </a:t>
            </a:r>
            <a:endParaRPr lang="en-US" altLang="ko-KR" sz="36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altLang="ko-KR" sz="2400" b="1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졸업과제 조사보고서</a:t>
            </a:r>
            <a:endParaRPr lang="en-US" sz="2400" b="1" strike="noStrike" spc="-1" dirty="0">
              <a:latin typeface="Noto Sans CJK KR"/>
            </a:endParaRPr>
          </a:p>
        </p:txBody>
      </p:sp>
      <p:sp>
        <p:nvSpPr>
          <p:cNvPr id="9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96DB1BA-2CBB-43AE-AC15-BA8AA0CB16B3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2665D46-01E6-43BF-9650-B30FD204B2BE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10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3941D0-6DC6-292A-9DB6-B754A3481E2E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95D1DC15-D883-C29A-4EB0-AF24ED897810}"/>
              </a:ext>
            </a:extLst>
          </p:cNvPr>
          <p:cNvSpPr/>
          <p:nvPr/>
        </p:nvSpPr>
        <p:spPr>
          <a:xfrm>
            <a:off x="-1" y="142969"/>
            <a:ext cx="4387273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03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3000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데이터 측정 및 분석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E9AF30-B2C1-DE47-EC80-3511E33501BB}"/>
              </a:ext>
            </a:extLst>
          </p:cNvPr>
          <p:cNvGrpSpPr/>
          <p:nvPr/>
        </p:nvGrpSpPr>
        <p:grpSpPr>
          <a:xfrm>
            <a:off x="1487217" y="3206204"/>
            <a:ext cx="9217565" cy="1014474"/>
            <a:chOff x="1672108" y="2187643"/>
            <a:chExt cx="5789487" cy="1014474"/>
          </a:xfrm>
        </p:grpSpPr>
        <p:sp>
          <p:nvSpPr>
            <p:cNvPr id="13" name="오각형 10">
              <a:extLst>
                <a:ext uri="{FF2B5EF4-FFF2-40B4-BE49-F238E27FC236}">
                  <a16:creationId xmlns:a16="http://schemas.microsoft.com/office/drawing/2014/main" id="{DFDEAA7B-0B8D-569E-1EB6-820C735B1276}"/>
                </a:ext>
              </a:extLst>
            </p:cNvPr>
            <p:cNvSpPr/>
            <p:nvPr/>
          </p:nvSpPr>
          <p:spPr>
            <a:xfrm>
              <a:off x="1672108" y="2218650"/>
              <a:ext cx="1160559" cy="983467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50" dirty="0">
                <a:solidFill>
                  <a:schemeClr val="bg1"/>
                </a:solidFill>
                <a:highlight>
                  <a:srgbClr val="000000"/>
                </a:highlight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4" name="갈매기형 수장 11">
              <a:extLst>
                <a:ext uri="{FF2B5EF4-FFF2-40B4-BE49-F238E27FC236}">
                  <a16:creationId xmlns:a16="http://schemas.microsoft.com/office/drawing/2014/main" id="{78FBE080-9ACD-A385-4974-4027DBCB0C7C}"/>
                </a:ext>
              </a:extLst>
            </p:cNvPr>
            <p:cNvSpPr/>
            <p:nvPr/>
          </p:nvSpPr>
          <p:spPr>
            <a:xfrm>
              <a:off x="2629199" y="2214873"/>
              <a:ext cx="1372086" cy="986463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5" name="갈매기형 수장 12">
              <a:extLst>
                <a:ext uri="{FF2B5EF4-FFF2-40B4-BE49-F238E27FC236}">
                  <a16:creationId xmlns:a16="http://schemas.microsoft.com/office/drawing/2014/main" id="{ABD0A165-42AE-6D56-D04D-B8D3A160EBD0}"/>
                </a:ext>
              </a:extLst>
            </p:cNvPr>
            <p:cNvSpPr/>
            <p:nvPr/>
          </p:nvSpPr>
          <p:spPr>
            <a:xfrm>
              <a:off x="3785261" y="2214873"/>
              <a:ext cx="1372086" cy="986463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3">
              <a:extLst>
                <a:ext uri="{FF2B5EF4-FFF2-40B4-BE49-F238E27FC236}">
                  <a16:creationId xmlns:a16="http://schemas.microsoft.com/office/drawing/2014/main" id="{5B113E30-C70E-CD6D-0078-CA15DC0FC62F}"/>
                </a:ext>
              </a:extLst>
            </p:cNvPr>
            <p:cNvSpPr/>
            <p:nvPr/>
          </p:nvSpPr>
          <p:spPr>
            <a:xfrm>
              <a:off x="4937389" y="2187643"/>
              <a:ext cx="1372086" cy="986463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4">
              <a:extLst>
                <a:ext uri="{FF2B5EF4-FFF2-40B4-BE49-F238E27FC236}">
                  <a16:creationId xmlns:a16="http://schemas.microsoft.com/office/drawing/2014/main" id="{638A885B-EF09-75BC-E46C-10A64D7691AE}"/>
                </a:ext>
              </a:extLst>
            </p:cNvPr>
            <p:cNvSpPr/>
            <p:nvPr/>
          </p:nvSpPr>
          <p:spPr>
            <a:xfrm>
              <a:off x="6089517" y="2187643"/>
              <a:ext cx="1372078" cy="986463"/>
            </a:xfrm>
            <a:prstGeom prst="chevron">
              <a:avLst/>
            </a:prstGeom>
            <a:solidFill>
              <a:schemeClr val="bg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5" name="그림 6"/>
          <p:cNvPicPr/>
          <p:nvPr/>
        </p:nvPicPr>
        <p:blipFill>
          <a:blip r:embed="rId3"/>
          <a:stretch/>
        </p:blipFill>
        <p:spPr>
          <a:xfrm>
            <a:off x="1771175" y="3447427"/>
            <a:ext cx="844920" cy="577080"/>
          </a:xfrm>
          <a:prstGeom prst="rect">
            <a:avLst/>
          </a:prstGeom>
          <a:ln>
            <a:noFill/>
          </a:ln>
        </p:spPr>
      </p:pic>
      <p:pic>
        <p:nvPicPr>
          <p:cNvPr id="148" name="Picture 2" descr="@pyserial"/>
          <p:cNvPicPr/>
          <p:nvPr/>
        </p:nvPicPr>
        <p:blipFill>
          <a:blip r:embed="rId4"/>
          <a:stretch/>
        </p:blipFill>
        <p:spPr>
          <a:xfrm>
            <a:off x="3729895" y="3249737"/>
            <a:ext cx="918000" cy="918000"/>
          </a:xfrm>
          <a:prstGeom prst="rect">
            <a:avLst/>
          </a:prstGeom>
          <a:ln>
            <a:noFill/>
          </a:ln>
        </p:spPr>
      </p:pic>
      <p:pic>
        <p:nvPicPr>
          <p:cNvPr id="149" name="Picture 4" descr="SQLite - 위키백과, 우리 모두의 백과사전"/>
          <p:cNvPicPr/>
          <p:nvPr/>
        </p:nvPicPr>
        <p:blipFill>
          <a:blip r:embed="rId5"/>
          <a:stretch/>
        </p:blipFill>
        <p:spPr>
          <a:xfrm>
            <a:off x="7229076" y="3344107"/>
            <a:ext cx="1306663" cy="577080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ACAA4-447B-968C-D122-37B20E63A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52" y="3215411"/>
            <a:ext cx="1196275" cy="1041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521229-B865-001E-DA21-73556E8D3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69" y="3317588"/>
            <a:ext cx="782298" cy="782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0D82CE-666F-BBF4-1423-693AF0A18971}"/>
              </a:ext>
            </a:extLst>
          </p:cNvPr>
          <p:cNvSpPr txBox="1"/>
          <p:nvPr/>
        </p:nvSpPr>
        <p:spPr>
          <a:xfrm>
            <a:off x="2411092" y="2222569"/>
            <a:ext cx="301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PySerial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000" b="1" dirty="0" err="1"/>
              <a:t>아두이노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IDE</a:t>
            </a:r>
            <a:r>
              <a:rPr lang="ko-KR" altLang="en-US" sz="1000" b="1" dirty="0"/>
              <a:t>에서 시리얼 포트로 송출한 데이터를 좌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우 압력으로 시간과 함께 테이블 형태로 저장</a:t>
            </a:r>
            <a:endParaRPr lang="en-US" altLang="ko-KR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D4246F-4C73-05DA-7574-40AF3E93C546}"/>
              </a:ext>
            </a:extLst>
          </p:cNvPr>
          <p:cNvSpPr txBox="1"/>
          <p:nvPr/>
        </p:nvSpPr>
        <p:spPr>
          <a:xfrm>
            <a:off x="4387272" y="443526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Python</a:t>
            </a:r>
          </a:p>
          <a:p>
            <a:endParaRPr lang="en-US" altLang="ko-KR" sz="1000" b="1" dirty="0"/>
          </a:p>
          <a:p>
            <a:r>
              <a:rPr lang="ko-KR" altLang="en-US" sz="1000" b="1" dirty="0"/>
              <a:t>테이블 형태로 저장된 데이터의 보행 주기 중 최대 압력들을 추출 후 평균값을 계산하고 평균값의 차이를 날짜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압력차이 테이블로 저장 </a:t>
            </a:r>
            <a:endParaRPr lang="en-US" altLang="ko-KR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C29CBE-506E-69C1-2ED2-A68F8C3169E1}"/>
              </a:ext>
            </a:extLst>
          </p:cNvPr>
          <p:cNvSpPr txBox="1"/>
          <p:nvPr/>
        </p:nvSpPr>
        <p:spPr>
          <a:xfrm>
            <a:off x="6063672" y="2222569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SQLite</a:t>
            </a:r>
          </a:p>
          <a:p>
            <a:endParaRPr lang="en-US" altLang="ko-KR" sz="1000" b="1" dirty="0"/>
          </a:p>
          <a:p>
            <a:r>
              <a:rPr lang="ko-KR" altLang="en-US" sz="1000" b="1" dirty="0"/>
              <a:t>계산된 </a:t>
            </a:r>
            <a:r>
              <a:rPr lang="ko-KR" altLang="en-US" sz="1000" b="1" dirty="0" err="1"/>
              <a:t>차이값</a:t>
            </a:r>
            <a:r>
              <a:rPr lang="ko-KR" altLang="en-US" sz="1000" b="1" dirty="0"/>
              <a:t> 데이터를 </a:t>
            </a:r>
            <a:r>
              <a:rPr lang="en-US" altLang="ko-KR" sz="1000" b="1" dirty="0"/>
              <a:t>SQLite </a:t>
            </a:r>
            <a:r>
              <a:rPr lang="ko-KR" altLang="en-US" sz="1000" b="1" dirty="0"/>
              <a:t>데이터베이스의 </a:t>
            </a:r>
            <a:endParaRPr lang="en-US" altLang="ko-KR" sz="1000" b="1" dirty="0"/>
          </a:p>
          <a:p>
            <a:r>
              <a:rPr lang="ko-KR" altLang="en-US" sz="1000" b="1" dirty="0"/>
              <a:t>사용자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날짜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측정값 테이블에 업로드 </a:t>
            </a:r>
            <a:r>
              <a:rPr lang="ko-KR" altLang="en-US" sz="1200" b="1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E32EE-89A8-D393-B95F-4103569900C2}"/>
              </a:ext>
            </a:extLst>
          </p:cNvPr>
          <p:cNvSpPr txBox="1"/>
          <p:nvPr/>
        </p:nvSpPr>
        <p:spPr>
          <a:xfrm>
            <a:off x="7882407" y="442504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Flask</a:t>
            </a:r>
          </a:p>
          <a:p>
            <a:endParaRPr lang="en-US" altLang="ko-KR" sz="1000" b="1" dirty="0"/>
          </a:p>
          <a:p>
            <a:r>
              <a:rPr lang="ko-KR" altLang="en-US" sz="1000" b="1" dirty="0"/>
              <a:t>장치의 </a:t>
            </a:r>
            <a:r>
              <a:rPr lang="en-US" altLang="ko-KR" sz="1000" b="1" dirty="0"/>
              <a:t>ON/OFF</a:t>
            </a:r>
            <a:r>
              <a:rPr lang="ko-KR" altLang="en-US" sz="1000" b="1" dirty="0"/>
              <a:t>를 제어하고 사용자 이름을 입력하면 시간에 따른 </a:t>
            </a:r>
            <a:r>
              <a:rPr lang="ko-KR" altLang="en-US" sz="1000" b="1" dirty="0" err="1"/>
              <a:t>차이값</a:t>
            </a:r>
            <a:r>
              <a:rPr lang="ko-KR" altLang="en-US" sz="1000" b="1" dirty="0"/>
              <a:t> 데이터 테이블의 시각화 플롯과 테이블 제공 </a:t>
            </a: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D89A51-4B93-9ADE-2373-5F9799CC808E}"/>
              </a:ext>
            </a:extLst>
          </p:cNvPr>
          <p:cNvSpPr txBox="1"/>
          <p:nvPr/>
        </p:nvSpPr>
        <p:spPr>
          <a:xfrm>
            <a:off x="1295095" y="442504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ARDUINO</a:t>
            </a:r>
            <a:r>
              <a:rPr lang="en-US" altLang="ko-KR" sz="1200" b="1" dirty="0"/>
              <a:t> </a:t>
            </a:r>
          </a:p>
          <a:p>
            <a:endParaRPr lang="en-US" altLang="ko-KR" sz="1200" b="1" dirty="0"/>
          </a:p>
          <a:p>
            <a:r>
              <a:rPr lang="ko-KR" altLang="en-US" sz="1000" b="1" dirty="0"/>
              <a:t>웹에서 시리얼 통신으로 장치 전원을 작동하면</a:t>
            </a:r>
            <a:endParaRPr lang="en-US" altLang="ko-KR" sz="1000" b="1" dirty="0"/>
          </a:p>
          <a:p>
            <a:r>
              <a:rPr lang="en-US" altLang="ko-KR" sz="1000" b="1" dirty="0"/>
              <a:t>1</a:t>
            </a:r>
            <a:r>
              <a:rPr lang="ko-KR" altLang="en-US" sz="1000" b="1" dirty="0"/>
              <a:t>분간 좌우 압력 센서에 입력된 데이터를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초 단위로</a:t>
            </a:r>
            <a:endParaRPr lang="en-US" altLang="ko-KR" sz="1000" b="1" dirty="0"/>
          </a:p>
          <a:p>
            <a:r>
              <a:rPr lang="ko-KR" altLang="en-US" sz="1000" b="1" dirty="0"/>
              <a:t>시리얼 통신으로 송출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35E8725-91D5-4977-A3A3-193C6CC5B70B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11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572760" y="1228320"/>
            <a:ext cx="11133000" cy="632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논문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홍주희</a:t>
            </a:r>
            <a:r>
              <a:rPr lang="en-US" sz="14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, “</a:t>
            </a:r>
            <a:r>
              <a:rPr lang="ko-KR" sz="14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인체 보행 시 양발에 가해지는 압력분포를 통한 자세 뒤틀림 측정 및 분석“</a:t>
            </a:r>
            <a:r>
              <a:rPr lang="en-US" sz="14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전기학회논문집 </a:t>
            </a:r>
            <a:r>
              <a:rPr lang="en-US" sz="14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2016 no.3(2016), pp.487~492</a:t>
            </a:r>
            <a:endParaRPr lang="en-US" sz="1400" b="0" strike="noStrike" spc="-1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Abdul Hadi Abdul Razak, “Foot Plantar Pressure Measurement System : A Review”, Sensors 2012, 12, 9984~9912 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이미지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발바닥 이미지 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맑은 고딕"/>
                <a:ea typeface="맑은 고딕"/>
                <a:hlinkClick r:id="rId2"/>
              </a:rPr>
              <a:t>https://v.kakao.com/v/20210531151114558</a:t>
            </a:r>
            <a:endParaRPr lang="en-US" sz="1400" b="0" strike="noStrike" spc="-1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운동화 이미지 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맑은 고딕"/>
                <a:ea typeface="맑은 고딕"/>
                <a:hlinkClick r:id="rId3"/>
              </a:rPr>
              <a:t>https://store.musinsa.com/app/goods/1632967/0</a:t>
            </a:r>
            <a:endParaRPr lang="en-US" sz="1400" b="0" strike="noStrike" spc="-1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압력센서 이미지 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맑은 고딕"/>
                <a:ea typeface="맑은 고딕"/>
                <a:hlinkClick r:id="rId4"/>
              </a:rPr>
              <a:t>https://kocoafab.cc/tutorial/view/105</a:t>
            </a:r>
            <a:endParaRPr lang="en-US" sz="1400" b="0" strike="noStrike" spc="-1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아두이노 이미지 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맑은 고딕"/>
                <a:ea typeface="맑은 고딕"/>
                <a:hlinkClick r:id="rId5"/>
              </a:rPr>
              <a:t>https://ko.wikipedia.org/wiki/%EC%95%84%EB%91%90%EC%9D%B4%EB%85%B8</a:t>
            </a:r>
            <a:endParaRPr lang="en-US" sz="1400" b="0" strike="noStrike" spc="-1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FSR + Aduiono img :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맑은 고딕"/>
                <a:ea typeface="맑은 고딕"/>
                <a:hlinkClick r:id="rId6"/>
              </a:rPr>
              <a:t>https://m.blog.naver.com/PostView.naver?isHttpsRedirect=true&amp;blogId=ubicomputing&amp;logNo=220521260745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Noto Sans CJK K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4D463-5D27-A2B0-5281-D04EB5B6B40B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9773F72E-A6BD-6187-43E3-DA7695CAD585}"/>
              </a:ext>
            </a:extLst>
          </p:cNvPr>
          <p:cNvSpPr/>
          <p:nvPr/>
        </p:nvSpPr>
        <p:spPr>
          <a:xfrm>
            <a:off x="-1" y="142969"/>
            <a:ext cx="4387273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04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3000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참고 논문 및 출처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BEAE1-E684-E75D-C3BF-1A856FD0DF42}"/>
              </a:ext>
            </a:extLst>
          </p:cNvPr>
          <p:cNvSpPr txBox="1"/>
          <p:nvPr/>
        </p:nvSpPr>
        <p:spPr>
          <a:xfrm>
            <a:off x="4267200" y="3013501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82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 1"/>
          <p:cNvSpPr/>
          <p:nvPr/>
        </p:nvSpPr>
        <p:spPr>
          <a:xfrm>
            <a:off x="3840960" y="1516538"/>
            <a:ext cx="4510080" cy="0"/>
          </a:xfrm>
          <a:prstGeom prst="line">
            <a:avLst/>
          </a:prstGeom>
          <a:ln w="44280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4689218" y="2336345"/>
            <a:ext cx="3533400" cy="2462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01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연구 동기 및 목적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02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족압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측정 장치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03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데이터 측정 및 분석 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04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참고문헌 및 출처</a:t>
            </a:r>
            <a:endParaRPr lang="en-US" sz="2200" b="0" strike="noStrike" spc="-1" dirty="0">
              <a:latin typeface="Noto Sans CJK KR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514480" y="645618"/>
            <a:ext cx="11624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3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목차</a:t>
            </a:r>
            <a:endParaRPr lang="en-US" sz="3600" b="0" strike="noStrike" spc="-1" dirty="0">
              <a:latin typeface="Noto Sans CJK KR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49ED03-8870-4611-84B2-4FD354BEA700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2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6E9FA36-0777-4428-9883-451447E46DBB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3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47887" y="1064123"/>
            <a:ext cx="9727200" cy="15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</a:rPr>
              <a:t>1. </a:t>
            </a:r>
            <a:r>
              <a:rPr lang="ko-KR" sz="2000" b="1" strike="noStrike" spc="-1" dirty="0" err="1">
                <a:solidFill>
                  <a:srgbClr val="000000"/>
                </a:solidFill>
                <a:latin typeface="맑은 고딕"/>
              </a:rPr>
              <a:t>척추측만증</a:t>
            </a: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맑은 고딕"/>
              </a:rPr>
              <a:t>Scolosis</a:t>
            </a: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척추의 정상적인 만곡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(curve)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이 관측되지 않고 옆으로 비정상적인 만곡이 발생된 경우를 말함</a:t>
            </a: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ko-KR" sz="2000" b="1" strike="noStrike" spc="-1" dirty="0" err="1">
                <a:solidFill>
                  <a:srgbClr val="000000"/>
                </a:solidFill>
                <a:latin typeface="맑은 고딕"/>
              </a:rPr>
              <a:t>척추측만증</a:t>
            </a:r>
            <a:r>
              <a:rPr lang="ko-KR" sz="2000" b="1" strike="noStrike" spc="-1" dirty="0">
                <a:solidFill>
                  <a:srgbClr val="000000"/>
                </a:solidFill>
                <a:latin typeface="맑은 고딕"/>
              </a:rPr>
              <a:t> 발생 유형 </a:t>
            </a:r>
            <a:endParaRPr lang="en-US" sz="2000" b="0" strike="noStrike" spc="-1" dirty="0">
              <a:latin typeface="Noto Sans CJK KR"/>
            </a:endParaRPr>
          </a:p>
        </p:txBody>
      </p:sp>
      <p:graphicFrame>
        <p:nvGraphicFramePr>
          <p:cNvPr id="102" name="Table 5"/>
          <p:cNvGraphicFramePr/>
          <p:nvPr>
            <p:extLst>
              <p:ext uri="{D42A27DB-BD31-4B8C-83A1-F6EECF244321}">
                <p14:modId xmlns:p14="http://schemas.microsoft.com/office/powerpoint/2010/main" val="3870819772"/>
              </p:ext>
            </p:extLst>
          </p:nvPr>
        </p:nvGraphicFramePr>
        <p:xfrm>
          <a:off x="1504560" y="3029089"/>
          <a:ext cx="9182880" cy="2660360"/>
        </p:xfrm>
        <a:graphic>
          <a:graphicData uri="http://schemas.openxmlformats.org/drawingml/2006/table">
            <a:tbl>
              <a:tblPr/>
              <a:tblGrid>
                <a:gridCol w="4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비구조성 </a:t>
                      </a:r>
                      <a:r>
                        <a:rPr lang="ko-KR" sz="1800" b="1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척추측만증</a:t>
                      </a:r>
                      <a:endParaRPr lang="en-US" sz="1800" b="1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sz="1800" b="1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구조성</a:t>
                      </a:r>
                      <a:r>
                        <a:rPr lang="ko-KR" sz="1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1800" b="1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척추측만증</a:t>
                      </a:r>
                      <a:endParaRPr lang="en-US" sz="1800" b="1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심한 허리디스크 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특발성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원인이 분명하지 않음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다리 길이의 차이로 유발 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선천성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02598"/>
                  </a:ext>
                </a:extLst>
              </a:tr>
              <a:tr h="512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퇴행성 관절염 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신경근육성</a:t>
                      </a:r>
                      <a:endParaRPr lang="en-US" altLang="ko-KR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57885"/>
                  </a:ext>
                </a:extLst>
              </a:tr>
              <a:tr h="512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기타 질환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8589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288B10F-C2C6-ADC0-18B0-57F4FB234265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8" name="CustomShape 1"/>
          <p:cNvSpPr/>
          <p:nvPr/>
        </p:nvSpPr>
        <p:spPr>
          <a:xfrm>
            <a:off x="0" y="142969"/>
            <a:ext cx="4023000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연구 동기 및 목적 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22720" y="236160"/>
            <a:ext cx="402300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연구 동기 및 목적 </a:t>
            </a:r>
            <a:endParaRPr lang="en-US" sz="3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0" b="0" strike="noStrike" spc="-1" dirty="0">
              <a:latin typeface="Noto Sans CJK KR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1F52B85-D2AB-4F5D-9E56-7B36028D9DB0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4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57688" y="1110027"/>
            <a:ext cx="9683640" cy="29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</a:rPr>
              <a:t>3. </a:t>
            </a:r>
            <a:r>
              <a:rPr lang="ko-KR" sz="2000" b="1" strike="noStrike" spc="-1" dirty="0" err="1">
                <a:solidFill>
                  <a:srgbClr val="000000"/>
                </a:solidFill>
                <a:latin typeface="맑은 고딕"/>
              </a:rPr>
              <a:t>척추측만증의</a:t>
            </a:r>
            <a:r>
              <a:rPr lang="ko-KR" sz="2000" b="1" strike="noStrike" spc="-1" dirty="0">
                <a:solidFill>
                  <a:srgbClr val="000000"/>
                </a:solidFill>
                <a:latin typeface="맑은 고딕"/>
              </a:rPr>
              <a:t> 진단 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X-ray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와 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CT 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등 영상 장비를 활용한 측정 방식</a:t>
            </a:r>
            <a:endParaRPr lang="en-US" sz="1800" b="0" strike="noStrike" spc="-1" dirty="0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X-ray 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영상을 토대로 </a:t>
            </a:r>
            <a:r>
              <a:rPr lang="ko-KR" sz="1800" b="0" strike="noStrike" spc="-1" dirty="0" err="1">
                <a:solidFill>
                  <a:srgbClr val="000000"/>
                </a:solidFill>
                <a:latin typeface="맑은 고딕"/>
              </a:rPr>
              <a:t>척추측만도를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 계산한 </a:t>
            </a:r>
            <a:r>
              <a:rPr lang="ko-KR" sz="1800" b="0" strike="noStrike" spc="-1" dirty="0" err="1">
                <a:solidFill>
                  <a:srgbClr val="000000"/>
                </a:solidFill>
                <a:latin typeface="맑은 고딕"/>
              </a:rPr>
              <a:t>콥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(Cobb)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방법 </a:t>
            </a: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</a:rPr>
              <a:t>4. </a:t>
            </a:r>
            <a:r>
              <a:rPr lang="ko-KR" sz="2000" b="1" strike="noStrike" spc="-1" dirty="0" err="1">
                <a:solidFill>
                  <a:srgbClr val="000000"/>
                </a:solidFill>
                <a:latin typeface="맑은 고딕"/>
              </a:rPr>
              <a:t>척추측만증의</a:t>
            </a:r>
            <a:r>
              <a:rPr lang="ko-KR" sz="2000" b="1" strike="noStrike" spc="-1" dirty="0">
                <a:solidFill>
                  <a:srgbClr val="000000"/>
                </a:solidFill>
                <a:latin typeface="맑은 고딕"/>
              </a:rPr>
              <a:t> 관리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BF5111-BC92-865E-F7FF-213DB172D6E5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AA0317F7-378A-A30F-2D1E-ADB30AB35449}"/>
              </a:ext>
            </a:extLst>
          </p:cNvPr>
          <p:cNvSpPr/>
          <p:nvPr/>
        </p:nvSpPr>
        <p:spPr>
          <a:xfrm>
            <a:off x="0" y="142969"/>
            <a:ext cx="402300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연구 동기 및 목적 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9CD3087-7963-6AD9-8BB9-8430EFC66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29459"/>
              </p:ext>
            </p:extLst>
          </p:nvPr>
        </p:nvGraphicFramePr>
        <p:xfrm>
          <a:off x="1504560" y="3527208"/>
          <a:ext cx="9182880" cy="2198506"/>
        </p:xfrm>
        <a:graphic>
          <a:graphicData uri="http://schemas.openxmlformats.org/drawingml/2006/table">
            <a:tbl>
              <a:tblPr/>
              <a:tblGrid>
                <a:gridCol w="4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만곡이 </a:t>
                      </a:r>
                      <a:r>
                        <a:rPr lang="en-US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40˚ </a:t>
                      </a: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이하일 경우</a:t>
                      </a:r>
                      <a:endParaRPr lang="en-US" altLang="ko-KR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만곡이 </a:t>
                      </a:r>
                      <a:r>
                        <a:rPr lang="en-US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40˚ </a:t>
                      </a:r>
                      <a:r>
                        <a:rPr lang="ko-KR" alt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이상일 경우</a:t>
                      </a:r>
                      <a:endParaRPr lang="en-US" altLang="ko-KR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정기적 추적 관찰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정기적 추적 관찰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보조기 착용을 통한 만곡 심화 방지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수술적 치료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02598"/>
                  </a:ext>
                </a:extLst>
              </a:tr>
              <a:tr h="565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운동 치료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12240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578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043241C-4C94-4BE6-96BA-4C17CA41B183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5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940680" y="4760640"/>
            <a:ext cx="92239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족압 측정 장치는 양 발의 압력 차이를 측정하여 기존 영상장비를 활용한 추적 관찰에 비해 비용면에서 척추측만증의 심화 및 완화를 측정 가능 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치료의 효과와 방향을 제시할 수 있는 정량적인 수단으로 활용 가능 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12" name="그림 5"/>
          <p:cNvPicPr/>
          <p:nvPr/>
        </p:nvPicPr>
        <p:blipFill>
          <a:blip r:embed="rId3"/>
          <a:stretch/>
        </p:blipFill>
        <p:spPr>
          <a:xfrm>
            <a:off x="1104480" y="1204560"/>
            <a:ext cx="3169080" cy="2724840"/>
          </a:xfrm>
          <a:prstGeom prst="rect">
            <a:avLst/>
          </a:prstGeom>
          <a:ln>
            <a:noFill/>
          </a:ln>
        </p:spPr>
      </p:pic>
      <p:sp>
        <p:nvSpPr>
          <p:cNvPr id="113" name="CustomShape 5"/>
          <p:cNvSpPr/>
          <p:nvPr/>
        </p:nvSpPr>
        <p:spPr>
          <a:xfrm>
            <a:off x="4698360" y="1629360"/>
            <a:ext cx="61200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“20</a:t>
            </a:r>
            <a:r>
              <a:rPr lang="ko-KR" sz="1800" b="0" strike="noStrike" spc="-1">
                <a:solidFill>
                  <a:srgbClr val="000000"/>
                </a:solidFill>
                <a:latin typeface="Times New Roman"/>
              </a:rPr>
              <a:t>명의 피험자 중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15</a:t>
            </a:r>
            <a:r>
              <a:rPr lang="ko-KR" sz="1800" b="0" strike="noStrike" spc="-1">
                <a:solidFill>
                  <a:srgbClr val="000000"/>
                </a:solidFill>
                <a:latin typeface="Times New Roman"/>
              </a:rPr>
              <a:t>명의 정상 피험자는 양발의 압력차가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30(ADC) </a:t>
            </a:r>
            <a:r>
              <a:rPr lang="ko-KR" sz="1800" b="0" strike="noStrike" spc="-1">
                <a:solidFill>
                  <a:srgbClr val="000000"/>
                </a:solidFill>
                <a:latin typeface="Times New Roman"/>
              </a:rPr>
              <a:t>이하인데 반해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Times New Roman"/>
              </a:rPr>
              <a:t>척추측만증을 앓고 있는 피험자는 양발의 압력차가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30(ADC) </a:t>
            </a:r>
            <a:r>
              <a:rPr lang="ko-KR" sz="1800" b="0" strike="noStrike" spc="-1">
                <a:solidFill>
                  <a:srgbClr val="000000"/>
                </a:solidFill>
                <a:latin typeface="Times New Roman"/>
              </a:rPr>
              <a:t>이상으로 나타난다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.”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1) </a:t>
            </a:r>
            <a:r>
              <a:rPr lang="ko-KR" sz="10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홍주희</a:t>
            </a:r>
            <a:r>
              <a:rPr lang="en-US" sz="10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, “</a:t>
            </a:r>
            <a:r>
              <a:rPr lang="ko-KR" sz="10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인체 보행 시 양발에 가해지는 압력분포를 통한 자세 뒤틀림 측정 및 분석“</a:t>
            </a:r>
            <a:r>
              <a:rPr lang="en-US" sz="10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, </a:t>
            </a:r>
            <a:r>
              <a:rPr lang="ko-KR" sz="10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전기학회논문집 </a:t>
            </a:r>
            <a:r>
              <a:rPr lang="en-US" sz="1000" b="0" strike="noStrike" spc="-1">
                <a:solidFill>
                  <a:srgbClr val="000000"/>
                </a:solidFill>
                <a:latin typeface="Noto Sans KR"/>
                <a:ea typeface="맑은 고딕"/>
              </a:rPr>
              <a:t>2016 no.3(2016), pp.487~492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K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A3BF3-7A83-999E-8234-BB0B45D6E5E1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A18EF729-C11C-0B4C-C467-E96517F7EEE2}"/>
              </a:ext>
            </a:extLst>
          </p:cNvPr>
          <p:cNvSpPr/>
          <p:nvPr/>
        </p:nvSpPr>
        <p:spPr>
          <a:xfrm>
            <a:off x="0" y="142969"/>
            <a:ext cx="402300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연구 동기 및 목적 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EC13001-810D-4A56-A3AC-7BCC6E11C54E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6</a:t>
            </a:fld>
            <a:endParaRPr lang="en-US" sz="1200" b="0" strike="noStrike" spc="-1">
              <a:latin typeface="Noto Serif CJK KR"/>
            </a:endParaRPr>
          </a:p>
        </p:txBody>
      </p:sp>
      <p:pic>
        <p:nvPicPr>
          <p:cNvPr id="117" name="그림 5"/>
          <p:cNvPicPr/>
          <p:nvPr/>
        </p:nvPicPr>
        <p:blipFill>
          <a:blip r:embed="rId3"/>
          <a:stretch/>
        </p:blipFill>
        <p:spPr>
          <a:xfrm>
            <a:off x="559800" y="1098000"/>
            <a:ext cx="5391720" cy="2771640"/>
          </a:xfrm>
          <a:prstGeom prst="rect">
            <a:avLst/>
          </a:prstGeom>
          <a:ln>
            <a:noFill/>
          </a:ln>
        </p:spPr>
      </p:pic>
      <p:pic>
        <p:nvPicPr>
          <p:cNvPr id="118" name="그림 7"/>
          <p:cNvPicPr/>
          <p:nvPr/>
        </p:nvPicPr>
        <p:blipFill>
          <a:blip r:embed="rId4"/>
          <a:stretch/>
        </p:blipFill>
        <p:spPr>
          <a:xfrm>
            <a:off x="6635160" y="2221560"/>
            <a:ext cx="4184640" cy="3296520"/>
          </a:xfrm>
          <a:prstGeom prst="rect">
            <a:avLst/>
          </a:prstGeom>
          <a:ln>
            <a:noFill/>
          </a:ln>
        </p:spPr>
      </p:pic>
      <p:pic>
        <p:nvPicPr>
          <p:cNvPr id="119" name="그림 10"/>
          <p:cNvPicPr/>
          <p:nvPr/>
        </p:nvPicPr>
        <p:blipFill>
          <a:blip r:embed="rId5"/>
          <a:stretch/>
        </p:blipFill>
        <p:spPr>
          <a:xfrm>
            <a:off x="738360" y="4546440"/>
            <a:ext cx="5034600" cy="1702080"/>
          </a:xfrm>
          <a:prstGeom prst="rect">
            <a:avLst/>
          </a:prstGeom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40C348-B34D-8E58-853B-A8555EA90217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627918EE-0D02-DCEA-1724-0CF7CF596F05}"/>
              </a:ext>
            </a:extLst>
          </p:cNvPr>
          <p:cNvSpPr/>
          <p:nvPr/>
        </p:nvSpPr>
        <p:spPr>
          <a:xfrm>
            <a:off x="0" y="142969"/>
            <a:ext cx="402300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3000" b="0" strike="noStrike" spc="-1" dirty="0" err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족압</a:t>
            </a:r>
            <a:r>
              <a:rPr lang="ko-KR" alt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측정 장치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0F9D402-B226-4455-9901-98C07B9184DB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7</a:t>
            </a:fld>
            <a:endParaRPr lang="en-US" sz="1200" b="0" strike="noStrike" spc="-1">
              <a:latin typeface="Noto Serif CJK KR"/>
            </a:endParaRPr>
          </a:p>
        </p:txBody>
      </p:sp>
      <p:pic>
        <p:nvPicPr>
          <p:cNvPr id="123" name="그림 7"/>
          <p:cNvPicPr/>
          <p:nvPr/>
        </p:nvPicPr>
        <p:blipFill>
          <a:blip r:embed="rId3"/>
          <a:stretch/>
        </p:blipFill>
        <p:spPr>
          <a:xfrm>
            <a:off x="775080" y="1098000"/>
            <a:ext cx="3399480" cy="263664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4955040" y="1906920"/>
            <a:ext cx="6095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바른 자세로 보행이 진행 될 때 발바닥이 체중을 지지하는 면적은 엄지발가락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발 볼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발 날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뒤꿈치에서 대부분의 체중을 지탱함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25" name="Picture 2" descr="발발"/>
          <p:cNvPicPr/>
          <p:nvPr/>
        </p:nvPicPr>
        <p:blipFill>
          <a:blip r:embed="rId4"/>
          <a:stretch/>
        </p:blipFill>
        <p:spPr>
          <a:xfrm>
            <a:off x="327960" y="3884760"/>
            <a:ext cx="4293720" cy="258300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1819800" y="5575680"/>
            <a:ext cx="317880" cy="2782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2788200" y="5578560"/>
            <a:ext cx="317880" cy="2782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8" name="Picture 12"/>
          <p:cNvPicPr/>
          <p:nvPr/>
        </p:nvPicPr>
        <p:blipFill>
          <a:blip r:embed="rId5"/>
          <a:stretch/>
        </p:blipFill>
        <p:spPr>
          <a:xfrm>
            <a:off x="4085280" y="4005720"/>
            <a:ext cx="1025640" cy="769320"/>
          </a:xfrm>
          <a:prstGeom prst="rect">
            <a:avLst/>
          </a:prstGeom>
          <a:ln>
            <a:noFill/>
          </a:ln>
        </p:spPr>
      </p:pic>
      <p:sp>
        <p:nvSpPr>
          <p:cNvPr id="129" name="CustomShape 7"/>
          <p:cNvSpPr/>
          <p:nvPr/>
        </p:nvSpPr>
        <p:spPr>
          <a:xfrm flipH="1">
            <a:off x="2090520" y="4397760"/>
            <a:ext cx="2530440" cy="121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8"/>
          <p:cNvSpPr/>
          <p:nvPr/>
        </p:nvSpPr>
        <p:spPr>
          <a:xfrm flipH="1">
            <a:off x="3077640" y="4397760"/>
            <a:ext cx="1519560" cy="125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4987800" y="463968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하중이 가장 많이 집중되는 발 뒷꿈치에 압력장치를 부착하고 양 발의 압력을 측정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DDDC90-E35B-E6E7-3C16-9150674F0C30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D358C522-1CC0-A730-D9FB-018CC19438B7}"/>
              </a:ext>
            </a:extLst>
          </p:cNvPr>
          <p:cNvSpPr/>
          <p:nvPr/>
        </p:nvSpPr>
        <p:spPr>
          <a:xfrm>
            <a:off x="0" y="142969"/>
            <a:ext cx="402300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3000" b="0" strike="noStrike" spc="-1" dirty="0" err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족압</a:t>
            </a:r>
            <a:r>
              <a:rPr lang="ko-KR" alt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측정 장치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3C7160D-A18A-4C1A-9259-559DCB780F24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8</a:t>
            </a:fld>
            <a:endParaRPr lang="en-US" sz="1200" b="0" strike="noStrike" spc="-1">
              <a:latin typeface="Noto Serif CJK KR"/>
            </a:endParaRPr>
          </a:p>
        </p:txBody>
      </p:sp>
      <p:pic>
        <p:nvPicPr>
          <p:cNvPr id="135" name="그림 6"/>
          <p:cNvPicPr/>
          <p:nvPr/>
        </p:nvPicPr>
        <p:blipFill>
          <a:blip r:embed="rId2"/>
          <a:stretch/>
        </p:blipFill>
        <p:spPr>
          <a:xfrm>
            <a:off x="522720" y="1076760"/>
            <a:ext cx="11096640" cy="20300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0D63E-ADFD-7E0C-1D1F-34075A294C51}"/>
              </a:ext>
            </a:extLst>
          </p:cNvPr>
          <p:cNvSpPr txBox="1"/>
          <p:nvPr/>
        </p:nvSpPr>
        <p:spPr>
          <a:xfrm>
            <a:off x="2992581" y="4775200"/>
            <a:ext cx="712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기기 설계도</a:t>
            </a:r>
            <a:r>
              <a:rPr lang="en-US" altLang="ko-KR" sz="4000" dirty="0"/>
              <a:t>(</a:t>
            </a:r>
            <a:r>
              <a:rPr lang="ko-KR" altLang="en-US" sz="4000" dirty="0"/>
              <a:t>업데이트</a:t>
            </a:r>
            <a:r>
              <a:rPr lang="en-US" altLang="ko-KR" sz="4000" dirty="0"/>
              <a:t>?)</a:t>
            </a:r>
            <a:endParaRPr lang="ko-KR" altLang="en-US" sz="4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8028D-05A2-4E25-BB84-62CED3B1FC75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A91A4F7B-5B49-EF3E-8A48-CAC6C017CFE8}"/>
              </a:ext>
            </a:extLst>
          </p:cNvPr>
          <p:cNvSpPr/>
          <p:nvPr/>
        </p:nvSpPr>
        <p:spPr>
          <a:xfrm>
            <a:off x="0" y="142969"/>
            <a:ext cx="402300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3000" b="0" strike="noStrike" spc="-1" dirty="0" err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족압</a:t>
            </a:r>
            <a:r>
              <a:rPr lang="ko-KR" alt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측정 장치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4C840E1-CAF9-49FD-B32B-0FB14E1450AD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9</a:t>
            </a:fld>
            <a:endParaRPr lang="en-US" sz="1200" b="0" strike="noStrike" spc="-1">
              <a:latin typeface="Noto Serif CJK KR"/>
            </a:endParaRPr>
          </a:p>
        </p:txBody>
      </p:sp>
      <p:pic>
        <p:nvPicPr>
          <p:cNvPr id="140" name="그림 7"/>
          <p:cNvPicPr/>
          <p:nvPr/>
        </p:nvPicPr>
        <p:blipFill>
          <a:blip r:embed="rId3"/>
          <a:stretch/>
        </p:blipFill>
        <p:spPr>
          <a:xfrm>
            <a:off x="1559880" y="1889640"/>
            <a:ext cx="3076560" cy="342900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294600" y="2136240"/>
            <a:ext cx="463212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장치를 작동 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분간 보행 중 양 발의 압력 측정 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장치를 종료 및 데이터 전송 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전송된 데이터 중 평균 최대 압력 계산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기준 압력차를 기준으로 결과 진단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25BE87-2EFA-A3D0-848D-D71653E77F46}"/>
              </a:ext>
            </a:extLst>
          </p:cNvPr>
          <p:cNvSpPr/>
          <p:nvPr/>
        </p:nvSpPr>
        <p:spPr>
          <a:xfrm>
            <a:off x="0" y="0"/>
            <a:ext cx="12192000" cy="74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5642BCB-4F1A-C472-7920-8D210179FA9C}"/>
              </a:ext>
            </a:extLst>
          </p:cNvPr>
          <p:cNvSpPr/>
          <p:nvPr/>
        </p:nvSpPr>
        <p:spPr>
          <a:xfrm>
            <a:off x="-1" y="142969"/>
            <a:ext cx="4387273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03</a:t>
            </a:r>
            <a:r>
              <a:rPr lang="en-US" sz="3000" b="0" strike="noStrike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3000" spc="-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데이터 측정 및 분석</a:t>
            </a:r>
            <a:endParaRPr lang="en-US" sz="3000" b="0" strike="noStrike" spc="-1" dirty="0">
              <a:solidFill>
                <a:schemeClr val="bg1">
                  <a:lumMod val="95000"/>
                </a:schemeClr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1150</Words>
  <Application>Microsoft Office PowerPoint</Application>
  <PresentationFormat>와이드스크린</PresentationFormat>
  <Paragraphs>148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Noto Sans CJK KR</vt:lpstr>
      <vt:lpstr>Noto Sans KR</vt:lpstr>
      <vt:lpstr>Noto Serif CJK KR</vt:lpstr>
      <vt:lpstr>StarSymbol</vt:lpstr>
      <vt:lpstr>맑은 고딕</vt:lpstr>
      <vt:lpstr>-윤고딕330</vt:lpstr>
      <vt:lpstr>-윤고딕350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Jeong SeokGyu</dc:creator>
  <dc:description/>
  <cp:lastModifiedBy>Jeong SeokGyu</cp:lastModifiedBy>
  <cp:revision>59</cp:revision>
  <dcterms:created xsi:type="dcterms:W3CDTF">2022-04-29T21:36:26Z</dcterms:created>
  <dcterms:modified xsi:type="dcterms:W3CDTF">2022-05-04T11:15:31Z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