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8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A993B-B05A-433F-B5EC-C942CA45791F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548F2-101E-477A-B895-72396B948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1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latin typeface="맑은 고딕"/>
                <a:ea typeface="맑은 고딕"/>
              </a:rPr>
              <a:t>안녕하십니까 </a:t>
            </a:r>
            <a:r>
              <a:rPr lang="en-US" sz="1800" b="0" strike="noStrike" spc="-1">
                <a:latin typeface="맑은 고딕"/>
                <a:ea typeface="맑은 고딕"/>
              </a:rPr>
              <a:t>“족압 측정 장치를 활용한 척추 측만증 추적”이라는 주제로 발표를 진행할 2</a:t>
            </a:r>
            <a:r>
              <a:rPr lang="ko-KR" sz="1800" b="0" strike="noStrike" spc="-1">
                <a:latin typeface="맑은 고딕"/>
                <a:ea typeface="맑은 고딕"/>
              </a:rPr>
              <a:t>조의 </a:t>
            </a:r>
            <a:r>
              <a:rPr lang="en-US" sz="1800" b="0" strike="noStrike" spc="-1">
                <a:latin typeface="맑은 고딕"/>
                <a:ea typeface="맑은 고딕"/>
              </a:rPr>
              <a:t>*** </a:t>
            </a:r>
            <a:r>
              <a:rPr lang="ko-KR" sz="1800" b="0" strike="noStrike" spc="-1">
                <a:latin typeface="맑은 고딕"/>
                <a:ea typeface="맑은 고딕"/>
              </a:rPr>
              <a:t>라고 합니다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76242E-9A20-451A-A967-120AA52674DC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>
                <a:latin typeface="맑은 고딕"/>
                <a:ea typeface="맑은 고딕"/>
              </a:rPr>
              <a:t>발표는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연구 주제 설명</a:t>
            </a:r>
            <a:r>
              <a:rPr 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>
                <a:latin typeface="맑은 고딕"/>
                <a:ea typeface="맑은 고딕"/>
              </a:rPr>
              <a:t>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현재 진행 상황</a:t>
            </a:r>
            <a:r>
              <a:rPr lang="en-US" sz="1800" b="0" strike="noStrike" spc="-1" dirty="0">
                <a:latin typeface="맑은 고딕"/>
                <a:ea typeface="맑은 고딕"/>
              </a:rPr>
              <a:t> 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현재 중점 사항</a:t>
            </a:r>
            <a:r>
              <a:rPr lang="en-US" sz="1800" b="0" strike="noStrike" spc="-1" dirty="0">
                <a:latin typeface="맑은 고딕"/>
                <a:ea typeface="맑은 고딕"/>
              </a:rPr>
              <a:t> 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프로젝트 일정 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참고 문헌 및 논문</a:t>
            </a:r>
            <a:r>
              <a:rPr lang="en-US" sz="1800" b="0" strike="noStrike" spc="-1" dirty="0">
                <a:latin typeface="맑은 고딕"/>
                <a:ea typeface="맑은 고딕"/>
              </a:rPr>
              <a:t> 순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서</a:t>
            </a:r>
            <a:r>
              <a:rPr lang="en-US" sz="1800" b="0" strike="noStrike" spc="-1" dirty="0">
                <a:latin typeface="맑은 고딕"/>
                <a:ea typeface="맑은 고딕"/>
              </a:rPr>
              <a:t>로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발표를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진행하겠습니다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CE05F9-2A37-4AC3-AE8C-742611804D3B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2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저희 조가 제작할 연구 주제는 </a:t>
            </a:r>
            <a:r>
              <a:rPr lang="ko-KR" altLang="en-US" sz="1800" b="0" strike="noStrike" spc="-1" dirty="0" err="1">
                <a:latin typeface="Noto Sans CJK KR"/>
              </a:rPr>
              <a:t>족압</a:t>
            </a:r>
            <a:r>
              <a:rPr lang="ko-KR" altLang="en-US" sz="1800" b="0" strike="noStrike" spc="-1" dirty="0">
                <a:latin typeface="Noto Sans CJK KR"/>
              </a:rPr>
              <a:t> 측정 장치</a:t>
            </a:r>
            <a:r>
              <a:rPr lang="en-US" altLang="ko-KR" sz="1800" b="0" strike="noStrike" spc="-1" dirty="0">
                <a:latin typeface="Noto Sans CJK KR"/>
              </a:rPr>
              <a:t>(Plantar Pressure Sensor)</a:t>
            </a:r>
            <a:r>
              <a:rPr lang="ko-KR" altLang="en-US" sz="1800" b="0" strike="noStrike" spc="-1" dirty="0">
                <a:latin typeface="Noto Sans CJK KR"/>
              </a:rPr>
              <a:t>로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양 발의 압력차이를 측정하여 기존의 영상장비를 활용한 추적 관찰에 비해 시간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비용 면에서 효율적인 </a:t>
            </a:r>
            <a:r>
              <a:rPr lang="ko-KR" altLang="en-US" sz="1800" b="0" strike="noStrike" spc="-1" dirty="0" err="1">
                <a:latin typeface="Noto Sans CJK KR"/>
              </a:rPr>
              <a:t>척추측만증의</a:t>
            </a:r>
            <a:r>
              <a:rPr lang="ko-KR" altLang="en-US" sz="1800" b="0" strike="noStrike" spc="-1" dirty="0">
                <a:latin typeface="Noto Sans CJK KR"/>
              </a:rPr>
              <a:t> 심화 및 완화를 추적하는 장치입니다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위 장치를 통해 치료의 효과와 방향을 제시할 수 있는 정량적 수단으로 활용 가능한 장치로 기대됩니다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2C7F81-8DD2-4858-A3FD-E1BF410B2EEC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3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이전에 발표했을 때 구성했던 소프트웨어 워크플로우에 대해서 설명을 드리겠습니다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웹 시리얼 통신으로 장치가 작동되면</a:t>
            </a:r>
            <a:r>
              <a:rPr lang="en-US" altLang="ko-KR" sz="1800" b="0" strike="noStrike" spc="-1" dirty="0">
                <a:latin typeface="Noto Sans CJK KR"/>
              </a:rPr>
              <a:t>, 1</a:t>
            </a:r>
            <a:r>
              <a:rPr lang="ko-KR" altLang="en-US" sz="1800" b="0" strike="noStrike" spc="-1" dirty="0">
                <a:latin typeface="Noto Sans CJK KR"/>
              </a:rPr>
              <a:t>분간 좌우 압력 센서에 입력된 데이터를 </a:t>
            </a:r>
            <a:r>
              <a:rPr lang="en-US" altLang="ko-KR" sz="1800" b="0" strike="noStrike" spc="-1" dirty="0">
                <a:latin typeface="Noto Sans CJK KR"/>
              </a:rPr>
              <a:t>1</a:t>
            </a:r>
            <a:r>
              <a:rPr lang="ko-KR" altLang="en-US" sz="1800" b="0" strike="noStrike" spc="-1" dirty="0">
                <a:latin typeface="Noto Sans CJK KR"/>
              </a:rPr>
              <a:t>초 단위로 시리얼 통신으로 송출하게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이후 </a:t>
            </a:r>
            <a:r>
              <a:rPr lang="en-US" altLang="ko-KR" sz="1800" b="0" strike="noStrike" spc="-1" dirty="0" err="1">
                <a:latin typeface="Noto Sans CJK KR"/>
              </a:rPr>
              <a:t>PySerial</a:t>
            </a:r>
            <a:r>
              <a:rPr lang="en-US" altLang="ko-KR" sz="1800" b="0" strike="noStrike" spc="-1" dirty="0">
                <a:latin typeface="Noto Sans CJK KR"/>
              </a:rPr>
              <a:t> </a:t>
            </a:r>
            <a:r>
              <a:rPr lang="ko-KR" altLang="en-US" sz="1800" b="0" strike="noStrike" spc="-1" dirty="0">
                <a:latin typeface="Noto Sans CJK KR"/>
              </a:rPr>
              <a:t>패키지를 통해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시리얼 포트로 송출한 데이터를 좌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우 압력으로 시간과 함께 테이블 형태로 저장하게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그 다음 </a:t>
            </a:r>
            <a:r>
              <a:rPr lang="en-US" altLang="ko-KR" sz="1800" b="0" strike="noStrike" spc="-1" dirty="0">
                <a:latin typeface="Noto Sans CJK KR"/>
              </a:rPr>
              <a:t>Python </a:t>
            </a:r>
            <a:r>
              <a:rPr lang="ko-KR" altLang="en-US" sz="1800" b="0" strike="noStrike" spc="-1" dirty="0">
                <a:latin typeface="Noto Sans CJK KR"/>
              </a:rPr>
              <a:t>인터프리터에서 테이블 형태로 저장된 데이터의 보행 주기 중 최대 압력들을 추출 후 평균값을 계산하고 평균값의 차이를 날짜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압력차이 테이블로 저장하게 됩니다</a:t>
            </a:r>
            <a:r>
              <a:rPr lang="en-US" altLang="ko-KR" sz="1800" b="0" strike="noStrike" spc="-1" dirty="0">
                <a:latin typeface="Noto Sans CJK KR"/>
              </a:rPr>
              <a:t>. SQLite</a:t>
            </a:r>
            <a:r>
              <a:rPr lang="ko-KR" altLang="en-US" sz="1800" b="0" strike="noStrike" spc="-1" dirty="0">
                <a:latin typeface="Noto Sans CJK KR"/>
              </a:rPr>
              <a:t>에서는 계산된 차이 값 데이터를 </a:t>
            </a:r>
            <a:r>
              <a:rPr lang="en-US" altLang="ko-KR" sz="1800" b="0" strike="noStrike" spc="-1" dirty="0">
                <a:latin typeface="Noto Sans CJK KR"/>
              </a:rPr>
              <a:t>SQLite </a:t>
            </a:r>
            <a:r>
              <a:rPr lang="ko-KR" altLang="en-US" sz="1800" b="0" strike="noStrike" spc="-1" dirty="0">
                <a:latin typeface="Noto Sans CJK KR"/>
              </a:rPr>
              <a:t>데이터베이스에 사용자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날짜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측정값 테이블에 업로드 하고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에서는 장치의 </a:t>
            </a:r>
            <a:r>
              <a:rPr lang="en-US" altLang="ko-KR" sz="1800" b="0" strike="noStrike" spc="-1" dirty="0">
                <a:latin typeface="Noto Sans CJK KR"/>
              </a:rPr>
              <a:t>On/Off</a:t>
            </a:r>
            <a:r>
              <a:rPr lang="ko-KR" altLang="en-US" sz="1800" b="0" strike="noStrike" spc="-1" dirty="0">
                <a:latin typeface="Noto Sans CJK KR"/>
              </a:rPr>
              <a:t>를 제어하고 사용자 입력을 입력하면 시간에 따른 차이 값 데이터 테이블의 시각화 플롯과 테이블을 제공하게 됩니다</a:t>
            </a:r>
            <a:r>
              <a:rPr lang="en-US" altLang="ko-KR" sz="1800" b="0" strike="noStrike" spc="-1" dirty="0">
                <a:latin typeface="Noto Sans CJK KR"/>
              </a:rPr>
              <a:t>.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1BBB1C-3B9B-4AFB-9023-9F8E8823E802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4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이전에 발표했을 때 구성했던 소프트웨어 워크플로우에 대해서 설명을 드리겠습니다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웹 시리얼 통신으로 장치가 작동되면</a:t>
            </a:r>
            <a:r>
              <a:rPr lang="en-US" altLang="ko-KR" sz="1800" b="0" strike="noStrike" spc="-1" dirty="0">
                <a:latin typeface="Noto Sans CJK KR"/>
              </a:rPr>
              <a:t>, 1</a:t>
            </a:r>
            <a:r>
              <a:rPr lang="ko-KR" altLang="en-US" sz="1800" b="0" strike="noStrike" spc="-1" dirty="0">
                <a:latin typeface="Noto Sans CJK KR"/>
              </a:rPr>
              <a:t>분간 좌우 압력 센서에 입력된 데이터를 </a:t>
            </a:r>
            <a:r>
              <a:rPr lang="en-US" altLang="ko-KR" sz="1800" b="0" strike="noStrike" spc="-1" dirty="0">
                <a:latin typeface="Noto Sans CJK KR"/>
              </a:rPr>
              <a:t>1</a:t>
            </a:r>
            <a:r>
              <a:rPr lang="ko-KR" altLang="en-US" sz="1800" b="0" strike="noStrike" spc="-1" dirty="0">
                <a:latin typeface="Noto Sans CJK KR"/>
              </a:rPr>
              <a:t>초 단위로 시리얼 통신으로 송출하게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이후 </a:t>
            </a:r>
            <a:r>
              <a:rPr lang="en-US" altLang="ko-KR" sz="1800" b="0" strike="noStrike" spc="-1" dirty="0" err="1">
                <a:latin typeface="Noto Sans CJK KR"/>
              </a:rPr>
              <a:t>PySerial</a:t>
            </a:r>
            <a:r>
              <a:rPr lang="en-US" altLang="ko-KR" sz="1800" b="0" strike="noStrike" spc="-1" dirty="0">
                <a:latin typeface="Noto Sans CJK KR"/>
              </a:rPr>
              <a:t> </a:t>
            </a:r>
            <a:r>
              <a:rPr lang="ko-KR" altLang="en-US" sz="1800" b="0" strike="noStrike" spc="-1" dirty="0">
                <a:latin typeface="Noto Sans CJK KR"/>
              </a:rPr>
              <a:t>패키지를 통해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시리얼 포트로 송출한 데이터를 좌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우 압력으로 시간과 함께 테이블 형태로 저장하게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그 다음 </a:t>
            </a:r>
            <a:r>
              <a:rPr lang="en-US" altLang="ko-KR" sz="1800" b="0" strike="noStrike" spc="-1" dirty="0">
                <a:latin typeface="Noto Sans CJK KR"/>
              </a:rPr>
              <a:t>Python </a:t>
            </a:r>
            <a:r>
              <a:rPr lang="ko-KR" altLang="en-US" sz="1800" b="0" strike="noStrike" spc="-1" dirty="0">
                <a:latin typeface="Noto Sans CJK KR"/>
              </a:rPr>
              <a:t>인터프리터에서 테이블 형태로 저장된 데이터의 보행 주기 중 최대 압력들을 추출 후 평균값을 계산하고 평균값의 차이를 날짜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압력차이 테이블로 저장하게 됩니다</a:t>
            </a:r>
            <a:r>
              <a:rPr lang="en-US" altLang="ko-KR" sz="1800" b="0" strike="noStrike" spc="-1" dirty="0">
                <a:latin typeface="Noto Sans CJK KR"/>
              </a:rPr>
              <a:t>. SQLite</a:t>
            </a:r>
            <a:r>
              <a:rPr lang="ko-KR" altLang="en-US" sz="1800" b="0" strike="noStrike" spc="-1" dirty="0">
                <a:latin typeface="Noto Sans CJK KR"/>
              </a:rPr>
              <a:t>에서는 계산된 차이 값 데이터를 </a:t>
            </a:r>
            <a:r>
              <a:rPr lang="en-US" altLang="ko-KR" sz="1800" b="0" strike="noStrike" spc="-1" dirty="0">
                <a:latin typeface="Noto Sans CJK KR"/>
              </a:rPr>
              <a:t>SQLite </a:t>
            </a:r>
            <a:r>
              <a:rPr lang="ko-KR" altLang="en-US" sz="1800" b="0" strike="noStrike" spc="-1" dirty="0">
                <a:latin typeface="Noto Sans CJK KR"/>
              </a:rPr>
              <a:t>데이터베이스에 사용자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날짜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측정값 테이블에 업로드 하고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에서는 장치의 </a:t>
            </a:r>
            <a:r>
              <a:rPr lang="en-US" altLang="ko-KR" sz="1800" b="0" strike="noStrike" spc="-1" dirty="0">
                <a:latin typeface="Noto Sans CJK KR"/>
              </a:rPr>
              <a:t>On/Off</a:t>
            </a:r>
            <a:r>
              <a:rPr lang="ko-KR" altLang="en-US" sz="1800" b="0" strike="noStrike" spc="-1" dirty="0">
                <a:latin typeface="Noto Sans CJK KR"/>
              </a:rPr>
              <a:t>를 제어하고 사용자 입력을 입력하면 시간에 따른 차이 값 데이터 테이블의 시각화 플롯과 테이블을 제공하게 됩니다</a:t>
            </a:r>
            <a:r>
              <a:rPr lang="en-US" altLang="ko-KR" sz="1800" b="0" strike="noStrike" spc="-1" dirty="0">
                <a:latin typeface="Noto Sans CJK KR"/>
              </a:rPr>
              <a:t>.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1BBB1C-3B9B-4AFB-9023-9F8E8823E802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5</a:t>
            </a:fld>
            <a:endParaRPr lang="en-US" sz="12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1491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이전에 발표했을 때 구성했던 소프트웨어 워크플로우에 대해서 설명을 드리겠습니다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웹 시리얼 통신으로 장치가 작동되면</a:t>
            </a:r>
            <a:r>
              <a:rPr lang="en-US" altLang="ko-KR" sz="1800" b="0" strike="noStrike" spc="-1" dirty="0">
                <a:latin typeface="Noto Sans CJK KR"/>
              </a:rPr>
              <a:t>, 1</a:t>
            </a:r>
            <a:r>
              <a:rPr lang="ko-KR" altLang="en-US" sz="1800" b="0" strike="noStrike" spc="-1" dirty="0">
                <a:latin typeface="Noto Sans CJK KR"/>
              </a:rPr>
              <a:t>분간 좌우 압력 센서에 입력된 데이터를 </a:t>
            </a:r>
            <a:r>
              <a:rPr lang="en-US" altLang="ko-KR" sz="1800" b="0" strike="noStrike" spc="-1" dirty="0">
                <a:latin typeface="Noto Sans CJK KR"/>
              </a:rPr>
              <a:t>1</a:t>
            </a:r>
            <a:r>
              <a:rPr lang="ko-KR" altLang="en-US" sz="1800" b="0" strike="noStrike" spc="-1" dirty="0">
                <a:latin typeface="Noto Sans CJK KR"/>
              </a:rPr>
              <a:t>초 단위로 시리얼 통신으로 송출하게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이후 </a:t>
            </a:r>
            <a:r>
              <a:rPr lang="en-US" altLang="ko-KR" sz="1800" b="0" strike="noStrike" spc="-1" dirty="0" err="1">
                <a:latin typeface="Noto Sans CJK KR"/>
              </a:rPr>
              <a:t>PySerial</a:t>
            </a:r>
            <a:r>
              <a:rPr lang="en-US" altLang="ko-KR" sz="1800" b="0" strike="noStrike" spc="-1" dirty="0">
                <a:latin typeface="Noto Sans CJK KR"/>
              </a:rPr>
              <a:t> </a:t>
            </a:r>
            <a:r>
              <a:rPr lang="ko-KR" altLang="en-US" sz="1800" b="0" strike="noStrike" spc="-1" dirty="0">
                <a:latin typeface="Noto Sans CJK KR"/>
              </a:rPr>
              <a:t>패키지를 통해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시리얼 포트로 송출한 데이터를 좌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우 압력으로 시간과 함께 테이블 형태로 저장하게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그 다음 </a:t>
            </a:r>
            <a:r>
              <a:rPr lang="en-US" altLang="ko-KR" sz="1800" b="0" strike="noStrike" spc="-1" dirty="0">
                <a:latin typeface="Noto Sans CJK KR"/>
              </a:rPr>
              <a:t>Python </a:t>
            </a:r>
            <a:r>
              <a:rPr lang="ko-KR" altLang="en-US" sz="1800" b="0" strike="noStrike" spc="-1" dirty="0">
                <a:latin typeface="Noto Sans CJK KR"/>
              </a:rPr>
              <a:t>인터프리터에서 테이블 형태로 저장된 데이터의 보행 주기 중 최대 압력들을 추출 후 평균값을 계산하고 평균값의 차이를 날짜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압력차이 테이블로 저장하게 됩니다</a:t>
            </a:r>
            <a:r>
              <a:rPr lang="en-US" altLang="ko-KR" sz="1800" b="0" strike="noStrike" spc="-1" dirty="0">
                <a:latin typeface="Noto Sans CJK KR"/>
              </a:rPr>
              <a:t>. SQLite</a:t>
            </a:r>
            <a:r>
              <a:rPr lang="ko-KR" altLang="en-US" sz="1800" b="0" strike="noStrike" spc="-1" dirty="0">
                <a:latin typeface="Noto Sans CJK KR"/>
              </a:rPr>
              <a:t>에서는 계산된 차이 값 데이터를 </a:t>
            </a:r>
            <a:r>
              <a:rPr lang="en-US" altLang="ko-KR" sz="1800" b="0" strike="noStrike" spc="-1" dirty="0">
                <a:latin typeface="Noto Sans CJK KR"/>
              </a:rPr>
              <a:t>SQLite </a:t>
            </a:r>
            <a:r>
              <a:rPr lang="ko-KR" altLang="en-US" sz="1800" b="0" strike="noStrike" spc="-1" dirty="0">
                <a:latin typeface="Noto Sans CJK KR"/>
              </a:rPr>
              <a:t>데이터베이스에 사용자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날짜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측정값 테이블에 업로드 하고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에서는 장치의 </a:t>
            </a:r>
            <a:r>
              <a:rPr lang="en-US" altLang="ko-KR" sz="1800" b="0" strike="noStrike" spc="-1" dirty="0">
                <a:latin typeface="Noto Sans CJK KR"/>
              </a:rPr>
              <a:t>On/Off</a:t>
            </a:r>
            <a:r>
              <a:rPr lang="ko-KR" altLang="en-US" sz="1800" b="0" strike="noStrike" spc="-1" dirty="0">
                <a:latin typeface="Noto Sans CJK KR"/>
              </a:rPr>
              <a:t>를 제어하고 사용자 입력을 입력하면 시간에 따른 차이 값 데이터 테이블의 시각화 플롯과 테이블을 제공하게 됩니다</a:t>
            </a:r>
            <a:r>
              <a:rPr lang="en-US" altLang="ko-KR" sz="1800" b="0" strike="noStrike" spc="-1" dirty="0">
                <a:latin typeface="Noto Sans CJK KR"/>
              </a:rPr>
              <a:t>.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1BBB1C-3B9B-4AFB-9023-9F8E8823E802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6</a:t>
            </a:fld>
            <a:endParaRPr lang="en-US" sz="12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93079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족압을</a:t>
            </a:r>
            <a:r>
              <a:rPr lang="ko-KR" altLang="en-US" sz="1800" b="0" strike="noStrike" spc="-1" dirty="0">
                <a:latin typeface="Noto Sans CJK KR"/>
              </a:rPr>
              <a:t> 측정하기 위해 구성된 기본적인 센서 회로입니다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 err="1">
                <a:latin typeface="Noto Sans CJK KR"/>
              </a:rPr>
              <a:t>아두이노는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Arduino Nano 33 IoT</a:t>
            </a:r>
            <a:r>
              <a:rPr lang="ko-KR" altLang="en-US" sz="1800" b="0" strike="noStrike" spc="-1" dirty="0">
                <a:latin typeface="Noto Sans CJK KR"/>
              </a:rPr>
              <a:t>를 사용했고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압력센서는 </a:t>
            </a:r>
            <a:r>
              <a:rPr lang="en-US" altLang="ko-KR" sz="1800" b="0" strike="noStrike" spc="-1" dirty="0">
                <a:latin typeface="Noto Sans CJK KR"/>
              </a:rPr>
              <a:t>FSR(RA18)</a:t>
            </a:r>
            <a:r>
              <a:rPr lang="ko-KR" altLang="en-US" sz="1800" b="0" strike="noStrike" spc="-1" dirty="0">
                <a:latin typeface="Noto Sans CJK KR"/>
              </a:rPr>
              <a:t>를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외부 전원은 리튬이온 배터리를 사용하였습니다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압력센서는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A2</a:t>
            </a:r>
            <a:r>
              <a:rPr lang="ko-KR" altLang="en-US" sz="1800" b="0" strike="noStrike" spc="-1" dirty="0">
                <a:latin typeface="Noto Sans CJK KR"/>
              </a:rPr>
              <a:t>단자에 장착하여 구성했습니다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255933-1F82-4FB0-995C-7334BB07AEAA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7</a:t>
            </a:fld>
            <a:endParaRPr lang="en-US" sz="12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0178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25660-C767-FC79-B3BE-7444FEB7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5E63E-E706-0B33-1735-62958BF88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99D60-CF28-10C7-209E-26C657FD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A2D5E-B20C-F123-0AD7-4DF008AB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D738-4948-6717-30DD-6D8E360E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8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359E-B810-31C5-AE43-8E7F6067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9F9A3-08BB-FB29-6BBA-A71BC8718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BE8BD-1B26-CABF-A1E8-ECDF5B45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18B9C-D7A4-726F-C8C1-2DB7AC6F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E687B-3C4C-E316-7CFD-095B394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196F6-2579-11ED-B959-0445CF91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9733B-4CD7-F57F-3AA9-3ED0EA75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F4A7-C0CF-264F-F862-1B218229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FF54D-4D4D-0311-17AB-D0E5B20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E6AED-9A75-6791-63DB-5C466B8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8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2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B8A85-17A1-E6E8-7E18-DC0BD244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56C6B-B48E-71D4-E81A-85E795E9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BDE32-7135-CF11-9C3C-3269A9DA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C5DF-6755-57FD-4AAE-0CAF3AF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E4091-C320-69E2-BB3C-06702A65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A58B-3B2C-F1CB-68B8-82FA765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A88C0-161C-3CF9-1E4C-99A79D8F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AC900-B411-6D0D-D422-7069D44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349C8-45C9-B9D0-916C-A387DC02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C8C98-7806-84CE-9CCD-110AB409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D6A6C-1671-CAEB-9BF0-BE12A585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7AB70-FB6E-7995-CDD1-D405FC730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7BE28-05BA-B69B-F9B3-21187A115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5695B-1444-CCF2-6C4D-6FD0A206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E17D3-2F41-DD32-9B5E-909E1625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67949-5CA5-AD7E-40AB-2721F9C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9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26CF-3689-20A2-BD5E-902AC66A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A156A-7D8A-8ABF-0CC9-5D90CB1A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CF1B7-D44A-C116-C4CB-55FA2A2D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D3171-2910-A3E0-3F14-E1473419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A2AAB-3AD4-5E59-46A1-D8655580F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F0582-FA63-3278-27B5-487530C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B7FE6-9A98-801F-C6E8-E7ACC45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5327E-1607-4F94-C4FC-2CDB4E7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3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889F-63EA-F17F-FCDF-C90D9DC9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D94AA-1BA7-9827-B70B-DE5D4856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3EAA99-B0E2-D18F-9612-54047F54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33DB83-C980-C548-B475-8817C04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4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80F47-7D9C-15B3-7E7E-E333C956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1A084-3191-7D36-A608-C01ADF07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6DACA-ABAC-5A68-8F31-F28EE285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38CBC-EA6C-1BC5-6B8D-AFB56B40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8752D-B04A-6725-96C4-05399685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E7A63-97C3-4F73-D21E-269DEFE8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6DA5A-5249-6859-A4E8-D0633A79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E3C2C-1981-C895-EEB7-CD58800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EA078-5AE0-F072-CCAC-08ECF55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932C-2323-D067-6908-9B8D2172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90DA8B-8813-E433-3206-28E222E23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91BEA-6C51-00FA-5C44-697DD504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A9E6B-1B40-43FE-8B6F-C8263348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99016-371D-76E7-6985-17ECD5C1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8F82F-9739-03E4-D72B-37F55CF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E45F0-84EC-753E-4DEA-3A40DF1B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2BD72-2E04-8511-F3B4-5F229DCD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D9F87-C2C0-0642-53A9-D56FF06E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E746-A7B6-4078-879C-585ECAB4543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3B9A-A7B0-01FE-7367-5CD125D12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CE8D6-5902-5287-D1FE-9B73730BB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34F4-3695-46FF-9065-AD724B7CC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musinsa.com/app/goods/1632967/0" TargetMode="External"/><Relationship Id="rId2" Type="http://schemas.openxmlformats.org/officeDocument/2006/relationships/hyperlink" Target="https://v.kakao.com/v/2021053115111455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.blog.naver.com/PostView.naver?isHttpsRedirect=true&amp;blogId=ubicomputing&amp;logNo=220521260745" TargetMode="External"/><Relationship Id="rId5" Type="http://schemas.openxmlformats.org/officeDocument/2006/relationships/hyperlink" Target="https://ko.wikipedia.org/wiki/&#50500;&#46160;&#51060;&#45432;" TargetMode="External"/><Relationship Id="rId4" Type="http://schemas.openxmlformats.org/officeDocument/2006/relationships/hyperlink" Target="https://kocoafab.cc/tutorial/view/1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62680" y="4921560"/>
            <a:ext cx="444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지식 및 정보제어 연구실 김성신 교수님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522720" y="5587200"/>
            <a:ext cx="22809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학과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전기공학과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학번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201724525, 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201724570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이름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100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이도경</a:t>
            </a:r>
            <a:r>
              <a:rPr lang="en-US" altLang="ko-KR" sz="1100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100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정석규</a:t>
            </a:r>
            <a:r>
              <a:rPr lang="ko-KR" altLang="en-US" sz="11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100" b="0" strike="noStrike" spc="-1" dirty="0">
              <a:latin typeface="Noto Sans CJK KR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448640" y="2193840"/>
            <a:ext cx="9294480" cy="1291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ko-KR" altLang="en-US" sz="3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족저압</a:t>
            </a:r>
            <a:r>
              <a:rPr lang="ko-KR" altLang="en-US" sz="3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척추측만증</a:t>
            </a:r>
            <a:r>
              <a:rPr lang="ko-KR" altLang="en-US" sz="3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600" b="1" spc="-1" dirty="0">
                <a:solidFill>
                  <a:srgbClr val="000000"/>
                </a:solidFill>
                <a:latin typeface="맑은 고딕"/>
                <a:ea typeface="맑은 고딕"/>
              </a:rPr>
              <a:t>추적 장치</a:t>
            </a:r>
            <a:endParaRPr lang="en-US" sz="36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졸업과제 조사보고서</a:t>
            </a:r>
            <a:endParaRPr lang="en-US" sz="2400" b="0" strike="noStrike" spc="-1" dirty="0">
              <a:latin typeface="Noto Sans CJK KR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976240" y="6355187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A19A1A1-4ED1-42A6-915A-2CF8A3B31137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67080" y="3013560"/>
            <a:ext cx="36572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감사합니다</a:t>
            </a:r>
            <a:endParaRPr lang="en-US" sz="4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3840840" y="1516320"/>
            <a:ext cx="4510080" cy="0"/>
          </a:xfrm>
          <a:prstGeom prst="line">
            <a:avLst/>
          </a:prstGeom>
          <a:ln w="44280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4271954" y="2203813"/>
            <a:ext cx="4338526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01 </a:t>
            </a:r>
            <a:r>
              <a:rPr lang="ko-KR" altLang="en-US" sz="22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연구 주제 설명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02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2200" spc="-1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altLang="en-US" sz="2200" spc="-1" dirty="0">
                <a:solidFill>
                  <a:srgbClr val="000000"/>
                </a:solidFill>
                <a:latin typeface="맑은 고딕"/>
                <a:ea typeface="맑은 고딕"/>
              </a:rPr>
              <a:t>학기 진행 사항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03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spc="-1" dirty="0">
                <a:solidFill>
                  <a:srgbClr val="000000"/>
                </a:solidFill>
                <a:latin typeface="맑은 고딕"/>
                <a:ea typeface="맑은 고딕"/>
              </a:rPr>
              <a:t>진행 예정 사항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04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프로젝트 일정 </a:t>
            </a:r>
            <a:r>
              <a:rPr lang="ko-KR" alt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및 역할 분담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05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참고 문헌 및 논문</a:t>
            </a:r>
            <a:endParaRPr lang="en-US" sz="2200" b="0" strike="noStrike" spc="-1" dirty="0">
              <a:latin typeface="Noto Sans CJK KR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514480" y="645480"/>
            <a:ext cx="1162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36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목차</a:t>
            </a:r>
            <a:endParaRPr lang="en-US" sz="3600" b="0" strike="noStrike" spc="-1">
              <a:latin typeface="Noto Sans CJK KR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5EF12C7-D79B-440D-9093-8728FE4599A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2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E34045-5892-8329-6333-156CC2262D8E}"/>
              </a:ext>
            </a:extLst>
          </p:cNvPr>
          <p:cNvSpPr/>
          <p:nvPr/>
        </p:nvSpPr>
        <p:spPr>
          <a:xfrm>
            <a:off x="491926" y="1790700"/>
            <a:ext cx="4946850" cy="33909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34895F-DEDA-474F-881F-48E91C26C13C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3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0" y="142920"/>
            <a:ext cx="402264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2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연구 주제 설명 </a:t>
            </a:r>
            <a:endParaRPr lang="en-US" sz="32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Noto Sans CJK KR"/>
            </a:endParaRPr>
          </a:p>
        </p:txBody>
      </p:sp>
      <p:pic>
        <p:nvPicPr>
          <p:cNvPr id="131" name="Picture 2" descr="발발"/>
          <p:cNvPicPr/>
          <p:nvPr/>
        </p:nvPicPr>
        <p:blipFill>
          <a:blip r:embed="rId3"/>
          <a:stretch/>
        </p:blipFill>
        <p:spPr>
          <a:xfrm>
            <a:off x="551880" y="2241360"/>
            <a:ext cx="4293360" cy="258264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037240" y="3945960"/>
            <a:ext cx="317520" cy="2779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005640" y="3948840"/>
            <a:ext cx="317520" cy="2779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4" name="Picture 12"/>
          <p:cNvPicPr/>
          <p:nvPr/>
        </p:nvPicPr>
        <p:blipFill>
          <a:blip r:embed="rId4"/>
          <a:stretch/>
        </p:blipFill>
        <p:spPr>
          <a:xfrm>
            <a:off x="4302720" y="2376000"/>
            <a:ext cx="1025280" cy="76896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 flipH="1">
            <a:off x="2307960" y="2768040"/>
            <a:ext cx="2530080" cy="12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7"/>
          <p:cNvSpPr/>
          <p:nvPr/>
        </p:nvSpPr>
        <p:spPr>
          <a:xfrm flipH="1">
            <a:off x="3295080" y="2768040"/>
            <a:ext cx="1519200" cy="125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8"/>
          <p:cNvSpPr/>
          <p:nvPr/>
        </p:nvSpPr>
        <p:spPr>
          <a:xfrm flipH="1">
            <a:off x="2311200" y="2762280"/>
            <a:ext cx="2530080" cy="12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TextShape 9"/>
          <p:cNvSpPr txBox="1"/>
          <p:nvPr/>
        </p:nvSpPr>
        <p:spPr>
          <a:xfrm>
            <a:off x="6179100" y="2376000"/>
            <a:ext cx="5289000" cy="27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ko-KR" sz="2000" b="1" strike="noStrike" spc="-1" dirty="0" err="1">
                <a:latin typeface="Noto Sans CJK KR"/>
              </a:rPr>
              <a:t>족</a:t>
            </a:r>
            <a:r>
              <a:rPr lang="ko-KR" altLang="en-US" sz="2000" b="1" strike="noStrike" spc="-1" dirty="0" err="1">
                <a:latin typeface="Noto Sans CJK KR"/>
              </a:rPr>
              <a:t>저</a:t>
            </a:r>
            <a:r>
              <a:rPr lang="ko-KR" sz="2000" b="1" strike="noStrike" spc="-1" dirty="0" err="1">
                <a:latin typeface="Noto Sans CJK KR"/>
              </a:rPr>
              <a:t>압</a:t>
            </a:r>
            <a:r>
              <a:rPr lang="ko-KR" sz="2000" b="1" strike="noStrike" spc="-1" dirty="0">
                <a:latin typeface="Noto Sans CJK KR"/>
              </a:rPr>
              <a:t> 측정 장치</a:t>
            </a:r>
            <a:r>
              <a:rPr lang="en-US" sz="2000" b="1" strike="noStrike" spc="-1" dirty="0">
                <a:latin typeface="Noto Sans CJK KR"/>
              </a:rPr>
              <a:t>(Plantar Pressure Sensor) </a:t>
            </a:r>
          </a:p>
          <a:p>
            <a:endParaRPr lang="en-US" sz="18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양 발의 압력 차이를 측정하여 기존의 영상 장비를 활용한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추적 관찰에 비해 비용 면에서 효율적인 </a:t>
            </a:r>
            <a:r>
              <a:rPr lang="ko-KR" sz="1600" b="0" strike="noStrike" spc="-1" dirty="0" err="1">
                <a:latin typeface="Noto Sans CJK KR"/>
              </a:rPr>
              <a:t>척추측만증의</a:t>
            </a:r>
            <a:r>
              <a:rPr lang="ko-KR" sz="1600" b="0" strike="noStrike" spc="-1" dirty="0">
                <a:latin typeface="Noto Sans CJK KR"/>
              </a:rPr>
              <a:t>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심화 및 완화를 추적하는 장치 </a:t>
            </a:r>
            <a:endParaRPr lang="en-US" sz="1600" b="0" strike="noStrike" spc="-1" dirty="0">
              <a:latin typeface="Noto Sans CJK KR"/>
            </a:endParaRPr>
          </a:p>
          <a:p>
            <a:endParaRPr lang="en-US" sz="1800" b="0" strike="noStrike" spc="-1" dirty="0">
              <a:latin typeface="Noto Sans CJK KR"/>
            </a:endParaRPr>
          </a:p>
          <a:p>
            <a:r>
              <a:rPr lang="ko-KR" altLang="en-US" sz="1600" b="0" strike="noStrike" spc="-1" dirty="0" err="1">
                <a:latin typeface="Noto Sans CJK KR"/>
              </a:rPr>
              <a:t>척추측만증을</a:t>
            </a:r>
            <a:r>
              <a:rPr lang="ko-KR" altLang="en-US" sz="1600" b="0" strike="noStrike" spc="-1" dirty="0">
                <a:latin typeface="Noto Sans CJK KR"/>
              </a:rPr>
              <a:t> 가지고 있는 환자가 </a:t>
            </a:r>
            <a:r>
              <a:rPr lang="ko-KR" altLang="en-US" sz="1600" spc="-1" dirty="0">
                <a:latin typeface="Noto Sans CJK KR"/>
              </a:rPr>
              <a:t>매일 관찰 기록을 통해 치료의 방향과 정량적인 기록을 통해 상담을 받을 수 있음</a:t>
            </a:r>
            <a:r>
              <a:rPr lang="en-US" altLang="ko-KR" sz="1600" spc="-1" dirty="0">
                <a:latin typeface="Noto Sans CJK KR"/>
              </a:rPr>
              <a:t>. </a:t>
            </a:r>
            <a:endParaRPr lang="en-US" sz="16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34D87BB-126C-4F28-A1AB-9E58E7ADF056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4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42920"/>
            <a:ext cx="40226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en-US" sz="3200" spc="-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r>
              <a:rPr lang="ko-KR" altLang="en-US" sz="3200" spc="-1" dirty="0">
                <a:solidFill>
                  <a:srgbClr val="FFFFFF"/>
                </a:solidFill>
                <a:latin typeface="맑은 고딕"/>
                <a:ea typeface="맑은 고딕"/>
              </a:rPr>
              <a:t>학기 진행 사항 </a:t>
            </a:r>
            <a:r>
              <a:rPr lang="ko-KR" sz="3200" b="0" strike="noStrike" spc="-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endParaRPr lang="en-US" sz="3200" b="0" strike="noStrike" spc="-1" dirty="0">
              <a:latin typeface="Noto Sans CJK KR"/>
            </a:endParaRPr>
          </a:p>
        </p:txBody>
      </p:sp>
      <p:grpSp>
        <p:nvGrpSpPr>
          <p:cNvPr id="142" name="Group 4"/>
          <p:cNvGrpSpPr/>
          <p:nvPr/>
        </p:nvGrpSpPr>
        <p:grpSpPr>
          <a:xfrm>
            <a:off x="1605600" y="2961000"/>
            <a:ext cx="9217080" cy="1014120"/>
            <a:chOff x="1487520" y="3206160"/>
            <a:chExt cx="9217080" cy="1014120"/>
          </a:xfrm>
        </p:grpSpPr>
        <p:sp>
          <p:nvSpPr>
            <p:cNvPr id="143" name="CustomShape 5"/>
            <p:cNvSpPr/>
            <p:nvPr/>
          </p:nvSpPr>
          <p:spPr>
            <a:xfrm>
              <a:off x="1487520" y="3237120"/>
              <a:ext cx="1847520" cy="98316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6"/>
            <p:cNvSpPr/>
            <p:nvPr/>
          </p:nvSpPr>
          <p:spPr>
            <a:xfrm>
              <a:off x="301140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7"/>
            <p:cNvSpPr/>
            <p:nvPr/>
          </p:nvSpPr>
          <p:spPr>
            <a:xfrm>
              <a:off x="485208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8"/>
            <p:cNvSpPr/>
            <p:nvPr/>
          </p:nvSpPr>
          <p:spPr>
            <a:xfrm>
              <a:off x="66862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9"/>
            <p:cNvSpPr/>
            <p:nvPr/>
          </p:nvSpPr>
          <p:spPr>
            <a:xfrm>
              <a:off x="85204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8" name="그림 6"/>
          <p:cNvPicPr/>
          <p:nvPr/>
        </p:nvPicPr>
        <p:blipFill>
          <a:blip r:embed="rId3"/>
          <a:stretch/>
        </p:blipFill>
        <p:spPr>
          <a:xfrm>
            <a:off x="1889640" y="3202200"/>
            <a:ext cx="844560" cy="576720"/>
          </a:xfrm>
          <a:prstGeom prst="rect">
            <a:avLst/>
          </a:prstGeom>
          <a:ln>
            <a:noFill/>
          </a:ln>
        </p:spPr>
      </p:pic>
      <p:pic>
        <p:nvPicPr>
          <p:cNvPr id="149" name="Picture 2_0" descr="@pyserial"/>
          <p:cNvPicPr/>
          <p:nvPr/>
        </p:nvPicPr>
        <p:blipFill>
          <a:blip r:embed="rId4"/>
          <a:stretch/>
        </p:blipFill>
        <p:spPr>
          <a:xfrm>
            <a:off x="3848400" y="3004560"/>
            <a:ext cx="917640" cy="917640"/>
          </a:xfrm>
          <a:prstGeom prst="rect">
            <a:avLst/>
          </a:prstGeom>
          <a:ln>
            <a:noFill/>
          </a:ln>
        </p:spPr>
      </p:pic>
      <p:pic>
        <p:nvPicPr>
          <p:cNvPr id="150" name="Picture 4" descr="SQLite - 위키백과, 우리 모두의 백과사전"/>
          <p:cNvPicPr/>
          <p:nvPr/>
        </p:nvPicPr>
        <p:blipFill>
          <a:blip r:embed="rId5"/>
          <a:stretch/>
        </p:blipFill>
        <p:spPr>
          <a:xfrm>
            <a:off x="7347600" y="3098880"/>
            <a:ext cx="1306440" cy="576720"/>
          </a:xfrm>
          <a:prstGeom prst="rect">
            <a:avLst/>
          </a:prstGeom>
          <a:ln>
            <a:noFill/>
          </a:ln>
        </p:spPr>
      </p:pic>
      <p:pic>
        <p:nvPicPr>
          <p:cNvPr id="151" name="그림 2"/>
          <p:cNvPicPr/>
          <p:nvPr/>
        </p:nvPicPr>
        <p:blipFill>
          <a:blip r:embed="rId6"/>
          <a:stretch/>
        </p:blipFill>
        <p:spPr>
          <a:xfrm>
            <a:off x="5546880" y="2970360"/>
            <a:ext cx="1195920" cy="1040760"/>
          </a:xfrm>
          <a:prstGeom prst="rect">
            <a:avLst/>
          </a:prstGeom>
          <a:ln>
            <a:noFill/>
          </a:ln>
        </p:spPr>
      </p:pic>
      <p:pic>
        <p:nvPicPr>
          <p:cNvPr id="152" name="그림 4"/>
          <p:cNvPicPr/>
          <p:nvPr/>
        </p:nvPicPr>
        <p:blipFill>
          <a:blip r:embed="rId7"/>
          <a:stretch/>
        </p:blipFill>
        <p:spPr>
          <a:xfrm>
            <a:off x="9356040" y="3072600"/>
            <a:ext cx="781920" cy="781920"/>
          </a:xfrm>
          <a:prstGeom prst="rect">
            <a:avLst/>
          </a:prstGeom>
          <a:ln>
            <a:noFill/>
          </a:ln>
        </p:spPr>
      </p:pic>
      <p:sp>
        <p:nvSpPr>
          <p:cNvPr id="153" name="CustomShape 10"/>
          <p:cNvSpPr/>
          <p:nvPr/>
        </p:nvSpPr>
        <p:spPr>
          <a:xfrm>
            <a:off x="2529360" y="1977480"/>
            <a:ext cx="30168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PySerial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아두이노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IDE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에서 시리얼 포트로 송출한 데이터를 좌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우 압력으로 시간과 함께 테이블 형태로 저장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4505760" y="4190040"/>
            <a:ext cx="3352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테이블 형태로 저장된 데이터의 보행 주기 중 최대 압력들을 추출 후 평균값을 계산하고 평균값의 차이를 날짜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압력차이 테이블로 저장 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182280" y="1977480"/>
            <a:ext cx="33523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계산된 차이값 데이터를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SQLite 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데이터베이스의 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사용자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날짜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측정값 테이블에 업로드 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1413360" y="4179960"/>
            <a:ext cx="33523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웹에서 시리얼 통신으로 장치 전원을 작동하면</a:t>
            </a:r>
            <a:endParaRPr lang="en-US" sz="1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ko-KR" sz="1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분간 좌우 압력 센서에 입력된 데이터를 </a:t>
            </a:r>
            <a:r>
              <a:rPr lang="en-US" sz="1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ko-KR" sz="1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초 단위로</a:t>
            </a:r>
            <a:endParaRPr lang="en-US" sz="1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시리얼 통신으로 송출</a:t>
            </a: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8000640" y="4179960"/>
            <a:ext cx="3352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장치의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ON/OFF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를 제어하고 사용자 이름을 입력하면 시간에 따른 차이값 데이터 테이블의 시각화 플롯과 테이블 제공 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715A5-9312-39D8-2A26-448F44F96724}"/>
              </a:ext>
            </a:extLst>
          </p:cNvPr>
          <p:cNvSpPr txBox="1"/>
          <p:nvPr/>
        </p:nvSpPr>
        <p:spPr>
          <a:xfrm>
            <a:off x="5098920" y="1204396"/>
            <a:ext cx="21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기존 모델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34D87BB-126C-4F28-A1AB-9E58E7ADF056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5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42920"/>
            <a:ext cx="40226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en-US" sz="3200" spc="-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r>
              <a:rPr lang="ko-KR" altLang="en-US" sz="3200" spc="-1" dirty="0">
                <a:solidFill>
                  <a:srgbClr val="FFFFFF"/>
                </a:solidFill>
                <a:latin typeface="맑은 고딕"/>
                <a:ea typeface="맑은 고딕"/>
              </a:rPr>
              <a:t>학기 진행 사항 </a:t>
            </a:r>
            <a:r>
              <a:rPr lang="ko-KR" sz="3200" b="0" strike="noStrike" spc="-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 dirty="0">
              <a:latin typeface="Noto Sans CJK K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C38F3-5301-0AC9-51EE-C4723F435B81}"/>
              </a:ext>
            </a:extLst>
          </p:cNvPr>
          <p:cNvSpPr txBox="1"/>
          <p:nvPr/>
        </p:nvSpPr>
        <p:spPr>
          <a:xfrm>
            <a:off x="6112149" y="2810743"/>
            <a:ext cx="554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Arduino Nano 33 IoT</a:t>
            </a:r>
            <a:r>
              <a:rPr lang="ko-KR" altLang="en-US" dirty="0"/>
              <a:t>와 컴퓨터 간 블루투스 통신을 연결하기 위해 </a:t>
            </a:r>
            <a:r>
              <a:rPr lang="en-US" altLang="ko-KR" dirty="0" err="1"/>
              <a:t>ArduinoBLE</a:t>
            </a:r>
            <a:r>
              <a:rPr lang="en-US" altLang="ko-KR" dirty="0"/>
              <a:t> </a:t>
            </a:r>
            <a:r>
              <a:rPr lang="ko-KR" altLang="en-US" dirty="0"/>
              <a:t>라이브러리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ArduinoBLE</a:t>
            </a:r>
            <a:r>
              <a:rPr lang="ko-KR" altLang="en-US" dirty="0"/>
              <a:t>를 기존 모델에 적용하기 위해서는</a:t>
            </a:r>
            <a:endParaRPr lang="en-US" altLang="ko-KR" dirty="0"/>
          </a:p>
          <a:p>
            <a:r>
              <a:rPr lang="en-US" altLang="ko-KR" dirty="0"/>
              <a:t>PC – Serial Arduino – Bluetooth Arduino</a:t>
            </a:r>
            <a:r>
              <a:rPr lang="ko-KR" altLang="en-US" dirty="0"/>
              <a:t>로 연결되는 추가적인 </a:t>
            </a:r>
            <a:r>
              <a:rPr lang="ko-KR" altLang="en-US" dirty="0" err="1"/>
              <a:t>아두이노</a:t>
            </a:r>
            <a:r>
              <a:rPr lang="ko-KR" altLang="en-US" dirty="0"/>
              <a:t> 구입이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WIFININA </a:t>
            </a:r>
            <a:r>
              <a:rPr lang="ko-KR" altLang="en-US" dirty="0"/>
              <a:t>라이브러리의 경우 </a:t>
            </a:r>
            <a:r>
              <a:rPr lang="en-US" altLang="ko-KR" dirty="0"/>
              <a:t>MQTT</a:t>
            </a:r>
            <a:r>
              <a:rPr lang="ko-KR" altLang="en-US" dirty="0"/>
              <a:t> 프로토콜을 활용하기 위한 추가적인 공부가 필요함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A4890-E420-B89A-A104-37292E94CD19}"/>
              </a:ext>
            </a:extLst>
          </p:cNvPr>
          <p:cNvSpPr txBox="1"/>
          <p:nvPr/>
        </p:nvSpPr>
        <p:spPr>
          <a:xfrm>
            <a:off x="410147" y="3457073"/>
            <a:ext cx="5330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시리얼 통신을 통해 데이터를 전송 받고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SQLite </a:t>
            </a:r>
            <a:r>
              <a:rPr lang="ko-KR" altLang="en-US" dirty="0"/>
              <a:t>서버에 데이터를 저장하는 모델 구현 완료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E1CE4-CE72-5379-CBB1-1CCB65EBDCF8}"/>
              </a:ext>
            </a:extLst>
          </p:cNvPr>
          <p:cNvSpPr txBox="1"/>
          <p:nvPr/>
        </p:nvSpPr>
        <p:spPr>
          <a:xfrm>
            <a:off x="1333445" y="1991439"/>
            <a:ext cx="319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</a:t>
            </a:r>
            <a:r>
              <a:rPr lang="ko-KR" altLang="en-US" sz="2400" b="1"/>
              <a:t>구현 소프트웨어 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7A8FC-A631-A0F7-7531-E92DD9E526F4}"/>
              </a:ext>
            </a:extLst>
          </p:cNvPr>
          <p:cNvSpPr txBox="1"/>
          <p:nvPr/>
        </p:nvSpPr>
        <p:spPr>
          <a:xfrm>
            <a:off x="6913970" y="1622107"/>
            <a:ext cx="393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기존 </a:t>
            </a:r>
            <a:r>
              <a:rPr lang="ko-KR" altLang="en-US" sz="2400" b="1"/>
              <a:t>구현 소프트웨어에서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발생한 문제점 및 한계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022AE-92AF-0B50-491E-28008B6BEFB0}"/>
              </a:ext>
            </a:extLst>
          </p:cNvPr>
          <p:cNvSpPr txBox="1"/>
          <p:nvPr/>
        </p:nvSpPr>
        <p:spPr>
          <a:xfrm>
            <a:off x="2247146" y="5972461"/>
            <a:ext cx="7436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시간 및 비용을 절약하기 위한 새로운 소프트웨어 구상이 필요함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75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34D87BB-126C-4F28-A1AB-9E58E7ADF056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6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42920"/>
            <a:ext cx="40226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en-US" sz="3200" spc="-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r>
              <a:rPr lang="ko-KR" altLang="en-US" sz="3200" spc="-1" dirty="0">
                <a:solidFill>
                  <a:srgbClr val="FFFFFF"/>
                </a:solidFill>
                <a:latin typeface="맑은 고딕"/>
                <a:ea typeface="맑은 고딕"/>
              </a:rPr>
              <a:t>학기 진행 사항 </a:t>
            </a:r>
            <a:r>
              <a:rPr lang="ko-KR" sz="3200" b="0" strike="noStrike" spc="-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9143B-7792-2A6F-E496-12521F5E7BD5}"/>
              </a:ext>
            </a:extLst>
          </p:cNvPr>
          <p:cNvSpPr txBox="1"/>
          <p:nvPr/>
        </p:nvSpPr>
        <p:spPr>
          <a:xfrm>
            <a:off x="2789242" y="1038064"/>
            <a:ext cx="661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앱인벤터를</a:t>
            </a:r>
            <a:r>
              <a:rPr lang="ko-KR" altLang="en-US" sz="2400" b="1" dirty="0"/>
              <a:t> 통한 </a:t>
            </a:r>
            <a:r>
              <a:rPr lang="ko-KR" altLang="en-US" sz="2400" b="1" dirty="0" err="1"/>
              <a:t>족압</a:t>
            </a:r>
            <a:r>
              <a:rPr lang="ko-KR" altLang="en-US" sz="2400" b="1" dirty="0"/>
              <a:t> 측정장치 알고리즘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6CCDE-1302-B9DE-E937-05D8E4E9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1" y="1794033"/>
            <a:ext cx="5117980" cy="45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139647E-BDA1-4750-9974-616B92C99DA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7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진행 </a:t>
            </a:r>
            <a:r>
              <a:rPr lang="ko-KR" altLang="en-US" sz="3000" spc="-1" dirty="0">
                <a:solidFill>
                  <a:srgbClr val="F2F2F2"/>
                </a:solidFill>
                <a:latin typeface="맑은 고딕"/>
                <a:ea typeface="맑은 고딕"/>
              </a:rPr>
              <a:t>예정 사항 </a:t>
            </a:r>
            <a:endParaRPr lang="en-US" sz="3000" b="0" strike="noStrike" spc="-1" dirty="0">
              <a:latin typeface="Noto Sans CJK KR"/>
            </a:endParaRPr>
          </a:p>
        </p:txBody>
      </p:sp>
      <p:sp>
        <p:nvSpPr>
          <p:cNvPr id="9" name="TextShape 9">
            <a:extLst>
              <a:ext uri="{FF2B5EF4-FFF2-40B4-BE49-F238E27FC236}">
                <a16:creationId xmlns:a16="http://schemas.microsoft.com/office/drawing/2014/main" id="{E5812395-C208-FE28-5C8F-7A6CC32AF1D0}"/>
              </a:ext>
            </a:extLst>
          </p:cNvPr>
          <p:cNvSpPr txBox="1"/>
          <p:nvPr/>
        </p:nvSpPr>
        <p:spPr>
          <a:xfrm>
            <a:off x="305565" y="2344238"/>
            <a:ext cx="5289000" cy="32685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ko-KR" altLang="en-US" sz="2000" b="1" strike="noStrike" spc="-1" dirty="0">
                <a:latin typeface="Noto Sans CJK KR"/>
              </a:rPr>
              <a:t>하드웨어 구성 </a:t>
            </a:r>
            <a:endParaRPr lang="en-US" altLang="ko-KR" sz="2000" b="1" strike="noStrike" spc="-1" dirty="0">
              <a:latin typeface="Noto Sans CJK KR"/>
            </a:endParaRPr>
          </a:p>
          <a:p>
            <a:pPr algn="ctr"/>
            <a:endParaRPr lang="en-US" sz="2000" b="1" spc="-1" dirty="0">
              <a:latin typeface="Noto Sans CJK KR"/>
            </a:endParaRPr>
          </a:p>
          <a:p>
            <a:pPr algn="ctr"/>
            <a:r>
              <a:rPr lang="ko-KR" altLang="en-US" sz="2000" b="1" strike="noStrike" spc="-1" dirty="0" err="1">
                <a:latin typeface="Noto Sans CJK KR"/>
              </a:rPr>
              <a:t>족압</a:t>
            </a:r>
            <a:r>
              <a:rPr lang="ko-KR" altLang="en-US" sz="2000" b="1" strike="noStrike" spc="-1" dirty="0">
                <a:latin typeface="Noto Sans CJK KR"/>
              </a:rPr>
              <a:t> 측정 센서</a:t>
            </a:r>
            <a:r>
              <a:rPr lang="en-US" altLang="ko-KR" sz="2000" b="1" strike="noStrike" spc="-1" dirty="0">
                <a:latin typeface="Noto Sans CJK KR"/>
              </a:rPr>
              <a:t>(Plantar Pressure Sensor)</a:t>
            </a:r>
          </a:p>
          <a:p>
            <a:pPr algn="ctr"/>
            <a:endParaRPr lang="en-US" sz="1800" b="0" strike="noStrike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Noto Sans CJK KR"/>
              </a:rPr>
              <a:t>Arduino Nano 33 IoT with headers</a:t>
            </a:r>
            <a:r>
              <a:rPr lang="en-US" spc="-1" dirty="0">
                <a:latin typeface="Noto Sans CJK KR"/>
              </a:rPr>
              <a:t>(A2)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압력센서 </a:t>
            </a:r>
            <a:r>
              <a:rPr lang="en-US" altLang="ko-KR" spc="-1" dirty="0">
                <a:latin typeface="Noto Sans CJK KR"/>
              </a:rPr>
              <a:t>FSR(RA18)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리튬이온 배터리 </a:t>
            </a:r>
            <a:r>
              <a:rPr lang="en-US" altLang="ko-KR" spc="-1" dirty="0">
                <a:latin typeface="Noto Sans CJK KR"/>
              </a:rPr>
              <a:t>– 2200mAh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pc="-1" dirty="0">
              <a:latin typeface="Noto Sans CJK KR"/>
            </a:endParaRPr>
          </a:p>
          <a:p>
            <a:pPr algn="ctr"/>
            <a:r>
              <a:rPr lang="ko-KR" altLang="en-US" sz="2000" b="1" spc="-1" dirty="0">
                <a:latin typeface="Noto Sans CJK KR"/>
              </a:rPr>
              <a:t>최종 측정 장치</a:t>
            </a:r>
            <a:endParaRPr lang="en-US" altLang="ko-KR" sz="2000" b="1" spc="-1" dirty="0">
              <a:latin typeface="Noto Sans CJK KR"/>
            </a:endParaRPr>
          </a:p>
          <a:p>
            <a:pPr algn="ctr"/>
            <a:endParaRPr lang="en-US" altLang="ko-KR" sz="2000" b="1" spc="-1" dirty="0">
              <a:latin typeface="Noto Sans CJK KR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trike="noStrike" spc="-1" dirty="0">
                <a:latin typeface="Noto Sans CJK KR"/>
              </a:rPr>
              <a:t>신발</a:t>
            </a:r>
            <a:endParaRPr lang="en-US" altLang="ko-KR" strike="noStrike" spc="-1" dirty="0">
              <a:latin typeface="Noto Sans CJK KR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pc="-1" dirty="0" err="1">
                <a:latin typeface="Noto Sans CJK KR"/>
              </a:rPr>
              <a:t>족압</a:t>
            </a:r>
            <a:r>
              <a:rPr lang="ko-KR" altLang="en-US" spc="-1" dirty="0">
                <a:latin typeface="Noto Sans CJK KR"/>
              </a:rPr>
              <a:t> 측정 센서 </a:t>
            </a:r>
            <a:endParaRPr lang="en-US" altLang="ko-KR" spc="-1" dirty="0">
              <a:latin typeface="Noto Sans CJK KR"/>
            </a:endParaRPr>
          </a:p>
          <a:p>
            <a:pPr algn="ctr"/>
            <a:endParaRPr lang="en-US" altLang="ko-KR" strike="noStrike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0" name="TextShape 9">
            <a:extLst>
              <a:ext uri="{FF2B5EF4-FFF2-40B4-BE49-F238E27FC236}">
                <a16:creationId xmlns:a16="http://schemas.microsoft.com/office/drawing/2014/main" id="{05BD6BFF-6856-D2E3-4008-798569C3E1B1}"/>
              </a:ext>
            </a:extLst>
          </p:cNvPr>
          <p:cNvSpPr txBox="1"/>
          <p:nvPr/>
        </p:nvSpPr>
        <p:spPr>
          <a:xfrm>
            <a:off x="5594565" y="2344238"/>
            <a:ext cx="6351909" cy="1516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ko-KR" altLang="en-US" sz="2000" b="1" spc="-1" dirty="0" err="1">
                <a:latin typeface="Noto Sans CJK KR"/>
              </a:rPr>
              <a:t>족저압</a:t>
            </a:r>
            <a:r>
              <a:rPr lang="ko-KR" altLang="en-US" sz="2000" b="1" spc="-1" dirty="0">
                <a:latin typeface="Noto Sans CJK KR"/>
              </a:rPr>
              <a:t> </a:t>
            </a:r>
            <a:r>
              <a:rPr lang="ko-KR" altLang="en-US" sz="2000" b="1" spc="-1" dirty="0" err="1">
                <a:latin typeface="Noto Sans CJK KR"/>
              </a:rPr>
              <a:t>척추측만증</a:t>
            </a:r>
            <a:r>
              <a:rPr lang="ko-KR" altLang="en-US" sz="2000" b="1" spc="-1" dirty="0">
                <a:latin typeface="Noto Sans CJK KR"/>
              </a:rPr>
              <a:t> 추적장치의 실제 운용 </a:t>
            </a:r>
            <a:endParaRPr lang="en-US" altLang="ko-KR" sz="2000" b="1" spc="-1" dirty="0">
              <a:latin typeface="Noto Sans CJK KR"/>
            </a:endParaRPr>
          </a:p>
          <a:p>
            <a:pPr algn="ctr"/>
            <a:endParaRPr lang="en-US" sz="1800" b="0" strike="noStrike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800" b="0" strike="noStrike" spc="-1" dirty="0">
                <a:latin typeface="Noto Sans CJK KR"/>
              </a:rPr>
              <a:t>대상 </a:t>
            </a:r>
            <a:r>
              <a:rPr lang="en-US" altLang="ko-KR" sz="1800" b="0" strike="noStrike" spc="-1" dirty="0">
                <a:latin typeface="Noto Sans CJK KR"/>
              </a:rPr>
              <a:t>: </a:t>
            </a:r>
            <a:r>
              <a:rPr lang="ko-KR" altLang="en-US" sz="1800" b="0" strike="noStrike" spc="-1" dirty="0" err="1">
                <a:latin typeface="Noto Sans CJK KR"/>
              </a:rPr>
              <a:t>정석규</a:t>
            </a:r>
            <a:r>
              <a:rPr lang="en-US" altLang="ko-KR" sz="1800" b="0" strike="noStrike" spc="-1" dirty="0">
                <a:latin typeface="Noto Sans CJK KR"/>
              </a:rPr>
              <a:t>(</a:t>
            </a:r>
            <a:r>
              <a:rPr lang="ko-KR" altLang="en-US" sz="1800" b="0" strike="noStrike" spc="-1" dirty="0" err="1">
                <a:latin typeface="Noto Sans CJK KR"/>
              </a:rPr>
              <a:t>척추측만증</a:t>
            </a:r>
            <a:r>
              <a:rPr lang="en-US" altLang="ko-KR" spc="-1" dirty="0">
                <a:latin typeface="Noto Sans CJK KR"/>
              </a:rPr>
              <a:t>, 24</a:t>
            </a:r>
            <a:r>
              <a:rPr lang="ko-KR" altLang="en-US" spc="-1" dirty="0">
                <a:latin typeface="Noto Sans CJK KR"/>
              </a:rPr>
              <a:t>도</a:t>
            </a:r>
            <a:r>
              <a:rPr lang="en-US" altLang="ko-KR" spc="-1" dirty="0">
                <a:latin typeface="Noto Sans CJK KR"/>
              </a:rPr>
              <a:t>)</a:t>
            </a:r>
            <a:r>
              <a:rPr lang="ko-KR" altLang="en-US" spc="-1" dirty="0">
                <a:latin typeface="Noto Sans CJK KR"/>
              </a:rPr>
              <a:t> </a:t>
            </a:r>
            <a:endParaRPr lang="en-US" altLang="ko-KR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운용 기간 </a:t>
            </a:r>
            <a:r>
              <a:rPr lang="en-US" altLang="ko-KR" spc="-1" dirty="0">
                <a:latin typeface="Noto Sans CJK KR"/>
              </a:rPr>
              <a:t>: </a:t>
            </a:r>
            <a:r>
              <a:rPr lang="ko-KR" altLang="en-US" spc="-1" dirty="0">
                <a:latin typeface="Noto Sans CJK KR"/>
              </a:rPr>
              <a:t>최종 테스트 후</a:t>
            </a:r>
            <a:r>
              <a:rPr lang="en-US" altLang="ko-KR" spc="-1" dirty="0">
                <a:latin typeface="Noto Sans CJK KR"/>
              </a:rPr>
              <a:t>, 1</a:t>
            </a:r>
            <a:r>
              <a:rPr lang="ko-KR" altLang="en-US" spc="-1" dirty="0">
                <a:latin typeface="Noto Sans CJK KR"/>
              </a:rPr>
              <a:t>주</a:t>
            </a:r>
            <a:r>
              <a:rPr lang="en-US" altLang="ko-KR" spc="-1" dirty="0">
                <a:latin typeface="Noto Sans CJK KR"/>
              </a:rPr>
              <a:t>~2</a:t>
            </a:r>
            <a:r>
              <a:rPr lang="ko-KR" altLang="en-US" spc="-1" dirty="0">
                <a:latin typeface="Noto Sans CJK KR"/>
              </a:rPr>
              <a:t>주 작동</a:t>
            </a:r>
            <a:endParaRPr lang="en-US" altLang="ko-KR" spc="-1" dirty="0">
              <a:latin typeface="Noto Sans CJK KR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측정 결과 </a:t>
            </a:r>
            <a:r>
              <a:rPr lang="en-US" altLang="ko-KR" spc="-1" dirty="0">
                <a:latin typeface="Noto Sans CJK KR"/>
              </a:rPr>
              <a:t>: </a:t>
            </a:r>
            <a:r>
              <a:rPr lang="ko-KR" altLang="en-US" spc="-1" dirty="0">
                <a:latin typeface="Noto Sans CJK KR"/>
              </a:rPr>
              <a:t>교정 치료</a:t>
            </a:r>
            <a:r>
              <a:rPr lang="en-US" altLang="ko-KR" spc="-1" dirty="0">
                <a:latin typeface="Noto Sans CJK KR"/>
              </a:rPr>
              <a:t>, </a:t>
            </a:r>
            <a:r>
              <a:rPr lang="ko-KR" altLang="en-US" spc="-1" dirty="0">
                <a:latin typeface="Noto Sans CJK KR"/>
              </a:rPr>
              <a:t>운동 효과의 정량적인 효과 측정 </a:t>
            </a:r>
            <a:endParaRPr lang="en-US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3875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2C2820E-DEA4-41D4-AA02-C5FE494195B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8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142920"/>
            <a:ext cx="5470358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04</a:t>
            </a:r>
            <a:r>
              <a:rPr lang="en-US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프로젝트 일정</a:t>
            </a:r>
            <a:r>
              <a:rPr lang="en-US" altLang="ko-KR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altLang="en-US" sz="3000" b="0" strike="noStrike" spc="-1" dirty="0">
                <a:solidFill>
                  <a:srgbClr val="F2F2F2"/>
                </a:solidFill>
                <a:latin typeface="맑은 고딕"/>
                <a:ea typeface="맑은 고딕"/>
              </a:rPr>
              <a:t>및 역할분담</a:t>
            </a:r>
            <a:endParaRPr lang="en-US" sz="3000" b="0" strike="noStrike" spc="-1" dirty="0">
              <a:latin typeface="Noto Sans CJK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94E49-A45D-CE76-082B-C516454D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43" y="838384"/>
            <a:ext cx="7253874" cy="58901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FE791E6-2319-436C-885C-EB786A81B5A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9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05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참고 문헌 및 논문 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40DC6-DB44-9557-7437-008B86EBE92D}"/>
              </a:ext>
            </a:extLst>
          </p:cNvPr>
          <p:cNvSpPr txBox="1"/>
          <p:nvPr/>
        </p:nvSpPr>
        <p:spPr>
          <a:xfrm>
            <a:off x="135933" y="1770318"/>
            <a:ext cx="1237059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ko-KR" sz="3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이미지</a:t>
            </a:r>
            <a:endParaRPr lang="en-US" altLang="ko-KR" sz="3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32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발바닥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2"/>
              </a:rPr>
              <a:t>https://v.kakao.com/v/20210531151114558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운동화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3"/>
              </a:rPr>
              <a:t>https://store.musinsa.com/app/goods/1632967/0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압력센서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4"/>
              </a:rPr>
              <a:t>https://kocoafab.cc/tutorial/view/105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아두이노</a:t>
            </a: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5"/>
              </a:rPr>
              <a:t>https://ko.wikipedia.org/wiki/%EC%95%84%EB%91%90%EC%9D%B4%EB%85%B8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FSR + </a:t>
            </a:r>
            <a:r>
              <a:rPr lang="en-US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Aduiono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img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6"/>
              </a:rPr>
              <a:t>https://m.blog.naver.com/PostView.naver?isHttpsRedirect=true&amp;blogId=ubicomputing&amp;logNo=220521260745</a:t>
            </a:r>
            <a:endParaRPr lang="en-US" altLang="ko-KR" sz="14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1009</Words>
  <Application>Microsoft Office PowerPoint</Application>
  <PresentationFormat>와이드스크린</PresentationFormat>
  <Paragraphs>117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KR</vt:lpstr>
      <vt:lpstr>Noto Serif CJK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SeokGyu</dc:creator>
  <cp:lastModifiedBy>SeokGyu</cp:lastModifiedBy>
  <cp:revision>15</cp:revision>
  <dcterms:created xsi:type="dcterms:W3CDTF">2022-09-16T09:23:07Z</dcterms:created>
  <dcterms:modified xsi:type="dcterms:W3CDTF">2022-09-16T11:35:32Z</dcterms:modified>
</cp:coreProperties>
</file>