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4" r:id="rId2"/>
    <p:sldId id="277" r:id="rId3"/>
    <p:sldId id="278" r:id="rId4"/>
    <p:sldId id="269" r:id="rId5"/>
    <p:sldId id="270" r:id="rId6"/>
    <p:sldId id="271" r:id="rId7"/>
    <p:sldId id="272" r:id="rId8"/>
    <p:sldId id="279" r:id="rId9"/>
    <p:sldId id="274" r:id="rId10"/>
    <p:sldId id="275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5DFE6FC-F332-4398-B600-6A474989EAC1}">
          <p14:sldIdLst>
            <p14:sldId id="264"/>
            <p14:sldId id="277"/>
            <p14:sldId id="278"/>
          </p14:sldIdLst>
        </p14:section>
        <p14:section name="База данных" id="{1C011B87-D8D5-4572-A149-3C66E4391353}">
          <p14:sldIdLst>
            <p14:sldId id="269"/>
            <p14:sldId id="270"/>
            <p14:sldId id="271"/>
            <p14:sldId id="272"/>
          </p14:sldIdLst>
        </p14:section>
        <p14:section name="application.yml vs application.properties" id="{51EC56DB-3CDC-440F-B700-5E5EB03CBDAC}">
          <p14:sldIdLst>
            <p14:sldId id="279"/>
            <p14:sldId id="274"/>
            <p14:sldId id="275"/>
          </p14:sldIdLst>
        </p14:section>
        <p14:section name="Докер" id="{C3301330-7564-4C75-A956-8B95A8174145}">
          <p14:sldIdLst>
            <p14:sldId id="280"/>
            <p14:sldId id="281"/>
            <p14:sldId id="282"/>
          </p14:sldIdLst>
        </p14:section>
        <p14:section name="Свагер" id="{0DF8D714-D236-47EA-ADC3-6FAF07FF9785}">
          <p14:sldIdLst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ил Ламан" initials="ДЛ" lastIdx="1" clrIdx="0">
    <p:extLst>
      <p:ext uri="{19B8F6BF-5375-455C-9EA6-DF929625EA0E}">
        <p15:presenceInfo xmlns:p15="http://schemas.microsoft.com/office/powerpoint/2012/main" userId="7b360e856723b3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3:21:39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6779 24575,'-2'92'0,"4"100"0,22-52 0,-21-125 0,0 0 0,2 0 0,9 23 0,6 22 0,-18-51 0,0-1 0,1 1 0,0-1 0,0 0 0,0 0 0,1 0 0,1 0 0,-1-1 0,1 0 0,0 0 0,1 0 0,0 0 0,0-1 0,0 0 0,1 0 0,0-1 0,0 0 0,0 0 0,1 0 0,0-1 0,-1 0 0,2-1 0,-1 0 0,0 0 0,1-1 0,-1 0 0,1 0 0,15 1 0,66 8 0,-64-7 0,47 3 0,32-5 0,166-5 0,-256 0 0,-1 1 0,0-2 0,-1 0 0,1-1 0,-1 0 0,1-1 0,-2 0 0,1-1 0,-1 0 0,13-11 0,10-9 0,60-61 0,-95 87 0,34-33 0,47-61 0,-44 43 0,81-84 0,-88 103 0,-22 23 0,2 0 0,0 0 0,0 0 0,1 1 0,19-12 0,13-4 0,73-30 0,-104 50 0,0-1 0,-1-1 0,0 0 0,0 0 0,12-12 0,8-4 0,37-14 0,-53 30 0,1-1 0,26-18 0,8-10 0,-30 22 0,0 0 0,-1-2 0,-1 0 0,19-21 0,78-116 0,-19 22 0,-20 20 0,36-36 0,-28 43 0,-65 78 0,-4 7 0,22-40 0,-29 46 0,0 0 0,21-23 0,12-19 0,-11 5 0,-6 12 0,31-70 0,-24 51 0,-24 45 0,0-1 0,0 1 0,-2-1 0,8-21 0,-1-14 0,9-85 0,-10 59 0,28-100 0,-29 131 0,13-98 0,-12 49 0,-9 66 0,8-44 0,-5 45 0,-2-1 0,1-30 0,-3 30 0,1 0 0,7-27 0,2 1 0,-2-1 0,-2 1 0,-1-83 0,-4 95 0,8-53 0,-4 51 0,0-48 0,-7-1531 0,2 1605 0,0 1 0,2 0 0,0 0 0,1 0 0,8-21 0,-7 20 0,0 0 0,0-1 0,-2 1 0,2-19 0,-2 6 0,1 0 0,1 0 0,1 1 0,2 0 0,16-42 0,9 5 0,-18 36 0,-1 0 0,13-39 0,27-87 0,-34 84 0,-15 48 0,1 1 0,2-1 0,0 1 0,16-30 0,-5 16 0,24-69 0,7-12 0,-31 76 0,24-73 0,-39 101 0,2-6 0,0 0 0,1 1 0,1 0 0,16-28 0,0 4 0,-19 33 0,0-1 0,1 1 0,0-1 0,0 2 0,1-1 0,0 1 0,13-12 0,-1 3 0,-1-1 0,24-30 0,-28 31 0,0 0 0,2 1 0,0 0 0,19-13 0,42-31 0,-46 34 0,49-30 0,38-24 0,-69 52 0,-36 19 0,0 1 0,1 1 0,0 0 0,0 1 0,19-6 0,-8 5 0,-1 1 0,0 0 0,1 1 0,0 1 0,31 0 0,1 2 0,-34 1 0,0 0 0,0 1 0,-1 1 0,1 2 0,41 8 0,-57-8 0,-1 1 0,1-1 0,-1 1 0,0 0 0,0 0 0,-1 1 0,1 0 0,-1 0 0,0 0 0,-1 0 0,8 11 0,42 75 0,-41-66 0,0 1 0,-2 1 0,-1 0 0,-1 0 0,-1 1 0,-2 1 0,-1-1 0,3 39 0,-7 231 0,-3-149 0,-2-106-1365,-1-28-5461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3:21:40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24575,'4'0'0,"1"1"0,0-1 0,-1 1 0,1 0 0,-1 1 0,1-1 0,-1 1 0,1 0 0,-1 0 0,0 0 0,0 0 0,6 5 0,44 43 0,-8-7 0,-23-24 0,33 35 0,-36-33 0,43 34 0,-61-54 0,0 0 0,0 0 0,0 0 0,0 0 0,0 0 0,0 0 0,0-1 0,1 1 0,-1-1 0,0 1 0,0-1 0,0 0 0,1 0 0,-1 0 0,0 0 0,0-1 0,0 1 0,1 0 0,-1-1 0,0 0 0,0 1 0,0-1 0,0 0 0,0 0 0,0 0 0,0 0 0,0-1 0,-1 1 0,4-3 0,6-5 0,-1-1 0,0-1 0,14-19 0,-5 7 0,-2 4 0,85-103 0,-91 106-1365,-2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23:21:46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24575,'237'0'0,"-594"0"0,735 0 0,-357 3 0,-25 4 0,-31 4 0,-2-9 0,-57-3 0,62-1 0,1 1 0,-55 6 0,77 0 0,20 2 0,21 1 0,40-3 16,73-6 0,-50 0-1413,-75 1-5429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customXml" Target="../ink/ink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2226543"/>
            <a:ext cx="6739467" cy="1325563"/>
          </a:xfrm>
        </p:spPr>
        <p:txBody>
          <a:bodyPr/>
          <a:lstStyle/>
          <a:p>
            <a:r>
              <a:rPr lang="ru-RU" dirty="0"/>
              <a:t>Презентация по проекту </a:t>
            </a:r>
            <a:br>
              <a:rPr lang="ru-RU" dirty="0"/>
            </a:br>
            <a:r>
              <a:rPr lang="en-US" dirty="0"/>
              <a:t>Booking Shuttle-REST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Daniil </a:t>
            </a:r>
            <a:r>
              <a:rPr lang="en-US" dirty="0" err="1"/>
              <a:t>Laman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408645-6532-96B4-0A69-6692FBA7B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DBBED-02B2-12CE-3710-4C729D68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файла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D6BF2-28DF-C0A1-B28D-529239A9E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3" y="2049327"/>
            <a:ext cx="2917371" cy="743178"/>
          </a:xfrm>
        </p:spPr>
        <p:txBody>
          <a:bodyPr/>
          <a:lstStyle/>
          <a:p>
            <a:r>
              <a:rPr lang="en-US" dirty="0" err="1"/>
              <a:t>application.yaml</a:t>
            </a:r>
            <a:r>
              <a:rPr lang="ru-RU" dirty="0"/>
              <a:t> 📈</a:t>
            </a:r>
            <a:endParaRPr lang="ru-BY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FC6D13-365F-56BC-DAB6-DB8A58B28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2049327"/>
            <a:ext cx="3240921" cy="743178"/>
          </a:xfrm>
        </p:spPr>
        <p:txBody>
          <a:bodyPr/>
          <a:lstStyle/>
          <a:p>
            <a:r>
              <a:rPr lang="en-US" dirty="0" err="1"/>
              <a:t>application.properties</a:t>
            </a:r>
            <a:r>
              <a:rPr lang="ru-RU" dirty="0"/>
              <a:t> 📉</a:t>
            </a:r>
            <a:endParaRPr lang="ru-BY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30E1F0-9866-D15C-1A87-8D96F98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611" y="2049327"/>
            <a:ext cx="2917371" cy="743178"/>
          </a:xfrm>
        </p:spPr>
        <p:txBody>
          <a:bodyPr/>
          <a:lstStyle/>
          <a:p>
            <a:r>
              <a:rPr lang="ru-RU" dirty="0"/>
              <a:t>Сравнение  📜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C71CEE3-C656-7363-489F-F65CB50E94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944905"/>
            <a:ext cx="2917371" cy="2057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Формат .y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 err="1">
                <a:solidFill>
                  <a:schemeClr val="tx1"/>
                </a:solidFill>
              </a:rPr>
              <a:t>ml</a:t>
            </a:r>
            <a:r>
              <a:rPr lang="ru-RU" dirty="0">
                <a:solidFill>
                  <a:schemeClr val="tx1"/>
                </a:solidFill>
              </a:rPr>
              <a:t> представляет собой файл на языке YAML, который использует отступы для структурирования данных. Он обычно используется для конфигурационных файлов в приложениях Java, Spring и других. Файл .y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 err="1">
                <a:solidFill>
                  <a:schemeClr val="tx1"/>
                </a:solidFill>
              </a:rPr>
              <a:t>ml</a:t>
            </a:r>
            <a:r>
              <a:rPr lang="ru-RU" dirty="0">
                <a:solidFill>
                  <a:schemeClr val="tx1"/>
                </a:solidFill>
              </a:rPr>
              <a:t> обеспечивает более читаемый, удобный для редактирования и гибкий синтаксис. Он позволяет использовать структуры данных и вложенные объекты.</a:t>
            </a:r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2A37F0-E261-FD00-545B-4B19EA740F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944905"/>
            <a:ext cx="2917371" cy="2057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Формат .</a:t>
            </a:r>
            <a:r>
              <a:rPr lang="ru-RU" dirty="0" err="1">
                <a:solidFill>
                  <a:schemeClr val="tx1"/>
                </a:solidFill>
              </a:rPr>
              <a:t>properties</a:t>
            </a:r>
            <a:r>
              <a:rPr lang="ru-RU" dirty="0">
                <a:solidFill>
                  <a:schemeClr val="tx1"/>
                </a:solidFill>
              </a:rPr>
              <a:t> использует ключ-значение пары для хранения конфигурационных данных. Это более простой формат, поскольку он основан на тексте без необходимости использования отступов для структурирования. Файлы .</a:t>
            </a:r>
            <a:r>
              <a:rPr lang="ru-RU" dirty="0" err="1">
                <a:solidFill>
                  <a:schemeClr val="tx1"/>
                </a:solidFill>
              </a:rPr>
              <a:t>properties</a:t>
            </a:r>
            <a:r>
              <a:rPr lang="ru-RU" dirty="0">
                <a:solidFill>
                  <a:schemeClr val="tx1"/>
                </a:solidFill>
              </a:rPr>
              <a:t> обычно используются в приложениях Java для определения свойств и параметров, но их исключительно плоская структура делает их менее читаемыми и менее гибкими, чем файлы .y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 err="1">
                <a:solidFill>
                  <a:schemeClr val="tx1"/>
                </a:solidFill>
              </a:rPr>
              <a:t>ml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4D3BBEE-7542-B600-EA7D-3C3B37C2EB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944905"/>
            <a:ext cx="2917371" cy="2057400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application.y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 err="1">
                <a:solidFill>
                  <a:schemeClr val="tx1"/>
                </a:solidFill>
              </a:rPr>
              <a:t>ml</a:t>
            </a:r>
            <a:r>
              <a:rPr lang="ru-RU" dirty="0">
                <a:solidFill>
                  <a:schemeClr val="tx1"/>
                </a:solidFill>
              </a:rPr>
              <a:t> предоставляет более гибкий и структурированный подход к хранению конфигурационных данных, поддерживая вложенные структуры и списки, в то время как </a:t>
            </a:r>
            <a:r>
              <a:rPr lang="ru-RU" dirty="0" err="1">
                <a:solidFill>
                  <a:schemeClr val="tx1"/>
                </a:solidFill>
              </a:rPr>
              <a:t>application.properties</a:t>
            </a:r>
            <a:r>
              <a:rPr lang="ru-RU" dirty="0">
                <a:solidFill>
                  <a:schemeClr val="tx1"/>
                </a:solidFill>
              </a:rPr>
              <a:t> предоставляет более простой, плоский формат для хранения свойств и параметров.</a:t>
            </a:r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3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E202C-8861-B70B-84FF-1E29F77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Docker-a</a:t>
            </a:r>
            <a:endParaRPr lang="ru-BY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275AFD-795C-D908-726D-8B63ED12AC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428" y="1459479"/>
            <a:ext cx="2917371" cy="743178"/>
          </a:xfrm>
        </p:spPr>
        <p:txBody>
          <a:bodyPr/>
          <a:lstStyle/>
          <a:p>
            <a:r>
              <a:rPr lang="ru-RU" dirty="0"/>
              <a:t>Простыми словами: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CAA785B-3E08-FE7A-444A-F2FD8AC6CA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173" y="2400300"/>
            <a:ext cx="3445933" cy="205740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ru-RU" dirty="0"/>
              <a:t>полезен тем что, если разработчику нужно использовать </a:t>
            </a:r>
            <a:r>
              <a:rPr lang="en-US" dirty="0"/>
              <a:t>SQL</a:t>
            </a:r>
            <a:r>
              <a:rPr lang="ru-RU" dirty="0"/>
              <a:t> (пример: </a:t>
            </a:r>
            <a:r>
              <a:rPr lang="en-US" dirty="0"/>
              <a:t>PostgreSQL</a:t>
            </a:r>
            <a:r>
              <a:rPr lang="ru-RU" dirty="0"/>
              <a:t> )</a:t>
            </a:r>
            <a:r>
              <a:rPr lang="en-US" dirty="0"/>
              <a:t> </a:t>
            </a:r>
            <a:r>
              <a:rPr lang="ru-RU" dirty="0"/>
              <a:t>который у него не установлен дома,  но есть на работе, а докер запускает его у себя с заданными параметрами. И пользователь может так же свободно дальше работать без необходимости установки </a:t>
            </a:r>
            <a:r>
              <a:rPr lang="en-US" dirty="0"/>
              <a:t>PostgreSQL</a:t>
            </a:r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6642000-9254-9BFE-FC94-2E8D006BF9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1371" y="2281766"/>
            <a:ext cx="3563561" cy="2057400"/>
          </a:xfrm>
        </p:spPr>
        <p:txBody>
          <a:bodyPr/>
          <a:lstStyle/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EB0D437-0808-7BCD-59CE-8B55A2AC1D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63151" y="2462438"/>
            <a:ext cx="2917371" cy="2057400"/>
          </a:xfrm>
        </p:spPr>
        <p:txBody>
          <a:bodyPr/>
          <a:lstStyle/>
          <a:p>
            <a:r>
              <a:rPr lang="ru-RU" dirty="0"/>
              <a:t>То есть ты взял на ПК-1 свернул БД в контейнер и быстро развернул его на ПК-2 сохранив </a:t>
            </a:r>
            <a:r>
              <a:rPr lang="ru-RU"/>
              <a:t>и  сконфигурировав </a:t>
            </a:r>
            <a:r>
              <a:rPr lang="ru-RU" dirty="0"/>
              <a:t>БД для вашего приложения</a:t>
            </a:r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7DF120-678A-38B7-905F-A932C56C9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0" r="13673"/>
          <a:stretch/>
        </p:blipFill>
        <p:spPr>
          <a:xfrm>
            <a:off x="10066867" y="279336"/>
            <a:ext cx="188806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6DD1E09-D0E2-C7EB-74C0-FC2DA05B0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1881" y="407345"/>
            <a:ext cx="3958986" cy="743178"/>
          </a:xfrm>
        </p:spPr>
        <p:txBody>
          <a:bodyPr/>
          <a:lstStyle/>
          <a:p>
            <a:r>
              <a:rPr lang="ru-RU" dirty="0"/>
              <a:t>Техническими словами </a:t>
            </a:r>
            <a:endParaRPr lang="ru-BY" dirty="0"/>
          </a:p>
          <a:p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177F3F5-C582-C67E-B585-A7583E214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1881" y="1006047"/>
            <a:ext cx="3958986" cy="2057400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Docker</a:t>
            </a:r>
            <a:r>
              <a:rPr lang="ru-RU" dirty="0">
                <a:solidFill>
                  <a:schemeClr val="tx1"/>
                </a:solidFill>
              </a:rPr>
              <a:t> - это открытая платформа для разработки, доставки и автоматического запуска приложений в контейнерах. </a:t>
            </a:r>
          </a:p>
          <a:p>
            <a:r>
              <a:rPr lang="ru-RU" dirty="0">
                <a:solidFill>
                  <a:schemeClr val="tx1"/>
                </a:solidFill>
              </a:rPr>
              <a:t>✅ Использование </a:t>
            </a:r>
            <a:r>
              <a:rPr lang="ru-RU" dirty="0" err="1">
                <a:solidFill>
                  <a:schemeClr val="tx1"/>
                </a:solidFill>
              </a:rPr>
              <a:t>Docker</a:t>
            </a:r>
            <a:r>
              <a:rPr lang="ru-RU" dirty="0">
                <a:solidFill>
                  <a:schemeClr val="tx1"/>
                </a:solidFill>
              </a:rPr>
              <a:t>-а имеет множество преимуществ :</a:t>
            </a:r>
          </a:p>
          <a:p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6E1C539-00BF-22DE-FD02-AF4D6B326D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4600" y="436979"/>
            <a:ext cx="2917371" cy="2057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〰 Гибкость: </a:t>
            </a:r>
            <a:r>
              <a:rPr lang="ru-RU" dirty="0" err="1">
                <a:solidFill>
                  <a:schemeClr val="tx1"/>
                </a:solidFill>
              </a:rPr>
              <a:t>Docker</a:t>
            </a:r>
            <a:r>
              <a:rPr lang="ru-RU" dirty="0">
                <a:solidFill>
                  <a:schemeClr val="tx1"/>
                </a:solidFill>
              </a:rPr>
              <a:t> обеспечивает гибкость настройки контейнеров, что позволяет легко менять параметры и конфигурацию окружения.</a:t>
            </a:r>
          </a:p>
          <a:p>
            <a:endParaRPr lang="ru-BY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3BC68F3-F793-E945-77A3-8BBA00841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600" y="2167467"/>
            <a:ext cx="2917371" cy="2057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⚙️Оптимизация ресурсов: Контейнеры используют меньше ресурсов по сравнению с виртуальными машинами, что позволяет увеличить производительность и экономить затраты на оборудование.</a:t>
            </a:r>
            <a:endParaRPr lang="ru-BY" dirty="0">
              <a:solidFill>
                <a:schemeClr val="tx1"/>
              </a:solidFill>
            </a:endParaRPr>
          </a:p>
          <a:p>
            <a:endParaRPr lang="ru-BY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DF11F974-3CC2-476A-A2D2-E673A1DE43F4}"/>
              </a:ext>
            </a:extLst>
          </p:cNvPr>
          <p:cNvSpPr txBox="1">
            <a:spLocks/>
          </p:cNvSpPr>
          <p:nvPr/>
        </p:nvSpPr>
        <p:spPr>
          <a:xfrm>
            <a:off x="1915779" y="2738967"/>
            <a:ext cx="2917371" cy="3382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🔑 Изоляция: Контейнеры позволяют изолировать ваше приложение от других приложений и окружающей среды, что повышает безопасность и стабильность работы.</a:t>
            </a:r>
          </a:p>
          <a:p>
            <a:r>
              <a:rPr lang="ru-RU" dirty="0">
                <a:solidFill>
                  <a:schemeClr val="tx1"/>
                </a:solidFill>
              </a:rPr>
              <a:t>📦 </a:t>
            </a:r>
            <a:r>
              <a:rPr lang="ru-RU" dirty="0" err="1">
                <a:solidFill>
                  <a:schemeClr val="tx1"/>
                </a:solidFill>
              </a:rPr>
              <a:t>Портабельность</a:t>
            </a:r>
            <a:r>
              <a:rPr lang="ru-RU" dirty="0">
                <a:solidFill>
                  <a:schemeClr val="tx1"/>
                </a:solidFill>
              </a:rPr>
              <a:t>: Контейнеры могут быть запущены на любом хосте без изменений, что облегчает развертывание и масштабирование вашего приложения.</a:t>
            </a:r>
          </a:p>
          <a:p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FD7B8D-5D72-A9D0-B48F-41AD2DD50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0" r="13673"/>
          <a:stretch/>
        </p:blipFill>
        <p:spPr>
          <a:xfrm rot="10800000">
            <a:off x="10066867" y="279336"/>
            <a:ext cx="1888066" cy="1543265"/>
          </a:xfrm>
          <a:prstGeom prst="rect">
            <a:avLst/>
          </a:prstGeom>
        </p:spPr>
      </p:pic>
      <p:sp>
        <p:nvSpPr>
          <p:cNvPr id="11" name="Текст 6">
            <a:extLst>
              <a:ext uri="{FF2B5EF4-FFF2-40B4-BE49-F238E27FC236}">
                <a16:creationId xmlns:a16="http://schemas.microsoft.com/office/drawing/2014/main" id="{E09C6314-6E8F-5434-A427-D55B526D4B58}"/>
              </a:ext>
            </a:extLst>
          </p:cNvPr>
          <p:cNvSpPr txBox="1">
            <a:spLocks/>
          </p:cNvSpPr>
          <p:nvPr/>
        </p:nvSpPr>
        <p:spPr>
          <a:xfrm>
            <a:off x="6324599" y="4512734"/>
            <a:ext cx="2917371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Докер обеспечивает удобный способ управления зависимостями и компонентами вашего приложения, что существенно упрощает процесс разработки и развертывания.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7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DB2FC0-EBD9-6FB2-05FB-F71FD2A0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6" y="343785"/>
            <a:ext cx="3553321" cy="24958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77F5F4-BFD8-27AF-C54D-2C6844DE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79" y="343785"/>
            <a:ext cx="5563376" cy="294363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01E8283-D287-3F93-F6E7-AFA625D9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74" y="3429000"/>
            <a:ext cx="5655659" cy="319912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923BB0-2C86-BB41-8CB4-D98A665F0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492"/>
          <a:stretch/>
        </p:blipFill>
        <p:spPr>
          <a:xfrm>
            <a:off x="6107481" y="4080548"/>
            <a:ext cx="5561421" cy="14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90FF4-6989-A4CB-35B4-2176E70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89179"/>
            <a:ext cx="10439400" cy="1325563"/>
          </a:xfrm>
        </p:spPr>
        <p:txBody>
          <a:bodyPr/>
          <a:lstStyle/>
          <a:p>
            <a:r>
              <a:rPr lang="en-US" dirty="0"/>
              <a:t>Swagger 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850465D-9D5F-1A40-A387-931EABC97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60" y="1785327"/>
            <a:ext cx="3598273" cy="2057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Запустив проект и переходя по адресу мы получаем вот такую колбасу</a:t>
            </a:r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1CD9159-D145-C8C4-28C4-5C34461EA1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35670" y="4296221"/>
            <a:ext cx="2947003" cy="219032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Чтобы увидеть и использовать функционал приложения используется </a:t>
            </a:r>
            <a:r>
              <a:rPr lang="en-US" dirty="0">
                <a:solidFill>
                  <a:schemeClr val="tx1"/>
                </a:solidFill>
              </a:rPr>
              <a:t>Swagger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786725-7A12-93EA-5E96-079F242B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0" y="581660"/>
            <a:ext cx="795806" cy="770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AF6683-43F9-621B-ACFF-A1486FC9D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781"/>
          <a:stretch/>
        </p:blipFill>
        <p:spPr>
          <a:xfrm>
            <a:off x="159057" y="2900618"/>
            <a:ext cx="6368744" cy="1295532"/>
          </a:xfrm>
          <a:prstGeom prst="rect">
            <a:avLst/>
          </a:prstGeom>
        </p:spPr>
      </p:pic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C9ED2C3-D07A-1DA0-3E4A-9729EDD7793A}"/>
              </a:ext>
            </a:extLst>
          </p:cNvPr>
          <p:cNvCxnSpPr>
            <a:cxnSpLocks/>
          </p:cNvCxnSpPr>
          <p:nvPr/>
        </p:nvCxnSpPr>
        <p:spPr>
          <a:xfrm flipH="1">
            <a:off x="3022600" y="2294467"/>
            <a:ext cx="381000" cy="9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97DB24D1-96B3-19A6-8661-E34080537153}"/>
              </a:ext>
            </a:extLst>
          </p:cNvPr>
          <p:cNvCxnSpPr>
            <a:cxnSpLocks/>
          </p:cNvCxnSpPr>
          <p:nvPr/>
        </p:nvCxnSpPr>
        <p:spPr>
          <a:xfrm>
            <a:off x="4182205" y="2059000"/>
            <a:ext cx="1000936" cy="79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Текст 6">
            <a:extLst>
              <a:ext uri="{FF2B5EF4-FFF2-40B4-BE49-F238E27FC236}">
                <a16:creationId xmlns:a16="http://schemas.microsoft.com/office/drawing/2014/main" id="{793F869F-3186-0FA4-A114-CE06A1F24154}"/>
              </a:ext>
            </a:extLst>
          </p:cNvPr>
          <p:cNvSpPr txBox="1">
            <a:spLocks/>
          </p:cNvSpPr>
          <p:nvPr/>
        </p:nvSpPr>
        <p:spPr>
          <a:xfrm>
            <a:off x="6671735" y="1199303"/>
            <a:ext cx="2947003" cy="2190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Swagger</a:t>
            </a:r>
            <a:r>
              <a:rPr lang="ru-RU" dirty="0">
                <a:solidFill>
                  <a:schemeClr val="tx1"/>
                </a:solidFill>
              </a:rPr>
              <a:t> - это язык описания интерфейса для описания </a:t>
            </a:r>
            <a:r>
              <a:rPr lang="ru-RU" dirty="0" err="1">
                <a:solidFill>
                  <a:schemeClr val="tx1"/>
                </a:solidFill>
              </a:rPr>
              <a:t>RESTful</a:t>
            </a:r>
            <a:r>
              <a:rPr lang="ru-RU" dirty="0">
                <a:solidFill>
                  <a:schemeClr val="tx1"/>
                </a:solidFill>
              </a:rPr>
              <a:t> API, выраженных с помощью JSON.</a:t>
            </a:r>
          </a:p>
          <a:p>
            <a:r>
              <a:rPr lang="ru-RU" dirty="0" err="1">
                <a:solidFill>
                  <a:schemeClr val="tx1"/>
                </a:solidFill>
              </a:rPr>
              <a:t>Swagger</a:t>
            </a:r>
            <a:r>
              <a:rPr lang="ru-RU" dirty="0">
                <a:solidFill>
                  <a:schemeClr val="tx1"/>
                </a:solidFill>
              </a:rPr>
              <a:t> включает в себя автоматизированную документацию, генерацию и генерацию тестовых примеров.</a:t>
            </a:r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4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1EDFB6-AED7-F340-4AAD-8EC50429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70932"/>
            <a:ext cx="8128452" cy="24379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CE4AA66-F9D0-E89F-0163-F093E48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878667"/>
            <a:ext cx="2540830" cy="37084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97DA89-C3BE-EC19-56CA-375ADCB5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256" y="2878667"/>
            <a:ext cx="2344623" cy="37084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E6FADB8-66CD-0C85-3E93-28EB4C1C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99" y="2878667"/>
            <a:ext cx="2203736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4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868EE6-64D4-61C0-3FF0-38BA500C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87867"/>
            <a:ext cx="9231983" cy="3963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672104-8EE4-6583-795A-6A706DF1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77" y="1563604"/>
            <a:ext cx="3210818" cy="15436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C3F183-3641-C869-106E-C330E2E6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" y="4250928"/>
            <a:ext cx="2937643" cy="25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8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F5BF88E-D0E6-DC5F-2DC3-D02C55E5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7" y="243533"/>
            <a:ext cx="3309440" cy="34312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3DDB16-A2D7-3C8E-5BDD-95DA32D5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2" y="3839510"/>
            <a:ext cx="3260465" cy="17908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865A094-EC7B-96B6-E757-1987232C7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045" y="305689"/>
            <a:ext cx="3037687" cy="164164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E2E6F3-7EEE-974F-D871-24EE824BA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95"/>
          <a:stretch/>
        </p:blipFill>
        <p:spPr>
          <a:xfrm>
            <a:off x="4150279" y="2060763"/>
            <a:ext cx="3011616" cy="4491548"/>
          </a:xfrm>
          <a:prstGeom prst="rect">
            <a:avLst/>
          </a:prstGeom>
        </p:spPr>
      </p:pic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76B832F3-FFFB-3A05-01D3-EE82413BB12C}"/>
              </a:ext>
            </a:extLst>
          </p:cNvPr>
          <p:cNvCxnSpPr/>
          <p:nvPr/>
        </p:nvCxnSpPr>
        <p:spPr>
          <a:xfrm>
            <a:off x="1600200" y="5689600"/>
            <a:ext cx="3234267" cy="457200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BEB72A9-EE16-6CA6-99B1-128698A6A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186" y="305689"/>
            <a:ext cx="3011617" cy="225871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CC0255E-672A-E255-02C4-139C75ACC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934" y="2654272"/>
            <a:ext cx="2902869" cy="184283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DC9B38F-B27A-32D6-7AEE-980E7857D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7934" y="4799391"/>
            <a:ext cx="2904482" cy="153367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3F83B8D-E00A-9483-8B1A-6453FACD0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949" y="4644665"/>
            <a:ext cx="1353702" cy="7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7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A8C9DB-2C8A-AF10-2499-26510308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" y="152219"/>
            <a:ext cx="1656480" cy="15977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4A7E22-A2A8-3D95-E7C5-6E2571B1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8" y="2302933"/>
            <a:ext cx="3238801" cy="39642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B0C4BE1-FABC-5BBC-456F-E42F9816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8" y="1959507"/>
            <a:ext cx="1656480" cy="36882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9F8722E-B012-B5A7-C6DC-DD99D1A3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389" y="2480734"/>
            <a:ext cx="493823" cy="372533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686C5C-E86A-DB30-BBFB-E09F407F5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998" y="152219"/>
            <a:ext cx="2896004" cy="11812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CB0424A-1C1A-8A43-D42F-6539F4FEB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002" y="152219"/>
            <a:ext cx="3162741" cy="445832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ABB2871-48B2-FA49-1F3D-FBDDDA34CA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549" t="5557" r="4478"/>
          <a:stretch/>
        </p:blipFill>
        <p:spPr>
          <a:xfrm>
            <a:off x="5503367" y="4610541"/>
            <a:ext cx="3162741" cy="5668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4496E39-4A67-BD9A-BE0E-935326827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9427" y="3102593"/>
            <a:ext cx="3191320" cy="3048425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A0CD507-5D97-CFA3-90D4-8EDFB4F88FCA}"/>
              </a:ext>
            </a:extLst>
          </p:cNvPr>
          <p:cNvGrpSpPr/>
          <p:nvPr/>
        </p:nvGrpSpPr>
        <p:grpSpPr>
          <a:xfrm>
            <a:off x="7322973" y="2664600"/>
            <a:ext cx="1885680" cy="2712600"/>
            <a:chOff x="7322973" y="2664600"/>
            <a:chExt cx="1885680" cy="27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97DF6DE-A4DB-15CB-932A-06D1FE722900}"/>
                    </a:ext>
                  </a:extLst>
                </p14:cNvPr>
                <p14:cNvContentPartPr/>
                <p14:nvPr/>
              </p14:nvContentPartPr>
              <p14:xfrm>
                <a:off x="7322973" y="2664600"/>
                <a:ext cx="1796400" cy="2712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97DF6DE-A4DB-15CB-932A-06D1FE7229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6853" y="2658480"/>
                  <a:ext cx="1808640" cy="27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B26DCB2-6FCE-0F3E-74E9-2BA476F6F9C3}"/>
                    </a:ext>
                  </a:extLst>
                </p14:cNvPr>
                <p14:cNvContentPartPr/>
                <p14:nvPr/>
              </p14:nvContentPartPr>
              <p14:xfrm>
                <a:off x="8991213" y="2929200"/>
                <a:ext cx="217440" cy="99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B26DCB2-6FCE-0F3E-74E9-2BA476F6F9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5093" y="2923080"/>
                  <a:ext cx="22968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5E4CBA60-BFC7-A2B9-A814-42317CDD33CB}"/>
                  </a:ext>
                </a:extLst>
              </p14:cNvPr>
              <p14:cNvContentPartPr/>
              <p14:nvPr/>
            </p14:nvContentPartPr>
            <p14:xfrm>
              <a:off x="7263213" y="5113680"/>
              <a:ext cx="160920" cy="176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5E4CBA60-BFC7-A2B9-A814-42317CDD33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57093" y="5107560"/>
                <a:ext cx="17316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540E5-DCF4-4533-1814-DB13FA53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💡Идея проекта: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6B2BD4-14FC-5B7B-1A85-44C399552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1889462"/>
            <a:ext cx="8094133" cy="1539537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0A0A0A"/>
                </a:solidFill>
                <a:effectLst/>
                <a:latin typeface="Calibri" panose="020F0502020204030204" pitchFamily="34" charset="0"/>
              </a:rPr>
              <a:t>Разработать API интерфейс для сервиса, позволяющего пользователям осуществлять бронь транспорта для поездок</a:t>
            </a:r>
          </a:p>
          <a:p>
            <a:r>
              <a:rPr lang="ru-RU" sz="1800" b="0" i="0" u="none" strike="noStrike" dirty="0">
                <a:solidFill>
                  <a:srgbClr val="0A0A0A"/>
                </a:solidFill>
                <a:effectLst/>
                <a:latin typeface="Calibri" panose="020F0502020204030204" pitchFamily="34" charset="0"/>
              </a:rPr>
              <a:t> (в данном проекте реализация представлена для маршруток/автобусов)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88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EAC1D-EBFB-C299-583F-36E8AA1E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9194800" cy="1325563"/>
          </a:xfrm>
        </p:spPr>
        <p:txBody>
          <a:bodyPr/>
          <a:lstStyle/>
          <a:p>
            <a:r>
              <a:rPr lang="ru-RU" dirty="0"/>
              <a:t>Главные вопросы</a:t>
            </a:r>
            <a:endParaRPr lang="ru-BY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A7A563-962A-299D-D1FE-B32DA78F1A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0602" y="1937391"/>
            <a:ext cx="2917371" cy="743178"/>
          </a:xfrm>
        </p:spPr>
        <p:txBody>
          <a:bodyPr/>
          <a:lstStyle/>
          <a:p>
            <a:r>
              <a:rPr lang="ru-RU" dirty="0"/>
              <a:t>Где </a:t>
            </a:r>
            <a:r>
              <a:rPr lang="en-US" dirty="0"/>
              <a:t>UI? 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2C20C20-BD86-707D-9F20-3CDEB92FA4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81288"/>
            <a:ext cx="2993573" cy="2057400"/>
          </a:xfrm>
        </p:spPr>
        <p:txBody>
          <a:bodyPr/>
          <a:lstStyle/>
          <a:p>
            <a:r>
              <a:rPr lang="ru-RU" dirty="0"/>
              <a:t>Я решил написать REST API, а REST не подразумевает добавления дизайна, а чтобы показать функциональность, я добавил и использовал </a:t>
            </a:r>
            <a:r>
              <a:rPr lang="en-US" dirty="0"/>
              <a:t>Swagger</a:t>
            </a:r>
            <a:endParaRPr lang="ru-BY" dirty="0"/>
          </a:p>
          <a:p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401D79C-0F56-EBB7-ADCD-7988084C1F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86844" y="3310508"/>
            <a:ext cx="2917371" cy="2057400"/>
          </a:xfrm>
        </p:spPr>
        <p:txBody>
          <a:bodyPr/>
          <a:lstStyle/>
          <a:p>
            <a:r>
              <a:rPr lang="ru-RU" dirty="0"/>
              <a:t> Java + Spring экосистема -- популярный инструмент для </a:t>
            </a:r>
            <a:r>
              <a:rPr lang="ru-RU" dirty="0" err="1"/>
              <a:t>RESTful</a:t>
            </a:r>
            <a:r>
              <a:rPr lang="ru-RU" dirty="0"/>
              <a:t> </a:t>
            </a:r>
            <a:r>
              <a:rPr lang="ru-RU" dirty="0" err="1"/>
              <a:t>апишек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Поэтому я решил изучить процесс создания </a:t>
            </a:r>
            <a:r>
              <a:rPr lang="en-US" dirty="0"/>
              <a:t>REST</a:t>
            </a:r>
            <a:r>
              <a:rPr lang="ru-RU" dirty="0"/>
              <a:t> </a:t>
            </a:r>
            <a:r>
              <a:rPr lang="en-US" dirty="0"/>
              <a:t>API</a:t>
            </a:r>
            <a:r>
              <a:rPr lang="ru-RU" dirty="0"/>
              <a:t> на </a:t>
            </a:r>
            <a:r>
              <a:rPr lang="ru-RU" dirty="0" err="1"/>
              <a:t>джаве</a:t>
            </a:r>
            <a:r>
              <a:rPr lang="ru-RU" dirty="0"/>
              <a:t> и реализовать </a:t>
            </a:r>
            <a:r>
              <a:rPr lang="ru-RU" dirty="0" err="1"/>
              <a:t>рест</a:t>
            </a:r>
            <a:r>
              <a:rPr lang="ru-RU" dirty="0"/>
              <a:t> сервис в домене маршрутного транспорта</a:t>
            </a:r>
            <a:endParaRPr lang="ru-BY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694985-B59B-D278-B2E6-D5888429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223475"/>
            <a:ext cx="1109133" cy="81521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6017C5-7B86-4DF5-A30B-8F539933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24" y="4529750"/>
            <a:ext cx="795806" cy="770300"/>
          </a:xfrm>
          <a:prstGeom prst="rect">
            <a:avLst/>
          </a:prstGeom>
        </p:spPr>
      </p:pic>
      <p:sp>
        <p:nvSpPr>
          <p:cNvPr id="16" name="Текст 4">
            <a:extLst>
              <a:ext uri="{FF2B5EF4-FFF2-40B4-BE49-F238E27FC236}">
                <a16:creationId xmlns:a16="http://schemas.microsoft.com/office/drawing/2014/main" id="{9AEFDBE9-60FC-BA83-5711-5F605A4507D7}"/>
              </a:ext>
            </a:extLst>
          </p:cNvPr>
          <p:cNvSpPr txBox="1">
            <a:spLocks/>
          </p:cNvSpPr>
          <p:nvPr/>
        </p:nvSpPr>
        <p:spPr>
          <a:xfrm>
            <a:off x="6986844" y="2238110"/>
            <a:ext cx="3520289" cy="743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Почему именно </a:t>
            </a:r>
            <a:r>
              <a:rPr lang="en-US" dirty="0"/>
              <a:t>REST?</a:t>
            </a:r>
            <a:r>
              <a:rPr lang="ru-RU" dirty="0"/>
              <a:t> 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3067FD-809C-B494-33B6-4A3B88E835C9}"/>
              </a:ext>
            </a:extLst>
          </p:cNvPr>
          <p:cNvCxnSpPr/>
          <p:nvPr/>
        </p:nvCxnSpPr>
        <p:spPr>
          <a:xfrm flipV="1">
            <a:off x="3039533" y="4148667"/>
            <a:ext cx="139094" cy="38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Текст 4">
            <a:extLst>
              <a:ext uri="{FF2B5EF4-FFF2-40B4-BE49-F238E27FC236}">
                <a16:creationId xmlns:a16="http://schemas.microsoft.com/office/drawing/2014/main" id="{77164459-A62D-ED66-7E75-D404F0A96F55}"/>
              </a:ext>
            </a:extLst>
          </p:cNvPr>
          <p:cNvSpPr txBox="1">
            <a:spLocks/>
          </p:cNvSpPr>
          <p:nvPr/>
        </p:nvSpPr>
        <p:spPr>
          <a:xfrm>
            <a:off x="9904215" y="2029826"/>
            <a:ext cx="1242756" cy="743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🤔</a:t>
            </a:r>
            <a:endParaRPr lang="ru-BY" sz="4400" dirty="0"/>
          </a:p>
        </p:txBody>
      </p:sp>
    </p:spTree>
    <p:extLst>
      <p:ext uri="{BB962C8B-B14F-4D97-AF65-F5344CB8AC3E}">
        <p14:creationId xmlns:p14="http://schemas.microsoft.com/office/powerpoint/2010/main" val="1404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64A5E7-E063-3F25-6480-CDFBB3E5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16" y="143434"/>
            <a:ext cx="6818884" cy="661756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59C85-01A4-D629-A73C-DC66A40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870" y="475129"/>
            <a:ext cx="3827929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База да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нных</a:t>
            </a:r>
            <a:endParaRPr lang="ru-BY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2A2BE-DF71-9B1E-EE9E-EDD4EB41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блоков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0AFA6-5C5D-892A-931D-8EF465249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932" y="2186289"/>
            <a:ext cx="2917371" cy="743178"/>
          </a:xfrm>
        </p:spPr>
        <p:txBody>
          <a:bodyPr/>
          <a:lstStyle/>
          <a:p>
            <a:r>
              <a:rPr lang="en-US" dirty="0"/>
              <a:t>Driver -- </a:t>
            </a:r>
            <a:r>
              <a:rPr lang="ru-RU" dirty="0"/>
              <a:t>Водитель</a:t>
            </a:r>
            <a:endParaRPr lang="ru-BY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C9F799-9519-C6B2-B77A-608A06DA33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1547" y="2186289"/>
            <a:ext cx="2917371" cy="743178"/>
          </a:xfrm>
        </p:spPr>
        <p:txBody>
          <a:bodyPr/>
          <a:lstStyle/>
          <a:p>
            <a:r>
              <a:rPr lang="en-US" dirty="0"/>
              <a:t>Passenger -- </a:t>
            </a:r>
            <a:r>
              <a:rPr lang="ru-RU" dirty="0"/>
              <a:t>Пассажир</a:t>
            </a:r>
            <a:endParaRPr lang="ru-BY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4E53A2-399E-4658-B42B-1ADF2C54CD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0161" y="2186289"/>
            <a:ext cx="2917371" cy="743178"/>
          </a:xfrm>
        </p:spPr>
        <p:txBody>
          <a:bodyPr/>
          <a:lstStyle/>
          <a:p>
            <a:r>
              <a:rPr lang="en-US" dirty="0"/>
              <a:t>Shuttle --</a:t>
            </a:r>
            <a:r>
              <a:rPr lang="ru-RU" dirty="0"/>
              <a:t> Транспорт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0FE054D-93A7-C732-736F-52A171CF75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2933" y="3386667"/>
            <a:ext cx="2917371" cy="2057400"/>
          </a:xfrm>
        </p:spPr>
        <p:txBody>
          <a:bodyPr/>
          <a:lstStyle/>
          <a:p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name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</a:t>
            </a:r>
            <a:r>
              <a:rPr lang="en-US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имя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email</a:t>
            </a:r>
            <a:r>
              <a:rPr lang="ru-RU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почта 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phone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телефон</a:t>
            </a:r>
          </a:p>
          <a:p>
            <a:r>
              <a:rPr lang="en-US" dirty="0">
                <a:solidFill>
                  <a:srgbClr val="CC9900"/>
                </a:solidFill>
                <a:latin typeface="JetBrains Mono"/>
              </a:rPr>
              <a:t>Id </a:t>
            </a:r>
            <a:endParaRPr lang="nb-NO" dirty="0">
              <a:solidFill>
                <a:srgbClr val="CC9900"/>
              </a:solidFill>
              <a:effectLst/>
              <a:latin typeface="JetBrains Mono"/>
            </a:endParaRPr>
          </a:p>
          <a:p>
            <a:endParaRPr lang="ru-BY" dirty="0">
              <a:solidFill>
                <a:srgbClr val="FFCC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81917E6-D1F2-1751-FFA1-0B22C665F6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1547" y="3386667"/>
            <a:ext cx="2917371" cy="2057400"/>
          </a:xfrm>
        </p:spPr>
        <p:txBody>
          <a:bodyPr/>
          <a:lstStyle/>
          <a:p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name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</a:t>
            </a:r>
            <a:r>
              <a:rPr lang="en-US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имя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email</a:t>
            </a:r>
            <a:r>
              <a:rPr lang="ru-RU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почта 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phone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телефон</a:t>
            </a:r>
          </a:p>
          <a:p>
            <a:r>
              <a:rPr lang="en-US" dirty="0">
                <a:solidFill>
                  <a:srgbClr val="CC9900"/>
                </a:solidFill>
                <a:latin typeface="JetBrains Mono"/>
              </a:rPr>
              <a:t>Id </a:t>
            </a:r>
            <a:endParaRPr lang="nb-NO" dirty="0">
              <a:solidFill>
                <a:srgbClr val="CC9900"/>
              </a:solidFill>
              <a:effectLst/>
              <a:latin typeface="JetBrains Mono"/>
            </a:endParaRPr>
          </a:p>
          <a:p>
            <a:endParaRPr lang="ru-BY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53C0264-AC8F-7FEC-78A4-2374F7E0D7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0160" y="3386667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Capacity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вместимость (мест)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licensePlate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номерной знак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model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– модель авто</a:t>
            </a:r>
            <a:endParaRPr lang="en-US" dirty="0">
              <a:solidFill>
                <a:srgbClr val="7030A0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CC9900"/>
                </a:solidFill>
                <a:latin typeface="JetBrains Mono"/>
              </a:rPr>
              <a:t>Id </a:t>
            </a:r>
            <a:endParaRPr lang="nb-NO" dirty="0">
              <a:solidFill>
                <a:srgbClr val="CC9900"/>
              </a:solidFill>
              <a:effectLst/>
              <a:latin typeface="JetBrains Mono"/>
            </a:endParaRPr>
          </a:p>
          <a:p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D7ADE6-0341-341B-7D7F-D65F2182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65" y="4206938"/>
            <a:ext cx="1866222" cy="17690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08AE4A-0138-598D-D770-6F849F42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84" y="4206937"/>
            <a:ext cx="1931570" cy="17690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4877E8-0D1C-1ACE-82FF-2988B6E6E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8" y="4206937"/>
            <a:ext cx="2629993" cy="17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600B4-EBF6-5EAB-863A-2943EF99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блоков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0AFC9-891D-5D35-0DBD-4DB0207C0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924" y="2122261"/>
            <a:ext cx="3061287" cy="7431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latin typeface="JetBrains Mono"/>
              </a:rPr>
              <a:t>Schedule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-- Расписание</a:t>
            </a:r>
            <a:endParaRPr lang="en-US" dirty="0">
              <a:solidFill>
                <a:schemeClr val="tx1"/>
              </a:solidFill>
              <a:effectLst/>
              <a:latin typeface="JetBrains Mono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DB5C43-0DFA-BC73-BE6A-9458F9602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896" y="2118807"/>
            <a:ext cx="2917371" cy="743178"/>
          </a:xfrm>
        </p:spPr>
        <p:txBody>
          <a:bodyPr/>
          <a:lstStyle/>
          <a:p>
            <a:r>
              <a:rPr lang="en-US" dirty="0"/>
              <a:t>Route -- </a:t>
            </a:r>
            <a:r>
              <a:rPr lang="ru-RU" dirty="0"/>
              <a:t>Маршрут</a:t>
            </a:r>
            <a:endParaRPr lang="ru-BY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ED9D4E-A6D8-DAD8-1148-080462A02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8510" y="2118807"/>
            <a:ext cx="2917371" cy="743178"/>
          </a:xfrm>
        </p:spPr>
        <p:txBody>
          <a:bodyPr/>
          <a:lstStyle/>
          <a:p>
            <a:r>
              <a:rPr lang="en-US" dirty="0"/>
              <a:t>Stop -- </a:t>
            </a:r>
            <a:r>
              <a:rPr lang="ru-RU" dirty="0"/>
              <a:t>Остановка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195008F-66A5-0981-FDE1-3122DE670B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319185"/>
            <a:ext cx="3399027" cy="20574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departureTime</a:t>
            </a:r>
            <a:r>
              <a:rPr lang="ru-RU" dirty="0">
                <a:solidFill>
                  <a:schemeClr val="tx1"/>
                </a:solidFill>
                <a:effectLst/>
                <a:latin typeface="JetBrains Mono"/>
              </a:rPr>
              <a:t> –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время отправления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arrivalTime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</a:t>
            </a:r>
            <a:r>
              <a:rPr lang="en-US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время прибытия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route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 </a:t>
            </a:r>
            <a:r>
              <a:rPr lang="en-US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маршрут</a:t>
            </a:r>
            <a:endParaRPr lang="ru-RU" dirty="0">
              <a:solidFill>
                <a:schemeClr val="tx1"/>
              </a:solidFill>
              <a:effectLst/>
              <a:latin typeface="JetBrains Mono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CC9900"/>
                </a:solidFill>
                <a:latin typeface="JetBrains Mono"/>
              </a:rPr>
              <a:t>Id</a:t>
            </a:r>
            <a:endParaRPr lang="en-US" dirty="0">
              <a:solidFill>
                <a:srgbClr val="7030A0"/>
              </a:solidFill>
              <a:effectLst/>
              <a:latin typeface="JetBrains Mono"/>
            </a:endParaRPr>
          </a:p>
          <a:p>
            <a:endParaRPr lang="ru-BY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4C6C199-1B62-658F-822F-408F7DBAC7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896" y="3319185"/>
            <a:ext cx="2917371" cy="2057400"/>
          </a:xfrm>
        </p:spPr>
        <p:txBody>
          <a:bodyPr/>
          <a:lstStyle/>
          <a:p>
            <a:r>
              <a:rPr lang="nb-NO" dirty="0">
                <a:solidFill>
                  <a:srgbClr val="7030A0"/>
                </a:solidFill>
                <a:latin typeface="JetBrains Mono"/>
              </a:rPr>
              <a:t>n</a:t>
            </a: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ame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наименование маршрута 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isActive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доступен ли маршрут 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driver</a:t>
            </a:r>
            <a:r>
              <a:rPr lang="en-US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ru-RU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</a:t>
            </a:r>
            <a:r>
              <a:rPr lang="en-US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водитель</a:t>
            </a:r>
            <a:endParaRPr lang="nb-NO" dirty="0">
              <a:solidFill>
                <a:srgbClr val="7030A0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CC9900"/>
                </a:solidFill>
                <a:latin typeface="JetBrains Mono"/>
              </a:rPr>
              <a:t>Id</a:t>
            </a:r>
            <a:endParaRPr lang="en-US" dirty="0">
              <a:solidFill>
                <a:srgbClr val="7030A0"/>
              </a:solidFill>
              <a:effectLst/>
              <a:latin typeface="JetBrains Mono"/>
            </a:endParaRPr>
          </a:p>
          <a:p>
            <a:endParaRPr lang="ru-BY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25262F6-E46D-D249-F90E-223D2B9FF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8509" y="3319185"/>
            <a:ext cx="2917371" cy="20574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name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 название остановки 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latitude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  широта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longitude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 долгота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route</a:t>
            </a:r>
            <a:r>
              <a:rPr lang="en-US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ru-RU" dirty="0">
                <a:solidFill>
                  <a:srgbClr val="7030A0"/>
                </a:solidFill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 маршрут</a:t>
            </a:r>
            <a:endParaRPr lang="ru-RU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CC9900"/>
                </a:solidFill>
                <a:latin typeface="JetBrains Mono"/>
              </a:rPr>
              <a:t>Id</a:t>
            </a:r>
            <a:endParaRPr lang="en-US" dirty="0">
              <a:solidFill>
                <a:srgbClr val="7030A0"/>
              </a:solidFill>
              <a:effectLst/>
              <a:latin typeface="JetBrains Mono"/>
            </a:endParaRPr>
          </a:p>
          <a:p>
            <a:endParaRPr lang="ru-BY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4939C8-2007-78EA-FA5B-694CDB52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58" y="4326986"/>
            <a:ext cx="2617617" cy="17690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CAE120-CC5D-DA33-B747-4603D46A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51" y="4326987"/>
            <a:ext cx="2219655" cy="17739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81307C-5022-CAAE-D573-2D1D9B9C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975" y="4326986"/>
            <a:ext cx="1971623" cy="17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9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788CC-EF74-CF1A-60A9-AFC17EE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блоков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7FD61-2F05-DB92-3A92-3A1941DE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Ticket – </a:t>
            </a:r>
            <a:r>
              <a:rPr lang="ru-RU" dirty="0"/>
              <a:t>Заявка/Билет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D5620D5-8731-E250-BC71-B55FEA5692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3397624" cy="2057400"/>
          </a:xfrm>
        </p:spPr>
        <p:txBody>
          <a:bodyPr/>
          <a:lstStyle/>
          <a:p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passenger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 пассажир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shuttle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 транспорт</a:t>
            </a:r>
            <a:br>
              <a:rPr lang="nb-NO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nb-NO" dirty="0">
                <a:solidFill>
                  <a:srgbClr val="7030A0"/>
                </a:solidFill>
                <a:effectLst/>
                <a:latin typeface="JetBrains Mono"/>
              </a:rPr>
              <a:t>departureStop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место отправления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destinationStop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место прибытия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departureTime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 – время отправления </a:t>
            </a:r>
            <a:br>
              <a:rPr lang="en-US" dirty="0">
                <a:solidFill>
                  <a:srgbClr val="7030A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7030A0"/>
                </a:solidFill>
                <a:effectLst/>
                <a:latin typeface="JetBrains Mono"/>
              </a:rPr>
              <a:t>arrivalTime</a:t>
            </a:r>
            <a:r>
              <a:rPr lang="ru-RU" dirty="0">
                <a:solidFill>
                  <a:srgbClr val="7030A0"/>
                </a:solidFill>
                <a:effectLst/>
                <a:latin typeface="JetBrains Mono"/>
              </a:rPr>
              <a:t> </a:t>
            </a:r>
            <a:r>
              <a:rPr lang="ru-RU" dirty="0">
                <a:solidFill>
                  <a:schemeClr val="tx1"/>
                </a:solidFill>
                <a:latin typeface="JetBrains Mono"/>
              </a:rPr>
              <a:t>– время прибытия</a:t>
            </a:r>
            <a:endParaRPr lang="ru-RU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CC9900"/>
                </a:solidFill>
                <a:latin typeface="JetBrains Mono"/>
              </a:rPr>
              <a:t>Id</a:t>
            </a:r>
            <a:endParaRPr lang="en-US" dirty="0">
              <a:solidFill>
                <a:srgbClr val="7030A0"/>
              </a:solidFill>
              <a:effectLst/>
              <a:latin typeface="JetBrains Mono"/>
            </a:endParaRPr>
          </a:p>
          <a:p>
            <a:endParaRPr lang="en-US" dirty="0">
              <a:solidFill>
                <a:srgbClr val="7030A0"/>
              </a:solidFill>
              <a:effectLst/>
              <a:latin typeface="JetBrains Mono"/>
            </a:endParaRPr>
          </a:p>
          <a:p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8A4335-CD57-5BE6-0FC8-7022E6D5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52" y="2425013"/>
            <a:ext cx="3320836" cy="35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362E-0D1E-0693-B0FB-15E89A8F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7" y="666286"/>
            <a:ext cx="10439400" cy="1325563"/>
          </a:xfrm>
        </p:spPr>
        <p:txBody>
          <a:bodyPr/>
          <a:lstStyle/>
          <a:p>
            <a:r>
              <a:rPr lang="ru-RU" dirty="0"/>
              <a:t>Структура </a:t>
            </a:r>
            <a:br>
              <a:rPr lang="ru-RU" dirty="0"/>
            </a:br>
            <a:r>
              <a:rPr lang="ru-RU" dirty="0"/>
              <a:t>проекта</a:t>
            </a:r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A656EE-1C8E-4C41-C5D8-64F2BD16F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399"/>
          <a:stretch/>
        </p:blipFill>
        <p:spPr>
          <a:xfrm>
            <a:off x="6096000" y="258096"/>
            <a:ext cx="3649133" cy="65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2389187"/>
            <a:ext cx="5432612" cy="1325563"/>
          </a:xfrm>
        </p:spPr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ru-RU" dirty="0"/>
              <a:t>, а не </a:t>
            </a:r>
            <a:r>
              <a:rPr lang="en-US" dirty="0"/>
              <a:t>.properties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9490F-A83C-239A-FE0E-BA8A98AECF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60732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4172694-1936-4310-85DA-8656718BAE02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688</Words>
  <Application>Microsoft Office PowerPoint</Application>
  <PresentationFormat>Широкоэкранный</PresentationFormat>
  <Paragraphs>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JetBrains Mono</vt:lpstr>
      <vt:lpstr>Poppins</vt:lpstr>
      <vt:lpstr>1_Office Theme</vt:lpstr>
      <vt:lpstr>Презентация по проекту  Booking Shuttle-REST</vt:lpstr>
      <vt:lpstr>💡Идея проекта:</vt:lpstr>
      <vt:lpstr>Главные вопросы</vt:lpstr>
      <vt:lpstr>База данных</vt:lpstr>
      <vt:lpstr>Описание блоков</vt:lpstr>
      <vt:lpstr>Описание блоков</vt:lpstr>
      <vt:lpstr>Описание блоков</vt:lpstr>
      <vt:lpstr>Структура  проекта</vt:lpstr>
      <vt:lpstr>Почему .yaml, а не .properties</vt:lpstr>
      <vt:lpstr>Формат файла</vt:lpstr>
      <vt:lpstr>Использование Docker-a</vt:lpstr>
      <vt:lpstr>Презентация PowerPoint</vt:lpstr>
      <vt:lpstr>Презентация PowerPoint</vt:lpstr>
      <vt:lpstr>Swagger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 Shuttle-REST</dc:title>
  <dc:creator>Даниил Ламан</dc:creator>
  <cp:lastModifiedBy>Даниил Ламан</cp:lastModifiedBy>
  <cp:revision>6</cp:revision>
  <dcterms:created xsi:type="dcterms:W3CDTF">2024-04-17T16:27:07Z</dcterms:created>
  <dcterms:modified xsi:type="dcterms:W3CDTF">2024-04-28T23:36:47Z</dcterms:modified>
</cp:coreProperties>
</file>