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4"/>
  </p:notesMasterIdLst>
  <p:sldIdLst>
    <p:sldId id="256" r:id="rId2"/>
    <p:sldId id="25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0" autoAdjust="0"/>
    <p:restoredTop sz="94394" autoAdjust="0"/>
  </p:normalViewPr>
  <p:slideViewPr>
    <p:cSldViewPr snapToGrid="0">
      <p:cViewPr varScale="1">
        <p:scale>
          <a:sx n="66" d="100"/>
          <a:sy n="66" d="100"/>
        </p:scale>
        <p:origin x="121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barChart>
        <c:barDir val="bar"/>
        <c:grouping val="clustered"/>
        <c:varyColors val="0"/>
        <c:ser>
          <c:idx val="0"/>
          <c:order val="0"/>
          <c:tx>
            <c:strRef>
              <c:f>feature_importances!$B$1</c:f>
              <c:strCache>
                <c:ptCount val="1"/>
                <c:pt idx="0">
                  <c:v>Importance</c:v>
                </c:pt>
              </c:strCache>
            </c:strRef>
          </c:tx>
          <c:spPr>
            <a:gradFill flip="none" rotWithShape="1">
              <a:gsLst>
                <a:gs pos="0">
                  <a:schemeClr val="accent3"/>
                </a:gs>
                <a:gs pos="75000">
                  <a:schemeClr val="accent3">
                    <a:lumMod val="60000"/>
                    <a:lumOff val="40000"/>
                  </a:schemeClr>
                </a:gs>
                <a:gs pos="51000">
                  <a:schemeClr val="accent3">
                    <a:alpha val="75000"/>
                  </a:schemeClr>
                </a:gs>
                <a:gs pos="100000">
                  <a:schemeClr val="accent3">
                    <a:lumMod val="20000"/>
                    <a:lumOff val="80000"/>
                    <a:alpha val="15000"/>
                  </a:schemeClr>
                </a:gs>
              </a:gsLst>
              <a:lin ang="10800000" scaled="1"/>
              <a:tileRect/>
            </a:gradFill>
            <a:ln>
              <a:noFill/>
            </a:ln>
            <a:effectLst/>
          </c:spPr>
          <c:invertIfNegative val="0"/>
          <c:cat>
            <c:strRef>
              <c:f>feature_importances!$A$2:$A$30</c:f>
              <c:strCache>
                <c:ptCount val="29"/>
                <c:pt idx="0">
                  <c:v>purchase_lead</c:v>
                </c:pt>
                <c:pt idx="1">
                  <c:v>route</c:v>
                </c:pt>
                <c:pt idx="2">
                  <c:v>flight_hour</c:v>
                </c:pt>
                <c:pt idx="3">
                  <c:v>length_of_stay</c:v>
                </c:pt>
                <c:pt idx="4">
                  <c:v>flight_day</c:v>
                </c:pt>
                <c:pt idx="5">
                  <c:v>booking_origin</c:v>
                </c:pt>
                <c:pt idx="6">
                  <c:v>flight_duration</c:v>
                </c:pt>
                <c:pt idx="7">
                  <c:v>booking_origin_South East Asia</c:v>
                </c:pt>
                <c:pt idx="8">
                  <c:v>num_passengers</c:v>
                </c:pt>
                <c:pt idx="9">
                  <c:v>booking_origin_Oceania</c:v>
                </c:pt>
                <c:pt idx="10">
                  <c:v>wants_in_flight_meals</c:v>
                </c:pt>
                <c:pt idx="11">
                  <c:v>wants_extra_baggage</c:v>
                </c:pt>
                <c:pt idx="12">
                  <c:v>wants_preferred_seat</c:v>
                </c:pt>
                <c:pt idx="13">
                  <c:v>booking_origin_East Asia</c:v>
                </c:pt>
                <c:pt idx="14">
                  <c:v>sales_channel</c:v>
                </c:pt>
                <c:pt idx="15">
                  <c:v>sales_channel_Internet</c:v>
                </c:pt>
                <c:pt idx="16">
                  <c:v>sales_channel_Mobile</c:v>
                </c:pt>
                <c:pt idx="17">
                  <c:v>booking_origin_South Asia</c:v>
                </c:pt>
                <c:pt idx="18">
                  <c:v>booking_origin_Europe</c:v>
                </c:pt>
                <c:pt idx="19">
                  <c:v>booking_origin_North America</c:v>
                </c:pt>
                <c:pt idx="20">
                  <c:v>trip_type</c:v>
                </c:pt>
                <c:pt idx="21">
                  <c:v>trip_type_RoundTrip</c:v>
                </c:pt>
                <c:pt idx="22">
                  <c:v>trip_type_OneWay</c:v>
                </c:pt>
                <c:pt idx="23">
                  <c:v>booking_origin_Middle East</c:v>
                </c:pt>
                <c:pt idx="24">
                  <c:v>trip_type_CircleTrip</c:v>
                </c:pt>
                <c:pt idx="25">
                  <c:v>booking_origin_Nordic</c:v>
                </c:pt>
                <c:pt idx="26">
                  <c:v>booking_origin_South America</c:v>
                </c:pt>
                <c:pt idx="27">
                  <c:v>booking_origin_Africa</c:v>
                </c:pt>
                <c:pt idx="28">
                  <c:v>booking_origin_Unknown</c:v>
                </c:pt>
              </c:strCache>
            </c:strRef>
          </c:cat>
          <c:val>
            <c:numRef>
              <c:f>feature_importances!$B$2:$B$30</c:f>
              <c:numCache>
                <c:formatCode>General</c:formatCode>
                <c:ptCount val="29"/>
                <c:pt idx="0">
                  <c:v>0.16033207136691499</c:v>
                </c:pt>
                <c:pt idx="1">
                  <c:v>0.13975390317980699</c:v>
                </c:pt>
                <c:pt idx="2">
                  <c:v>0.12009112538083699</c:v>
                </c:pt>
                <c:pt idx="3">
                  <c:v>0.119742672051492</c:v>
                </c:pt>
                <c:pt idx="4">
                  <c:v>7.9190618085559494E-2</c:v>
                </c:pt>
                <c:pt idx="5">
                  <c:v>7.6722163496583604E-2</c:v>
                </c:pt>
                <c:pt idx="6">
                  <c:v>7.4012231724010002E-2</c:v>
                </c:pt>
                <c:pt idx="7">
                  <c:v>5.9786015035175402E-2</c:v>
                </c:pt>
                <c:pt idx="8">
                  <c:v>4.4738771507074102E-2</c:v>
                </c:pt>
                <c:pt idx="9">
                  <c:v>3.2593003294199202E-2</c:v>
                </c:pt>
                <c:pt idx="10">
                  <c:v>2.0778850739645499E-2</c:v>
                </c:pt>
                <c:pt idx="11">
                  <c:v>1.8329845822167099E-2</c:v>
                </c:pt>
                <c:pt idx="12">
                  <c:v>1.8161356378477399E-2</c:v>
                </c:pt>
                <c:pt idx="13">
                  <c:v>1.0442546836404E-2</c:v>
                </c:pt>
                <c:pt idx="14">
                  <c:v>4.4691024548334096E-3</c:v>
                </c:pt>
                <c:pt idx="15">
                  <c:v>4.3992327062930504E-3</c:v>
                </c:pt>
                <c:pt idx="16">
                  <c:v>4.1866636399239803E-3</c:v>
                </c:pt>
                <c:pt idx="17">
                  <c:v>3.50368023076272E-3</c:v>
                </c:pt>
                <c:pt idx="18">
                  <c:v>1.80429579848969E-3</c:v>
                </c:pt>
                <c:pt idx="19">
                  <c:v>1.7540949584687101E-3</c:v>
                </c:pt>
                <c:pt idx="20">
                  <c:v>1.5016486271443401E-3</c:v>
                </c:pt>
                <c:pt idx="21">
                  <c:v>1.1755690508945E-3</c:v>
                </c:pt>
                <c:pt idx="22">
                  <c:v>9.2800868046298199E-4</c:v>
                </c:pt>
                <c:pt idx="23">
                  <c:v>7.7726987873721605E-4</c:v>
                </c:pt>
                <c:pt idx="24">
                  <c:v>3.0127884209489299E-4</c:v>
                </c:pt>
                <c:pt idx="25">
                  <c:v>2.9966930657699E-4</c:v>
                </c:pt>
                <c:pt idx="26">
                  <c:v>1.1128256663978199E-4</c:v>
                </c:pt>
                <c:pt idx="27" formatCode="0.00E+00">
                  <c:v>7.8162324102344099E-5</c:v>
                </c:pt>
                <c:pt idx="28" formatCode="0.00E+00">
                  <c:v>3.4866036225965703E-5</c:v>
                </c:pt>
              </c:numCache>
            </c:numRef>
          </c:val>
          <c:extLst>
            <c:ext xmlns:c16="http://schemas.microsoft.com/office/drawing/2014/chart" uri="{C3380CC4-5D6E-409C-BE32-E72D297353CC}">
              <c16:uniqueId val="{00000000-1046-43C9-BD08-A35754725EC2}"/>
            </c:ext>
          </c:extLst>
        </c:ser>
        <c:dLbls>
          <c:showLegendKey val="0"/>
          <c:showVal val="0"/>
          <c:showCatName val="0"/>
          <c:showSerName val="0"/>
          <c:showPercent val="0"/>
          <c:showBubbleSize val="0"/>
        </c:dLbls>
        <c:gapWidth val="326"/>
        <c:overlap val="-58"/>
        <c:axId val="544898928"/>
        <c:axId val="544901088"/>
      </c:barChart>
      <c:catAx>
        <c:axId val="544898928"/>
        <c:scaling>
          <c:orientation val="minMax"/>
        </c:scaling>
        <c:delete val="0"/>
        <c:axPos val="l"/>
        <c:numFmt formatCode="General" sourceLinked="1"/>
        <c:majorTickMark val="none"/>
        <c:minorTickMark val="none"/>
        <c:tickLblPos val="nextTo"/>
        <c:spPr>
          <a:noFill/>
          <a:ln w="19050" cap="flat" cmpd="sng" algn="ctr">
            <a:solidFill>
              <a:schemeClr val="tx1">
                <a:lumMod val="15000"/>
                <a:lumOff val="85000"/>
              </a:schemeClr>
            </a:solidFill>
            <a:round/>
            <a:headEnd type="none" w="sm" len="sm"/>
            <a:tailEnd type="none" w="sm" len="sm"/>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4901088"/>
        <c:crosses val="autoZero"/>
        <c:auto val="1"/>
        <c:lblAlgn val="ctr"/>
        <c:lblOffset val="100"/>
        <c:noMultiLvlLbl val="0"/>
      </c:catAx>
      <c:valAx>
        <c:axId val="544901088"/>
        <c:scaling>
          <c:orientation val="minMax"/>
        </c:scaling>
        <c:delete val="0"/>
        <c:axPos val="b"/>
        <c:majorGridlines>
          <c:spPr>
            <a:ln w="9525" cap="flat" cmpd="sng" algn="ctr">
              <a:gradFill>
                <a:gsLst>
                  <a:gs pos="99000">
                    <a:schemeClr val="tx1">
                      <a:lumMod val="25000"/>
                      <a:lumOff val="75000"/>
                    </a:schemeClr>
                  </a:gs>
                  <a:gs pos="0">
                    <a:schemeClr val="tx1">
                      <a:lumMod val="15000"/>
                      <a:lumOff val="8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48989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3">
  <a:schemeClr val="accent3"/>
</cs:colorStyle>
</file>

<file path=ppt/charts/style1.xml><?xml version="1.0" encoding="utf-8"?>
<cs:chartStyle xmlns:cs="http://schemas.microsoft.com/office/drawing/2012/chartStyle" xmlns:a="http://schemas.openxmlformats.org/drawingml/2006/main" id="223">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9050" cap="flat" cmpd="sng" algn="ctr">
        <a:solidFill>
          <a:schemeClr val="tx1">
            <a:lumMod val="15000"/>
            <a:lumOff val="85000"/>
          </a:schemeClr>
        </a:solidFill>
        <a:round/>
        <a:headEnd type="none" w="sm" len="sm"/>
        <a:tailEnd type="none" w="sm" len="sm"/>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10800000" scaled="1"/>
        <a:tileRect/>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10800000" scaled="1"/>
        <a:tileRect/>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a:gsLst>
          <a:gs pos="0">
            <a:schemeClr val="phClr"/>
          </a:gs>
          <a:gs pos="46000">
            <a:schemeClr val="phClr"/>
          </a:gs>
          <a:gs pos="100000">
            <a:schemeClr val="phClr">
              <a:lumMod val="20000"/>
              <a:lumOff val="80000"/>
              <a:alpha val="0"/>
            </a:schemeClr>
          </a:gs>
        </a:gsLst>
        <a:path path="circle">
          <a:fillToRect l="50000" t="-80000" r="50000" b="180000"/>
        </a:path>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99000">
              <a:schemeClr val="tx1">
                <a:lumMod val="25000"/>
                <a:lumOff val="75000"/>
              </a:schemeClr>
            </a:gs>
            <a:gs pos="0">
              <a:schemeClr val="tx1">
                <a:lumMod val="15000"/>
                <a:lumOff val="8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15000"/>
                <a:lumOff val="85000"/>
              </a:schemeClr>
            </a:gs>
            <a:gs pos="0">
              <a:schemeClr val="tx1">
                <a:lumMod val="5000"/>
                <a:lumOff val="9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8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FB3C00-5C63-4906-9AEE-3291EF599BA3}" type="datetimeFigureOut">
              <a:rPr lang="en-US" smtClean="0"/>
              <a:t>11/24/2023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0A5930-1B08-4383-976A-00EAB984454A}" type="slidenum">
              <a:rPr lang="en-US" smtClean="0"/>
              <a:t>‹#›</a:t>
            </a:fld>
            <a:endParaRPr lang="en-US"/>
          </a:p>
        </p:txBody>
      </p:sp>
    </p:spTree>
    <p:extLst>
      <p:ext uri="{BB962C8B-B14F-4D97-AF65-F5344CB8AC3E}">
        <p14:creationId xmlns:p14="http://schemas.microsoft.com/office/powerpoint/2010/main" val="29588586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0A5930-1B08-4383-976A-00EAB984454A}" type="slidenum">
              <a:rPr lang="en-US" smtClean="0"/>
              <a:t>1</a:t>
            </a:fld>
            <a:endParaRPr lang="en-US"/>
          </a:p>
        </p:txBody>
      </p:sp>
    </p:spTree>
    <p:extLst>
      <p:ext uri="{BB962C8B-B14F-4D97-AF65-F5344CB8AC3E}">
        <p14:creationId xmlns:p14="http://schemas.microsoft.com/office/powerpoint/2010/main" val="3034144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0A5930-1B08-4383-976A-00EAB984454A}" type="slidenum">
              <a:rPr lang="en-US" smtClean="0"/>
              <a:t>2</a:t>
            </a:fld>
            <a:endParaRPr lang="en-US"/>
          </a:p>
        </p:txBody>
      </p:sp>
    </p:spTree>
    <p:extLst>
      <p:ext uri="{BB962C8B-B14F-4D97-AF65-F5344CB8AC3E}">
        <p14:creationId xmlns:p14="http://schemas.microsoft.com/office/powerpoint/2010/main" val="27920709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670FE10-F406-47AF-8AE1-E9BA4C7E25F2}" type="datetimeFigureOut">
              <a:rPr lang="en-GB" smtClean="0"/>
              <a:t>24/11/2023</a:t>
            </a:fld>
            <a:endParaRPr lang="en-GB" dirty="0"/>
          </a:p>
        </p:txBody>
      </p:sp>
      <p:sp>
        <p:nvSpPr>
          <p:cNvPr id="5" name="Footer Placeholder 4"/>
          <p:cNvSpPr>
            <a:spLocks noGrp="1"/>
          </p:cNvSpPr>
          <p:nvPr>
            <p:ph type="ftr" sz="quarter" idx="11"/>
          </p:nvPr>
        </p:nvSpPr>
        <p:spPr/>
        <p:txBody>
          <a:bodyPr/>
          <a:lstStyle/>
          <a:p>
            <a:r>
              <a:rPr lang="en-GB"/>
              <a:t>SOLELY FOR PURPOSES OF FORAGE WORK EXPERIENCE</a:t>
            </a:r>
            <a:endParaRPr lang="en-GB" dirty="0"/>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dirty="0"/>
          </a:p>
        </p:txBody>
      </p:sp>
      <p:sp>
        <p:nvSpPr>
          <p:cNvPr id="7" name="Footer Placeholder 4">
            <a:extLst>
              <a:ext uri="{FF2B5EF4-FFF2-40B4-BE49-F238E27FC236}">
                <a16:creationId xmlns:a16="http://schemas.microsoft.com/office/drawing/2014/main" id="{A6C6B9C6-D9D8-79CC-AE40-60A5E14733B6}"/>
              </a:ext>
            </a:extLst>
          </p:cNvPr>
          <p:cNvSpPr txBox="1">
            <a:spLocks/>
          </p:cNvSpPr>
          <p:nvPr userDrawn="1"/>
        </p:nvSpPr>
        <p:spPr>
          <a:xfrm>
            <a:off x="4038600" y="20796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2993298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70FE10-F406-47AF-8AE1-E9BA4C7E25F2}" type="datetimeFigureOut">
              <a:rPr lang="en-GB" smtClean="0"/>
              <a:t>24/11/2023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831206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70FE10-F406-47AF-8AE1-E9BA4C7E25F2}" type="datetimeFigureOut">
              <a:rPr lang="en-GB" smtClean="0"/>
              <a:t>24/11/2023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8502295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6670FE10-F406-47AF-8AE1-E9BA4C7E25F2}" type="datetimeFigureOut">
              <a:rPr lang="en-GB" smtClean="0"/>
              <a:t>24/11/2023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9922358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6670FE10-F406-47AF-8AE1-E9BA4C7E25F2}" type="datetimeFigureOut">
              <a:rPr lang="en-GB" smtClean="0"/>
              <a:t>24/11/2023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124630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70FE10-F406-47AF-8AE1-E9BA4C7E25F2}" type="datetimeFigureOut">
              <a:rPr lang="en-GB" smtClean="0"/>
              <a:t>24/11/2023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8461457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70FE10-F406-47AF-8AE1-E9BA4C7E25F2}" type="datetimeFigureOut">
              <a:rPr lang="en-GB" smtClean="0"/>
              <a:t>24/11/2023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6428843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70FE10-F406-47AF-8AE1-E9BA4C7E25F2}" type="datetimeFigureOut">
              <a:rPr lang="en-GB" smtClean="0"/>
              <a:t>24/11/2023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7639164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70FE10-F406-47AF-8AE1-E9BA4C7E25F2}" type="datetimeFigureOut">
              <a:rPr lang="en-GB" smtClean="0"/>
              <a:t>24/11/2023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4258248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70FE10-F406-47AF-8AE1-E9BA4C7E25F2}" type="datetimeFigureOut">
              <a:rPr lang="en-GB" smtClean="0"/>
              <a:t>24/11/2023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
        <p:nvSpPr>
          <p:cNvPr id="7" name="Footer Placeholder 4">
            <a:extLst>
              <a:ext uri="{FF2B5EF4-FFF2-40B4-BE49-F238E27FC236}">
                <a16:creationId xmlns:a16="http://schemas.microsoft.com/office/drawing/2014/main" id="{AE2F2A89-2BD5-C850-DA78-6548201547A1}"/>
              </a:ext>
            </a:extLst>
          </p:cNvPr>
          <p:cNvSpPr txBox="1">
            <a:spLocks/>
          </p:cNvSpPr>
          <p:nvPr userDrawn="1"/>
        </p:nvSpPr>
        <p:spPr>
          <a:xfrm>
            <a:off x="4038600" y="-1725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1477214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70FE10-F406-47AF-8AE1-E9BA4C7E25F2}" type="datetimeFigureOut">
              <a:rPr lang="en-GB" smtClean="0"/>
              <a:t>24/11/2023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904979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70FE10-F406-47AF-8AE1-E9BA4C7E25F2}" type="datetimeFigureOut">
              <a:rPr lang="en-GB" smtClean="0"/>
              <a:t>24/11/2023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769257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70FE10-F406-47AF-8AE1-E9BA4C7E25F2}" type="datetimeFigureOut">
              <a:rPr lang="en-GB" smtClean="0"/>
              <a:t>24/11/2023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402243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70FE10-F406-47AF-8AE1-E9BA4C7E25F2}" type="datetimeFigureOut">
              <a:rPr lang="en-GB" smtClean="0"/>
              <a:t>24/11/2023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018556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70FE10-F406-47AF-8AE1-E9BA4C7E25F2}" type="datetimeFigureOut">
              <a:rPr lang="en-GB" smtClean="0"/>
              <a:t>24/11/2023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4189493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70FE10-F406-47AF-8AE1-E9BA4C7E25F2}" type="datetimeFigureOut">
              <a:rPr lang="en-GB" smtClean="0"/>
              <a:t>24/11/2023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4285662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6670FE10-F406-47AF-8AE1-E9BA4C7E25F2}" type="datetimeFigureOut">
              <a:rPr lang="en-GB" smtClean="0"/>
              <a:t>24/11/2023</a:t>
            </a:fld>
            <a:endParaRPr lang="en-GB"/>
          </a:p>
        </p:txBody>
      </p:sp>
      <p:sp>
        <p:nvSpPr>
          <p:cNvPr id="6" name="Footer Placeholder 5"/>
          <p:cNvSpPr>
            <a:spLocks noGrp="1"/>
          </p:cNvSpPr>
          <p:nvPr>
            <p:ph type="ftr" sz="quarter" idx="11"/>
          </p:nvPr>
        </p:nvSpPr>
        <p:spPr>
          <a:xfrm>
            <a:off x="1141412" y="5883275"/>
            <a:ext cx="5105400" cy="365125"/>
          </a:xfrm>
        </p:spPr>
        <p:txBody>
          <a:bodyPr/>
          <a:lstStyle/>
          <a:p>
            <a:endParaRPr lang="en-GB"/>
          </a:p>
        </p:txBody>
      </p:sp>
      <p:sp>
        <p:nvSpPr>
          <p:cNvPr id="7" name="Slide Number Placeholder 6"/>
          <p:cNvSpPr>
            <a:spLocks noGrp="1"/>
          </p:cNvSpPr>
          <p:nvPr>
            <p:ph type="sldNum" sz="quarter" idx="12"/>
          </p:nvPr>
        </p:nvSpPr>
        <p:spPr>
          <a:xfrm>
            <a:off x="10742612" y="5883275"/>
            <a:ext cx="322567" cy="365125"/>
          </a:xfrm>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152787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6670FE10-F406-47AF-8AE1-E9BA4C7E25F2}" type="datetimeFigureOut">
              <a:rPr lang="en-GB" smtClean="0"/>
              <a:t>24/11/2023</a:t>
            </a:fld>
            <a:endParaRPr lang="en-GB"/>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GB"/>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537AB4F7-4BD9-43F1-95BD-EA19DB6F96FE}" type="slidenum">
              <a:rPr lang="en-GB" smtClean="0"/>
              <a:t>‹#›</a:t>
            </a:fld>
            <a:endParaRPr lang="en-GB"/>
          </a:p>
        </p:txBody>
      </p:sp>
    </p:spTree>
    <p:extLst>
      <p:ext uri="{BB962C8B-B14F-4D97-AF65-F5344CB8AC3E}">
        <p14:creationId xmlns:p14="http://schemas.microsoft.com/office/powerpoint/2010/main" val="4197512744"/>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BCD4D-82A1-5AD0-053C-2CF73DA5B647}"/>
              </a:ext>
            </a:extLst>
          </p:cNvPr>
          <p:cNvSpPr>
            <a:spLocks noGrp="1"/>
          </p:cNvSpPr>
          <p:nvPr>
            <p:ph type="ctrTitle"/>
          </p:nvPr>
        </p:nvSpPr>
        <p:spPr>
          <a:xfrm>
            <a:off x="1407885" y="2541815"/>
            <a:ext cx="9376230" cy="1774371"/>
          </a:xfrm>
        </p:spPr>
        <p:txBody>
          <a:bodyPr>
            <a:normAutofit/>
          </a:bodyPr>
          <a:lstStyle/>
          <a:p>
            <a:r>
              <a:rPr lang="en-US" sz="3600" dirty="0">
                <a:solidFill>
                  <a:schemeClr val="accent3">
                    <a:lumMod val="60000"/>
                    <a:lumOff val="40000"/>
                  </a:schemeClr>
                </a:solidFill>
              </a:rPr>
              <a:t>British Airways</a:t>
            </a:r>
            <a:br>
              <a:rPr lang="en-US" sz="3600" dirty="0"/>
            </a:br>
            <a:r>
              <a:rPr lang="en-US" sz="3600" dirty="0"/>
              <a:t>Analysis from customer prediction</a:t>
            </a:r>
            <a:endParaRPr lang="en-GB" sz="3600" dirty="0"/>
          </a:p>
        </p:txBody>
      </p:sp>
      <p:pic>
        <p:nvPicPr>
          <p:cNvPr id="6" name="Graphic 5" descr="Airplane">
            <a:extLst>
              <a:ext uri="{FF2B5EF4-FFF2-40B4-BE49-F238E27FC236}">
                <a16:creationId xmlns:a16="http://schemas.microsoft.com/office/drawing/2014/main" id="{096D4B6F-4443-ABA7-0592-6E6D9F6AF6C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3512000">
            <a:off x="5789746" y="2235561"/>
            <a:ext cx="612508" cy="612508"/>
          </a:xfrm>
          <a:prstGeom prst="rect">
            <a:avLst/>
          </a:prstGeom>
        </p:spPr>
      </p:pic>
    </p:spTree>
    <p:extLst>
      <p:ext uri="{BB962C8B-B14F-4D97-AF65-F5344CB8AC3E}">
        <p14:creationId xmlns:p14="http://schemas.microsoft.com/office/powerpoint/2010/main" val="1492306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C5896FD-5C40-7246-BA08-CE2BA74C10E0}"/>
              </a:ext>
            </a:extLst>
          </p:cNvPr>
          <p:cNvSpPr txBox="1">
            <a:spLocks/>
          </p:cNvSpPr>
          <p:nvPr/>
        </p:nvSpPr>
        <p:spPr>
          <a:xfrm>
            <a:off x="166914" y="102508"/>
            <a:ext cx="2307772" cy="6222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solidFill>
                  <a:schemeClr val="accent3">
                    <a:lumMod val="60000"/>
                    <a:lumOff val="40000"/>
                  </a:schemeClr>
                </a:solidFill>
              </a:rPr>
              <a:t>INSIGHTS</a:t>
            </a:r>
            <a:endParaRPr lang="en-GB" sz="2800" dirty="0"/>
          </a:p>
        </p:txBody>
      </p:sp>
      <p:sp>
        <p:nvSpPr>
          <p:cNvPr id="4" name="Title 1">
            <a:extLst>
              <a:ext uri="{FF2B5EF4-FFF2-40B4-BE49-F238E27FC236}">
                <a16:creationId xmlns:a16="http://schemas.microsoft.com/office/drawing/2014/main" id="{5691DD5B-1A02-E5A4-8487-C6DD43C43B40}"/>
              </a:ext>
            </a:extLst>
          </p:cNvPr>
          <p:cNvSpPr txBox="1">
            <a:spLocks/>
          </p:cNvSpPr>
          <p:nvPr/>
        </p:nvSpPr>
        <p:spPr>
          <a:xfrm>
            <a:off x="7772395" y="516163"/>
            <a:ext cx="2365827" cy="6222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b="1" dirty="0">
                <a:solidFill>
                  <a:schemeClr val="accent3">
                    <a:lumMod val="60000"/>
                    <a:lumOff val="40000"/>
                  </a:schemeClr>
                </a:solidFill>
              </a:rPr>
              <a:t>Evaluation Report</a:t>
            </a:r>
            <a:endParaRPr lang="en-GB" sz="1600" b="1" dirty="0"/>
          </a:p>
        </p:txBody>
      </p:sp>
      <p:sp>
        <p:nvSpPr>
          <p:cNvPr id="5" name="Title 1">
            <a:extLst>
              <a:ext uri="{FF2B5EF4-FFF2-40B4-BE49-F238E27FC236}">
                <a16:creationId xmlns:a16="http://schemas.microsoft.com/office/drawing/2014/main" id="{B4910939-3205-3649-4351-781ED926F8AD}"/>
              </a:ext>
            </a:extLst>
          </p:cNvPr>
          <p:cNvSpPr txBox="1">
            <a:spLocks/>
          </p:cNvSpPr>
          <p:nvPr/>
        </p:nvSpPr>
        <p:spPr>
          <a:xfrm>
            <a:off x="6357257" y="1066798"/>
            <a:ext cx="5667825" cy="2924631"/>
          </a:xfrm>
          <a:prstGeom prst="rect">
            <a:avLst/>
          </a:prstGeom>
        </p:spPr>
        <p:txBody>
          <a:bodyPr vert="horz" lIns="91440" tIns="45720" rIns="91440" bIns="45720" rtlCol="0" anchor="ctr">
            <a:no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71450" indent="-171450" algn="just">
              <a:buFont typeface="Courier New" panose="02070309020205020404" pitchFamily="49" charset="0"/>
              <a:buChar char="o"/>
            </a:pPr>
            <a:r>
              <a:rPr lang="en-US" sz="1200" b="1" dirty="0">
                <a:solidFill>
                  <a:schemeClr val="tx2"/>
                </a:solidFill>
              </a:rPr>
              <a:t>The pivotal variable influencing the model was the "</a:t>
            </a:r>
            <a:r>
              <a:rPr lang="en-US" sz="1200" b="1" dirty="0" err="1">
                <a:solidFill>
                  <a:schemeClr val="tx2"/>
                </a:solidFill>
              </a:rPr>
              <a:t>purchase_lead</a:t>
            </a:r>
            <a:r>
              <a:rPr lang="en-US" sz="1200" b="1" dirty="0">
                <a:solidFill>
                  <a:schemeClr val="tx2"/>
                </a:solidFill>
              </a:rPr>
              <a:t>," denoting the time interval between purchase and departure. Notably, factors related to the flight, such as flight time and duration, demonstrated significance, whereas the booking origin of the customer did not contribute significantly.</a:t>
            </a:r>
          </a:p>
          <a:p>
            <a:pPr marL="171450" indent="-171450" algn="just">
              <a:buFont typeface="Courier New" panose="02070309020205020404" pitchFamily="49" charset="0"/>
              <a:buChar char="o"/>
            </a:pPr>
            <a:endParaRPr lang="en-US" sz="1200" b="1" dirty="0">
              <a:solidFill>
                <a:schemeClr val="tx2"/>
              </a:solidFill>
            </a:endParaRPr>
          </a:p>
          <a:p>
            <a:pPr marL="171450" indent="-171450" algn="just">
              <a:buFont typeface="Courier New" panose="02070309020205020404" pitchFamily="49" charset="0"/>
              <a:buChar char="o"/>
            </a:pPr>
            <a:r>
              <a:rPr lang="en-US" sz="1200" b="1" dirty="0">
                <a:solidFill>
                  <a:schemeClr val="tx2"/>
                </a:solidFill>
              </a:rPr>
              <a:t>The models, namely AdaBoost, Decision Tree, Random Forest, and ANN, exhibited accuracies of approximately 0.6925, 0.6424, 0.7005, and 0.6922, respectively. Among these, Random Forest yielded the highest accuracy. However, these results underscore the potential for model enhancement. I recommend augmenting the models with additional customer-centric features to refine predictive capabilities and address areas for improvement.</a:t>
            </a:r>
            <a:endParaRPr lang="en-GB" sz="1200" b="1" dirty="0">
              <a:solidFill>
                <a:schemeClr val="tx2"/>
              </a:solidFill>
            </a:endParaRPr>
          </a:p>
        </p:txBody>
      </p:sp>
      <p:cxnSp>
        <p:nvCxnSpPr>
          <p:cNvPr id="12" name="Straight Connector 11">
            <a:extLst>
              <a:ext uri="{FF2B5EF4-FFF2-40B4-BE49-F238E27FC236}">
                <a16:creationId xmlns:a16="http://schemas.microsoft.com/office/drawing/2014/main" id="{9C316F7B-3804-2E0F-EC16-4BB54A40C483}"/>
              </a:ext>
            </a:extLst>
          </p:cNvPr>
          <p:cNvCxnSpPr>
            <a:cxnSpLocks/>
          </p:cNvCxnSpPr>
          <p:nvPr/>
        </p:nvCxnSpPr>
        <p:spPr>
          <a:xfrm>
            <a:off x="6096000" y="685800"/>
            <a:ext cx="0" cy="5486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6" name="Chart 5">
            <a:extLst>
              <a:ext uri="{FF2B5EF4-FFF2-40B4-BE49-F238E27FC236}">
                <a16:creationId xmlns:a16="http://schemas.microsoft.com/office/drawing/2014/main" id="{F0DDE5F5-2114-1887-BC28-B59C9CFD290F}"/>
              </a:ext>
            </a:extLst>
          </p:cNvPr>
          <p:cNvGraphicFramePr>
            <a:graphicFrameLocks/>
          </p:cNvGraphicFramePr>
          <p:nvPr>
            <p:extLst>
              <p:ext uri="{D42A27DB-BD31-4B8C-83A1-F6EECF244321}">
                <p14:modId xmlns:p14="http://schemas.microsoft.com/office/powerpoint/2010/main" val="4278495258"/>
              </p:ext>
            </p:extLst>
          </p:nvPr>
        </p:nvGraphicFramePr>
        <p:xfrm>
          <a:off x="166913" y="986970"/>
          <a:ext cx="5711367" cy="5185229"/>
        </p:xfrm>
        <a:graphic>
          <a:graphicData uri="http://schemas.openxmlformats.org/drawingml/2006/chart">
            <c:chart xmlns:c="http://schemas.openxmlformats.org/drawingml/2006/chart" xmlns:r="http://schemas.openxmlformats.org/officeDocument/2006/relationships" r:id="rId3"/>
          </a:graphicData>
        </a:graphic>
      </p:graphicFrame>
      <p:sp>
        <p:nvSpPr>
          <p:cNvPr id="7" name="Title 1">
            <a:extLst>
              <a:ext uri="{FF2B5EF4-FFF2-40B4-BE49-F238E27FC236}">
                <a16:creationId xmlns:a16="http://schemas.microsoft.com/office/drawing/2014/main" id="{0B7DFD0A-1504-668B-3BBC-EB1B19A1606A}"/>
              </a:ext>
            </a:extLst>
          </p:cNvPr>
          <p:cNvSpPr txBox="1">
            <a:spLocks/>
          </p:cNvSpPr>
          <p:nvPr/>
        </p:nvSpPr>
        <p:spPr>
          <a:xfrm>
            <a:off x="2111828" y="516164"/>
            <a:ext cx="2939141" cy="6222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b="1" dirty="0">
                <a:solidFill>
                  <a:schemeClr val="accent3">
                    <a:lumMod val="60000"/>
                    <a:lumOff val="40000"/>
                  </a:schemeClr>
                </a:solidFill>
              </a:rPr>
              <a:t>Feature importance</a:t>
            </a:r>
            <a:endParaRPr lang="en-GB" sz="1600" b="1" dirty="0"/>
          </a:p>
        </p:txBody>
      </p:sp>
      <p:pic>
        <p:nvPicPr>
          <p:cNvPr id="19" name="Picture 18">
            <a:extLst>
              <a:ext uri="{FF2B5EF4-FFF2-40B4-BE49-F238E27FC236}">
                <a16:creationId xmlns:a16="http://schemas.microsoft.com/office/drawing/2014/main" id="{9DB312D8-8FE3-58F0-913E-636E2A1B1905}"/>
              </a:ext>
            </a:extLst>
          </p:cNvPr>
          <p:cNvPicPr>
            <a:picLocks noChangeAspect="1"/>
          </p:cNvPicPr>
          <p:nvPr/>
        </p:nvPicPr>
        <p:blipFill>
          <a:blip r:embed="rId4"/>
          <a:stretch>
            <a:fillRect/>
          </a:stretch>
        </p:blipFill>
        <p:spPr>
          <a:xfrm>
            <a:off x="6875908" y="4214586"/>
            <a:ext cx="4630521" cy="2541814"/>
          </a:xfrm>
          <a:prstGeom prst="rect">
            <a:avLst/>
          </a:prstGeom>
        </p:spPr>
      </p:pic>
    </p:spTree>
    <p:extLst>
      <p:ext uri="{BB962C8B-B14F-4D97-AF65-F5344CB8AC3E}">
        <p14:creationId xmlns:p14="http://schemas.microsoft.com/office/powerpoint/2010/main" val="19110817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TM03457485[[fn=Mesh]]</Template>
  <TotalTime>150</TotalTime>
  <Words>136</Words>
  <Application>Microsoft Office PowerPoint</Application>
  <PresentationFormat>Widescreen</PresentationFormat>
  <Paragraphs>9</Paragraphs>
  <Slides>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Century Gothic</vt:lpstr>
      <vt:lpstr>Courier New</vt:lpstr>
      <vt:lpstr>Mesh</vt:lpstr>
      <vt:lpstr>British Airways Analysis from customer prediction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Susan Robinson</dc:creator>
  <cp:lastModifiedBy>MD Rashadul Islam</cp:lastModifiedBy>
  <cp:revision>4</cp:revision>
  <dcterms:created xsi:type="dcterms:W3CDTF">2022-12-06T11:13:27Z</dcterms:created>
  <dcterms:modified xsi:type="dcterms:W3CDTF">2023-11-23T21:38:41Z</dcterms:modified>
</cp:coreProperties>
</file>