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394" autoAdjust="0"/>
  </p:normalViewPr>
  <p:slideViewPr>
    <p:cSldViewPr snapToGrid="0">
      <p:cViewPr>
        <p:scale>
          <a:sx n="90" d="100"/>
          <a:sy n="90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40</a:t>
            </a:r>
            <a:r>
              <a:rPr lang="en-US" baseline="0" dirty="0"/>
              <a:t> most commonly used words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common_words!$A$2</c:f>
              <c:strCache>
                <c:ptCount val="1"/>
                <c:pt idx="0">
                  <c:v>flight</c:v>
                </c:pt>
              </c:strCache>
            </c:strRef>
          </c:tx>
          <c:spPr>
            <a:solidFill>
              <a:schemeClr val="accent4">
                <a:shade val="3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</c:f>
              <c:numCache>
                <c:formatCode>General</c:formatCode>
                <c:ptCount val="1"/>
                <c:pt idx="0">
                  <c:v>1903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0-4C8A-A3DF-75E675552ED4}"/>
            </c:ext>
          </c:extLst>
        </c:ser>
        <c:ser>
          <c:idx val="1"/>
          <c:order val="1"/>
          <c:tx>
            <c:strRef>
              <c:f>common_words!$A$3</c:f>
              <c:strCache>
                <c:ptCount val="1"/>
                <c:pt idx="0">
                  <c:v>ba</c:v>
                </c:pt>
              </c:strCache>
            </c:strRef>
          </c:tx>
          <c:spPr>
            <a:solidFill>
              <a:schemeClr val="accent4">
                <a:shade val="3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</c:f>
              <c:numCache>
                <c:formatCode>General</c:formatCode>
                <c:ptCount val="1"/>
                <c:pt idx="0">
                  <c:v>1211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00-4C8A-A3DF-75E675552ED4}"/>
            </c:ext>
          </c:extLst>
        </c:ser>
        <c:ser>
          <c:idx val="2"/>
          <c:order val="2"/>
          <c:tx>
            <c:strRef>
              <c:f>common_words!$A$4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4">
                <a:shade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common_words!$B$4</c:f>
              <c:numCache>
                <c:formatCode>General</c:formatCode>
                <c:ptCount val="1"/>
                <c:pt idx="0">
                  <c:v>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00-4C8A-A3DF-75E675552ED4}"/>
            </c:ext>
          </c:extLst>
        </c:ser>
        <c:ser>
          <c:idx val="3"/>
          <c:order val="3"/>
          <c:tx>
            <c:strRef>
              <c:f>common_words!$A$5</c:f>
              <c:strCache>
                <c:ptCount val="1"/>
                <c:pt idx="0">
                  <c:v>london</c:v>
                </c:pt>
              </c:strCache>
            </c:strRef>
          </c:tx>
          <c:spPr>
            <a:solidFill>
              <a:schemeClr val="accent4">
                <a:shade val="4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common_words!$B$5</c:f>
              <c:numCache>
                <c:formatCode>General</c:formatCode>
                <c:ptCount val="1"/>
                <c:pt idx="0">
                  <c:v>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00-4C8A-A3DF-75E675552ED4}"/>
            </c:ext>
          </c:extLst>
        </c:ser>
        <c:ser>
          <c:idx val="4"/>
          <c:order val="4"/>
          <c:tx>
            <c:strRef>
              <c:f>common_words!$A$6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common_words!$B$6</c:f>
              <c:numCache>
                <c:formatCode>General</c:formatCode>
                <c:ptCount val="1"/>
                <c:pt idx="0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0-4C8A-A3DF-75E675552ED4}"/>
            </c:ext>
          </c:extLst>
        </c:ser>
        <c:ser>
          <c:idx val="5"/>
          <c:order val="5"/>
          <c:tx>
            <c:strRef>
              <c:f>common_words!$A$7</c:f>
              <c:strCache>
                <c:ptCount val="1"/>
                <c:pt idx="0">
                  <c:v>seat</c:v>
                </c:pt>
              </c:strCache>
            </c:strRef>
          </c:tx>
          <c:spPr>
            <a:solidFill>
              <a:schemeClr val="accent4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common_words!$B$7</c:f>
              <c:numCache>
                <c:formatCode>General</c:formatCode>
                <c:ptCount val="1"/>
                <c:pt idx="0">
                  <c:v>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100-4C8A-A3DF-75E675552ED4}"/>
            </c:ext>
          </c:extLst>
        </c:ser>
        <c:ser>
          <c:idx val="6"/>
          <c:order val="6"/>
          <c:tx>
            <c:strRef>
              <c:f>common_words!$A$8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common_words!$B$8</c:f>
              <c:numCache>
                <c:formatCode>General</c:formatCode>
                <c:ptCount val="1"/>
                <c:pt idx="0">
                  <c:v>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00-4C8A-A3DF-75E675552ED4}"/>
            </c:ext>
          </c:extLst>
        </c:ser>
        <c:ser>
          <c:idx val="7"/>
          <c:order val="7"/>
          <c:tx>
            <c:strRef>
              <c:f>common_words!$A$9</c:f>
              <c:strCache>
                <c:ptCount val="1"/>
                <c:pt idx="0">
                  <c:v>crew</c:v>
                </c:pt>
              </c:strCache>
            </c:strRef>
          </c:tx>
          <c:spPr>
            <a:solidFill>
              <a:schemeClr val="accent4">
                <a:shade val="5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common_words!$B$9</c:f>
              <c:numCache>
                <c:formatCode>General</c:formatCode>
                <c:ptCount val="1"/>
                <c:pt idx="0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100-4C8A-A3DF-75E675552ED4}"/>
            </c:ext>
          </c:extLst>
        </c:ser>
        <c:ser>
          <c:idx val="8"/>
          <c:order val="8"/>
          <c:tx>
            <c:strRef>
              <c:f>common_words!$A$10</c:f>
              <c:strCache>
                <c:ptCount val="1"/>
                <c:pt idx="0">
                  <c:v>one</c:v>
                </c:pt>
              </c:strCache>
            </c:strRef>
          </c:tx>
          <c:spPr>
            <a:solidFill>
              <a:schemeClr val="accent4">
                <a:shade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common_words!$B$10</c:f>
              <c:numCache>
                <c:formatCode>General</c:formatCode>
                <c:ptCount val="1"/>
                <c:pt idx="0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00-4C8A-A3DF-75E675552ED4}"/>
            </c:ext>
          </c:extLst>
        </c:ser>
        <c:ser>
          <c:idx val="9"/>
          <c:order val="9"/>
          <c:tx>
            <c:strRef>
              <c:f>common_words!$A$11</c:f>
              <c:strCache>
                <c:ptCount val="1"/>
                <c:pt idx="0">
                  <c:v>british</c:v>
                </c:pt>
              </c:strCache>
            </c:strRef>
          </c:tx>
          <c:spPr>
            <a:solidFill>
              <a:schemeClr val="accent4">
                <a:shade val="6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common_words!$B$11</c:f>
              <c:numCache>
                <c:formatCode>General</c:formatCode>
                <c:ptCount val="1"/>
                <c:pt idx="0">
                  <c:v>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100-4C8A-A3DF-75E675552ED4}"/>
            </c:ext>
          </c:extLst>
        </c:ser>
        <c:ser>
          <c:idx val="10"/>
          <c:order val="10"/>
          <c:tx>
            <c:strRef>
              <c:f>common_words!$A$12</c:f>
              <c:strCache>
                <c:ptCount val="1"/>
                <c:pt idx="0">
                  <c:v>class</c:v>
                </c:pt>
              </c:strCache>
            </c:strRef>
          </c:tx>
          <c:spPr>
            <a:solidFill>
              <a:schemeClr val="accent4">
                <a:shade val="6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common_words!$B$12</c:f>
              <c:numCache>
                <c:formatCode>General</c:formatCode>
                <c:ptCount val="1"/>
                <c:pt idx="0">
                  <c:v>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00-4C8A-A3DF-75E675552ED4}"/>
            </c:ext>
          </c:extLst>
        </c:ser>
        <c:ser>
          <c:idx val="11"/>
          <c:order val="11"/>
          <c:tx>
            <c:strRef>
              <c:f>common_words!$A$13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4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common_words!$B$13</c:f>
              <c:numCache>
                <c:formatCode>General</c:formatCode>
                <c:ptCount val="1"/>
                <c:pt idx="0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100-4C8A-A3DF-75E675552ED4}"/>
            </c:ext>
          </c:extLst>
        </c:ser>
        <c:ser>
          <c:idx val="12"/>
          <c:order val="12"/>
          <c:tx>
            <c:strRef>
              <c:f>common_words!$A$14</c:f>
              <c:strCache>
                <c:ptCount val="1"/>
                <c:pt idx="0">
                  <c:v>airways</c:v>
                </c:pt>
              </c:strCache>
            </c:strRef>
          </c:tx>
          <c:spPr>
            <a:solidFill>
              <a:schemeClr val="accent4">
                <a:shade val="7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common_words!$B$14</c:f>
              <c:numCache>
                <c:formatCode>General</c:formatCode>
                <c:ptCount val="1"/>
                <c:pt idx="0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00-4C8A-A3DF-75E675552ED4}"/>
            </c:ext>
          </c:extLst>
        </c:ser>
        <c:ser>
          <c:idx val="13"/>
          <c:order val="13"/>
          <c:tx>
            <c:strRef>
              <c:f>common_words!$A$15</c:f>
              <c:strCache>
                <c:ptCount val="1"/>
                <c:pt idx="0">
                  <c:v>seats</c:v>
                </c:pt>
              </c:strCache>
            </c:strRef>
          </c:tx>
          <c:spPr>
            <a:solidFill>
              <a:schemeClr val="accent4">
                <a:shade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common_words!$B$15</c:f>
              <c:numCache>
                <c:formatCode>General</c:formatCode>
                <c:ptCount val="1"/>
                <c:pt idx="0">
                  <c:v>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100-4C8A-A3DF-75E675552ED4}"/>
            </c:ext>
          </c:extLst>
        </c:ser>
        <c:ser>
          <c:idx val="14"/>
          <c:order val="14"/>
          <c:tx>
            <c:strRef>
              <c:f>common_words!$A$16</c:f>
              <c:strCache>
                <c:ptCount val="1"/>
                <c:pt idx="0">
                  <c:v>staff</c:v>
                </c:pt>
              </c:strCache>
            </c:strRef>
          </c:tx>
          <c:spPr>
            <a:solidFill>
              <a:schemeClr val="accent4">
                <a:shade val="8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common_words!$B$16</c:f>
              <c:numCache>
                <c:formatCode>General</c:formatCode>
                <c:ptCount val="1"/>
                <c:pt idx="0">
                  <c:v>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100-4C8A-A3DF-75E675552ED4}"/>
            </c:ext>
          </c:extLst>
        </c:ser>
        <c:ser>
          <c:idx val="15"/>
          <c:order val="15"/>
          <c:tx>
            <c:strRef>
              <c:f>common_words!$A$17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4">
                <a:shade val="8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common_words!$B$17</c:f>
              <c:numCache>
                <c:formatCode>General</c:formatCode>
                <c:ptCount val="1"/>
                <c:pt idx="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100-4C8A-A3DF-75E675552ED4}"/>
            </c:ext>
          </c:extLst>
        </c:ser>
        <c:ser>
          <c:idx val="16"/>
          <c:order val="16"/>
          <c:tx>
            <c:strRef>
              <c:f>common_words!$A$18</c:f>
              <c:strCache>
                <c:ptCount val="1"/>
                <c:pt idx="0">
                  <c:v>would</c:v>
                </c:pt>
              </c:strCache>
            </c:strRef>
          </c:tx>
          <c:spPr>
            <a:solidFill>
              <a:schemeClr val="accent4">
                <a:shade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common_words!$B$18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00-4C8A-A3DF-75E675552ED4}"/>
            </c:ext>
          </c:extLst>
        </c:ser>
        <c:ser>
          <c:idx val="17"/>
          <c:order val="17"/>
          <c:tx>
            <c:strRef>
              <c:f>common_words!$A$19</c:f>
              <c:strCache>
                <c:ptCount val="1"/>
                <c:pt idx="0">
                  <c:v>business</c:v>
                </c:pt>
              </c:strCache>
            </c:strRef>
          </c:tx>
          <c:spPr>
            <a:solidFill>
              <a:schemeClr val="accent4">
                <a:shade val="9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common_words!$B$19</c:f>
              <c:numCache>
                <c:formatCode>General</c:formatCode>
                <c:ptCount val="1"/>
                <c:pt idx="0">
                  <c:v>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100-4C8A-A3DF-75E675552ED4}"/>
            </c:ext>
          </c:extLst>
        </c:ser>
        <c:ser>
          <c:idx val="18"/>
          <c:order val="18"/>
          <c:tx>
            <c:strRef>
              <c:f>common_words!$A$20</c:f>
              <c:strCache>
                <c:ptCount val="1"/>
                <c:pt idx="0">
                  <c:v>get</c:v>
                </c:pt>
              </c:strCache>
            </c:strRef>
          </c:tx>
          <c:spPr>
            <a:solidFill>
              <a:schemeClr val="accent4">
                <a:shade val="9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common_words!$B$20</c:f>
              <c:numCache>
                <c:formatCode>General</c:formatCode>
                <c:ptCount val="1"/>
                <c:pt idx="0">
                  <c:v>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100-4C8A-A3DF-75E675552ED4}"/>
            </c:ext>
          </c:extLst>
        </c:ser>
        <c:ser>
          <c:idx val="19"/>
          <c:order val="19"/>
          <c:tx>
            <c:strRef>
              <c:f>common_words!$A$21</c:f>
              <c:strCache>
                <c:ptCount val="1"/>
                <c:pt idx="0">
                  <c:v>cabin</c:v>
                </c:pt>
              </c:strCache>
            </c:strRef>
          </c:tx>
          <c:spPr>
            <a:solidFill>
              <a:schemeClr val="accent4">
                <a:shade val="9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common_words!$B$21</c:f>
              <c:numCache>
                <c:formatCode>General</c:formatCode>
                <c:ptCount val="1"/>
                <c:pt idx="0">
                  <c:v>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100-4C8A-A3DF-75E675552ED4}"/>
            </c:ext>
          </c:extLst>
        </c:ser>
        <c:ser>
          <c:idx val="20"/>
          <c:order val="20"/>
          <c:tx>
            <c:strRef>
              <c:f>common_words!$A$22</c:f>
              <c:strCache>
                <c:ptCount val="1"/>
                <c:pt idx="0">
                  <c:v>check</c:v>
                </c:pt>
              </c:strCache>
            </c:strRef>
          </c:tx>
          <c:spPr>
            <a:solidFill>
              <a:schemeClr val="accent4">
                <a:tint val="9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common_words!$B$22</c:f>
              <c:numCache>
                <c:formatCode>General</c:formatCode>
                <c:ptCount val="1"/>
                <c:pt idx="0">
                  <c:v>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100-4C8A-A3DF-75E675552ED4}"/>
            </c:ext>
          </c:extLst>
        </c:ser>
        <c:ser>
          <c:idx val="21"/>
          <c:order val="21"/>
          <c:tx>
            <c:strRef>
              <c:f>common_words!$A$23</c:f>
              <c:strCache>
                <c:ptCount val="1"/>
                <c:pt idx="0">
                  <c:v>hours</c:v>
                </c:pt>
              </c:strCache>
            </c:strRef>
          </c:tx>
          <c:spPr>
            <a:solidFill>
              <a:schemeClr val="accent4">
                <a:tint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common_words!$B$23</c:f>
              <c:numCache>
                <c:formatCode>General</c:formatCode>
                <c:ptCount val="1"/>
                <c:pt idx="0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100-4C8A-A3DF-75E675552ED4}"/>
            </c:ext>
          </c:extLst>
        </c:ser>
        <c:ser>
          <c:idx val="22"/>
          <c:order val="22"/>
          <c:tx>
            <c:strRef>
              <c:f>common_words!$A$24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4">
                <a:tint val="9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common_words!$B$24</c:f>
              <c:numCache>
                <c:formatCode>General</c:formatCode>
                <c:ptCount val="1"/>
                <c:pt idx="0">
                  <c:v>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100-4C8A-A3DF-75E675552ED4}"/>
            </c:ext>
          </c:extLst>
        </c:ser>
        <c:ser>
          <c:idx val="23"/>
          <c:order val="23"/>
          <c:tx>
            <c:strRef>
              <c:f>common_words!$A$25</c:f>
              <c:strCache>
                <c:ptCount val="1"/>
                <c:pt idx="0">
                  <c:v>heathrow</c:v>
                </c:pt>
              </c:strCache>
            </c:strRef>
          </c:tx>
          <c:spPr>
            <a:solidFill>
              <a:schemeClr val="accent4">
                <a:tint val="8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common_words!$B$25</c:f>
              <c:numCache>
                <c:formatCode>General</c:formatCode>
                <c:ptCount val="1"/>
                <c:pt idx="0">
                  <c:v>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100-4C8A-A3DF-75E675552ED4}"/>
            </c:ext>
          </c:extLst>
        </c:ser>
        <c:ser>
          <c:idx val="24"/>
          <c:order val="24"/>
          <c:tx>
            <c:strRef>
              <c:f>common_words!$A$26</c:f>
              <c:strCache>
                <c:ptCount val="1"/>
                <c:pt idx="0">
                  <c:v>could</c:v>
                </c:pt>
              </c:strCache>
            </c:strRef>
          </c:tx>
          <c:spPr>
            <a:solidFill>
              <a:schemeClr val="accent4">
                <a:tint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common_words!$B$26</c:f>
              <c:numCache>
                <c:formatCode>General</c:formatCode>
                <c:ptCount val="1"/>
                <c:pt idx="0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100-4C8A-A3DF-75E675552ED4}"/>
            </c:ext>
          </c:extLst>
        </c:ser>
        <c:ser>
          <c:idx val="25"/>
          <c:order val="25"/>
          <c:tx>
            <c:strRef>
              <c:f>common_words!$A$27</c:f>
              <c:strCache>
                <c:ptCount val="1"/>
                <c:pt idx="0">
                  <c:v>back</c:v>
                </c:pt>
              </c:strCache>
            </c:strRef>
          </c:tx>
          <c:spPr>
            <a:solidFill>
              <a:schemeClr val="accent4">
                <a:tint val="8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common_words!$B$27</c:f>
              <c:numCache>
                <c:formatCode>General</c:formatCode>
                <c:ptCount val="1"/>
                <c:pt idx="0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100-4C8A-A3DF-75E675552ED4}"/>
            </c:ext>
          </c:extLst>
        </c:ser>
        <c:ser>
          <c:idx val="26"/>
          <c:order val="26"/>
          <c:tx>
            <c:strRef>
              <c:f>common_words!$A$28</c:f>
              <c:strCache>
                <c:ptCount val="1"/>
                <c:pt idx="0">
                  <c:v>airline</c:v>
                </c:pt>
              </c:strCache>
            </c:strRef>
          </c:tx>
          <c:spPr>
            <a:solidFill>
              <a:schemeClr val="accent4">
                <a:tint val="7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common_words!$B$28</c:f>
              <c:numCache>
                <c:formatCode>General</c:formatCode>
                <c:ptCount val="1"/>
                <c:pt idx="0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100-4C8A-A3DF-75E675552ED4}"/>
            </c:ext>
          </c:extLst>
        </c:ser>
        <c:ser>
          <c:idx val="27"/>
          <c:order val="27"/>
          <c:tx>
            <c:strRef>
              <c:f>common_words!$A$29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4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common_words!$B$29</c:f>
              <c:numCache>
                <c:formatCode>General</c:formatCode>
                <c:ptCount val="1"/>
                <c:pt idx="0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100-4C8A-A3DF-75E675552ED4}"/>
            </c:ext>
          </c:extLst>
        </c:ser>
        <c:ser>
          <c:idx val="28"/>
          <c:order val="28"/>
          <c:tx>
            <c:strRef>
              <c:f>common_words!$A$30</c:f>
              <c:strCache>
                <c:ptCount val="1"/>
                <c:pt idx="0">
                  <c:v>flights</c:v>
                </c:pt>
              </c:strCache>
            </c:strRef>
          </c:tx>
          <c:spPr>
            <a:solidFill>
              <a:schemeClr val="accent4">
                <a:tint val="7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common_words!$B$30</c:f>
              <c:numCache>
                <c:formatCode>General</c:formatCode>
                <c:ptCount val="1"/>
                <c:pt idx="0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F100-4C8A-A3DF-75E675552ED4}"/>
            </c:ext>
          </c:extLst>
        </c:ser>
        <c:ser>
          <c:idx val="29"/>
          <c:order val="29"/>
          <c:tx>
            <c:strRef>
              <c:f>common_words!$A$31</c:f>
              <c:strCache>
                <c:ptCount val="1"/>
                <c:pt idx="0">
                  <c:v>told</c:v>
                </c:pt>
              </c:strCache>
            </c:strRef>
          </c:tx>
          <c:spPr>
            <a:solidFill>
              <a:schemeClr val="accent4">
                <a:tint val="6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common_words!$B$31</c:f>
              <c:numCache>
                <c:formatCode>General</c:formatCode>
                <c:ptCount val="1"/>
                <c:pt idx="0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F100-4C8A-A3DF-75E675552ED4}"/>
            </c:ext>
          </c:extLst>
        </c:ser>
        <c:ser>
          <c:idx val="30"/>
          <c:order val="30"/>
          <c:tx>
            <c:strRef>
              <c:f>common_words!$A$32</c:f>
              <c:strCache>
                <c:ptCount val="1"/>
                <c:pt idx="0">
                  <c:v>even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common_words!$B$32</c:f>
              <c:numCache>
                <c:formatCode>General</c:formatCode>
                <c:ptCount val="1"/>
                <c:pt idx="0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F100-4C8A-A3DF-75E675552ED4}"/>
            </c:ext>
          </c:extLst>
        </c:ser>
        <c:ser>
          <c:idx val="31"/>
          <c:order val="31"/>
          <c:tx>
            <c:strRef>
              <c:f>common_words!$A$33</c:f>
              <c:strCache>
                <c:ptCount val="1"/>
                <c:pt idx="0">
                  <c:v>airport</c:v>
                </c:pt>
              </c:strCache>
            </c:strRef>
          </c:tx>
          <c:spPr>
            <a:solidFill>
              <a:schemeClr val="accent4">
                <a:tint val="6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common_words!$B$33</c:f>
              <c:numCache>
                <c:formatCode>General</c:formatCode>
                <c:ptCount val="1"/>
                <c:pt idx="0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F100-4C8A-A3DF-75E675552ED4}"/>
            </c:ext>
          </c:extLst>
        </c:ser>
        <c:ser>
          <c:idx val="32"/>
          <c:order val="32"/>
          <c:tx>
            <c:strRef>
              <c:f>common_words!$A$34</c:f>
              <c:strCache>
                <c:ptCount val="1"/>
                <c:pt idx="0">
                  <c:v>boarding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common_words!$B$34</c:f>
              <c:numCache>
                <c:formatCode>General</c:formatCode>
                <c:ptCount val="1"/>
                <c:pt idx="0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100-4C8A-A3DF-75E675552ED4}"/>
            </c:ext>
          </c:extLst>
        </c:ser>
        <c:ser>
          <c:idx val="33"/>
          <c:order val="33"/>
          <c:tx>
            <c:strRef>
              <c:f>common_words!$A$35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common_words!$B$35</c:f>
              <c:numCache>
                <c:formatCode>General</c:formatCode>
                <c:ptCount val="1"/>
                <c:pt idx="0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F100-4C8A-A3DF-75E675552ED4}"/>
            </c:ext>
          </c:extLst>
        </c:ser>
        <c:ser>
          <c:idx val="34"/>
          <c:order val="34"/>
          <c:tx>
            <c:strRef>
              <c:f>common_words!$A$36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4">
                <a:tint val="5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common_words!$B$36</c:f>
              <c:numCache>
                <c:formatCode>General</c:formatCode>
                <c:ptCount val="1"/>
                <c:pt idx="0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100-4C8A-A3DF-75E675552ED4}"/>
            </c:ext>
          </c:extLst>
        </c:ser>
        <c:ser>
          <c:idx val="35"/>
          <c:order val="35"/>
          <c:tx>
            <c:strRef>
              <c:f>common_words!$A$37</c:f>
              <c:strCache>
                <c:ptCount val="1"/>
                <c:pt idx="0">
                  <c:v>hour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common_words!$B$37</c:f>
              <c:numCache>
                <c:formatCode>General</c:formatCode>
                <c:ptCount val="1"/>
                <c:pt idx="0">
                  <c:v>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F100-4C8A-A3DF-75E675552ED4}"/>
            </c:ext>
          </c:extLst>
        </c:ser>
        <c:ser>
          <c:idx val="36"/>
          <c:order val="36"/>
          <c:tx>
            <c:strRef>
              <c:f>common_words!$A$38</c:f>
              <c:strCache>
                <c:ptCount val="1"/>
                <c:pt idx="0">
                  <c:v>plane</c:v>
                </c:pt>
              </c:strCache>
            </c:strRef>
          </c:tx>
          <c:spPr>
            <a:solidFill>
              <a:schemeClr val="accent4">
                <a:tint val="4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common_words!$B$38</c:f>
              <c:numCache>
                <c:formatCode>General</c:formatCode>
                <c:ptCount val="1"/>
                <c:pt idx="0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F100-4C8A-A3DF-75E675552ED4}"/>
            </c:ext>
          </c:extLst>
        </c:ser>
        <c:ser>
          <c:idx val="37"/>
          <c:order val="37"/>
          <c:tx>
            <c:strRef>
              <c:f>common_words!$A$39</c:f>
              <c:strCache>
                <c:ptCount val="1"/>
                <c:pt idx="0">
                  <c:v>experience</c:v>
                </c:pt>
              </c:strCache>
            </c:strRef>
          </c:tx>
          <c:spPr>
            <a:solidFill>
              <a:schemeClr val="accent4">
                <a:tint val="4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common_words!$B$39</c:f>
              <c:numCache>
                <c:formatCode>General</c:formatCode>
                <c:ptCount val="1"/>
                <c:pt idx="0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F100-4C8A-A3DF-75E675552ED4}"/>
            </c:ext>
          </c:extLst>
        </c:ser>
        <c:ser>
          <c:idx val="38"/>
          <c:order val="38"/>
          <c:tx>
            <c:strRef>
              <c:f>common_words!$A$40</c:f>
              <c:strCache>
                <c:ptCount val="1"/>
                <c:pt idx="0">
                  <c:v>passengers</c:v>
                </c:pt>
              </c:strCache>
            </c:strRef>
          </c:tx>
          <c:spPr>
            <a:solidFill>
              <a:schemeClr val="accent4">
                <a:tint val="3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common_words!$B$40</c:f>
              <c:numCache>
                <c:formatCode>General</c:formatCode>
                <c:ptCount val="1"/>
                <c:pt idx="0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F100-4C8A-A3DF-75E675552ED4}"/>
            </c:ext>
          </c:extLst>
        </c:ser>
        <c:ser>
          <c:idx val="39"/>
          <c:order val="39"/>
          <c:tx>
            <c:strRef>
              <c:f>common_words!$A$41</c:f>
              <c:strCache>
                <c:ptCount val="1"/>
                <c:pt idx="0">
                  <c:v>club</c:v>
                </c:pt>
              </c:strCache>
            </c:strRef>
          </c:tx>
          <c:spPr>
            <a:solidFill>
              <a:schemeClr val="accent4">
                <a:tint val="3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common_words!$B$1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common_words!$B$41</c:f>
              <c:numCache>
                <c:formatCode>General</c:formatCode>
                <c:ptCount val="1"/>
                <c:pt idx="0">
                  <c:v>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F100-4C8A-A3DF-75E675552E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53773064"/>
        <c:axId val="553773424"/>
      </c:barChart>
      <c:catAx>
        <c:axId val="55377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73424"/>
        <c:crosses val="autoZero"/>
        <c:auto val="1"/>
        <c:lblAlgn val="ctr"/>
        <c:lblOffset val="100"/>
        <c:noMultiLvlLbl val="0"/>
      </c:catAx>
      <c:valAx>
        <c:axId val="553773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377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E6-4460-BDB4-790004D06C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6E6-4460-BDB4-790004D06C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E6-4460-BDB4-790004D06C70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6E6-4460-BDB4-790004D06C7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6E6-4460-BDB4-790004D06C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48.1</c:v>
                </c:pt>
                <c:pt idx="1">
                  <c:v>48.8</c:v>
                </c:pt>
                <c:pt idx="2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6-4460-BDB4-790004D06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B3C00-5C63-4906-9AEE-3291EF599BA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5930-1B08-4383-976A-00EAB984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A5930-1B08-4383-976A-00EAB98445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4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A5930-1B08-4383-976A-00EAB9844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6C6B9C6-D9D8-79CC-AE40-60A5E14733B6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29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0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2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3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3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4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8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16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4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E2F2A89-2BD5-C850-DA78-6548201547A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21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97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4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55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49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66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8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51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885" y="2541815"/>
            <a:ext cx="9376230" cy="177437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British Airways</a:t>
            </a:r>
            <a:br>
              <a:rPr lang="en-US" sz="3600" dirty="0"/>
            </a:br>
            <a:r>
              <a:rPr lang="en-US" sz="3600" dirty="0"/>
              <a:t>Review Analysis from SKYTRAX AIRLINE</a:t>
            </a:r>
            <a:endParaRPr lang="en-GB" sz="3600" dirty="0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096D4B6F-4443-ABA7-0592-6E6D9F6A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512000">
            <a:off x="5789746" y="2235561"/>
            <a:ext cx="612508" cy="6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7DDF436-262C-1C5C-F9F3-5C02CA492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567049"/>
              </p:ext>
            </p:extLst>
          </p:nvPr>
        </p:nvGraphicFramePr>
        <p:xfrm>
          <a:off x="166914" y="957943"/>
          <a:ext cx="5667829" cy="548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C5896FD-5C40-7246-BA08-CE2BA74C10E0}"/>
              </a:ext>
            </a:extLst>
          </p:cNvPr>
          <p:cNvSpPr txBox="1">
            <a:spLocks/>
          </p:cNvSpPr>
          <p:nvPr/>
        </p:nvSpPr>
        <p:spPr>
          <a:xfrm>
            <a:off x="166914" y="102508"/>
            <a:ext cx="2307772" cy="622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INSIGHTS</a:t>
            </a:r>
            <a:endParaRPr lang="en-GB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91DD5B-1A02-E5A4-8487-C6DD43C43B40}"/>
              </a:ext>
            </a:extLst>
          </p:cNvPr>
          <p:cNvSpPr txBox="1">
            <a:spLocks/>
          </p:cNvSpPr>
          <p:nvPr/>
        </p:nvSpPr>
        <p:spPr>
          <a:xfrm>
            <a:off x="6357259" y="827314"/>
            <a:ext cx="2365827" cy="622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Sentiment analysis</a:t>
            </a:r>
            <a:endParaRPr lang="en-GB" sz="16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910939-3205-3649-4351-781ED926F8AD}"/>
              </a:ext>
            </a:extLst>
          </p:cNvPr>
          <p:cNvSpPr txBox="1">
            <a:spLocks/>
          </p:cNvSpPr>
          <p:nvPr/>
        </p:nvSpPr>
        <p:spPr>
          <a:xfrm>
            <a:off x="6357259" y="1449613"/>
            <a:ext cx="5355770" cy="1414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600" b="1" dirty="0">
                <a:solidFill>
                  <a:schemeClr val="tx2"/>
                </a:solidFill>
              </a:rPr>
              <a:t>Out of a total of 1000 reviews, 481 were positive, 481 were negative, and 31 were neutral. This indicates that the majority of the reviews expressed either a positive or negative sentiment, reflecting a polarized overall response.</a:t>
            </a:r>
            <a:endParaRPr lang="en-GB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18AE94-B36A-F40E-1F6E-78DA22FF4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116121"/>
              </p:ext>
            </p:extLst>
          </p:nvPr>
        </p:nvGraphicFramePr>
        <p:xfrm>
          <a:off x="5834748" y="2863849"/>
          <a:ext cx="6096000" cy="3994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316F7B-3804-2E0F-EC16-4BB54A40C483}"/>
              </a:ext>
            </a:extLst>
          </p:cNvPr>
          <p:cNvCxnSpPr>
            <a:cxnSpLocks/>
          </p:cNvCxnSpPr>
          <p:nvPr/>
        </p:nvCxnSpPr>
        <p:spPr>
          <a:xfrm>
            <a:off x="6096000" y="6858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111</TotalTime>
  <Words>61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Mesh</vt:lpstr>
      <vt:lpstr>British Airways Review Analysis from SKYTRAX AIRLINE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MD Rashadul Islam</cp:lastModifiedBy>
  <cp:revision>3</cp:revision>
  <dcterms:created xsi:type="dcterms:W3CDTF">2022-12-06T11:13:27Z</dcterms:created>
  <dcterms:modified xsi:type="dcterms:W3CDTF">2023-11-18T23:40:16Z</dcterms:modified>
</cp:coreProperties>
</file>