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5" r:id="rId2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AC9999"/>
    <a:srgbClr val="B4908B"/>
    <a:srgbClr val="BC877E"/>
    <a:srgbClr val="C48170"/>
    <a:srgbClr val="CE7C61"/>
    <a:srgbClr val="D87A51"/>
    <a:srgbClr val="E27A42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90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B38E0-39BD-4759-98F6-023BF58CA96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F5F75-2906-429C-80D5-EE9A02EDC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08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33e15472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33e15472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7636-D495-4A4B-9587-746B815DAF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0D75-1276-414E-8927-7057B126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1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7636-D495-4A4B-9587-746B815DAF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0D75-1276-414E-8927-7057B126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7636-D495-4A4B-9587-746B815DAF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0D75-1276-414E-8927-7057B126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70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 rot="10800000">
            <a:off x="-11" y="1"/>
            <a:ext cx="5156382" cy="7315196"/>
            <a:chOff x="5518417" y="0"/>
            <a:chExt cx="3625581" cy="5143497"/>
          </a:xfrm>
        </p:grpSpPr>
        <p:sp>
          <p:nvSpPr>
            <p:cNvPr id="165" name="Google Shape;165;p10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60"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60"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60"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60"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60"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60"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60"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60"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60"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60"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60"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60"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60"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60"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60"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60"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60"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60"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60"/>
            </a:p>
          </p:txBody>
        </p:sp>
      </p:grpSp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3823324" y="756658"/>
            <a:ext cx="8157440" cy="1319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12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12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12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12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12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12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12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12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36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7636-D495-4A4B-9587-746B815DAF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0D75-1276-414E-8927-7057B126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7636-D495-4A4B-9587-746B815DAF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0D75-1276-414E-8927-7057B126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7636-D495-4A4B-9587-746B815DAF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0D75-1276-414E-8927-7057B126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7636-D495-4A4B-9587-746B815DAF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0D75-1276-414E-8927-7057B126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5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7636-D495-4A4B-9587-746B815DAF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0D75-1276-414E-8927-7057B126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7636-D495-4A4B-9587-746B815DAF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0D75-1276-414E-8927-7057B126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3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7636-D495-4A4B-9587-746B815DAF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0D75-1276-414E-8927-7057B126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1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7636-D495-4A4B-9587-746B815DAF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0D75-1276-414E-8927-7057B126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57636-D495-4A4B-9587-746B815DAF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30D75-1276-414E-8927-7057B126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0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 txBox="1"/>
          <p:nvPr/>
        </p:nvSpPr>
        <p:spPr>
          <a:xfrm>
            <a:off x="5248020" y="279127"/>
            <a:ext cx="3457783" cy="4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r">
              <a:spcAft>
                <a:spcPts val="2276"/>
              </a:spcAft>
            </a:pPr>
            <a:r>
              <a:rPr lang="en-US" sz="1600" dirty="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rPr>
              <a:t>Data Integration and Refinement</a:t>
            </a:r>
            <a:endParaRPr sz="1600" dirty="0">
              <a:solidFill>
                <a:srgbClr val="F3F3F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97" name="Google Shape;497;p29"/>
          <p:cNvSpPr txBox="1"/>
          <p:nvPr/>
        </p:nvSpPr>
        <p:spPr>
          <a:xfrm>
            <a:off x="4973700" y="562531"/>
            <a:ext cx="3732103" cy="1102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just">
              <a:spcAft>
                <a:spcPts val="2276"/>
              </a:spcAft>
            </a:pPr>
            <a:r>
              <a:rPr lang="en-US" sz="14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Employ the data model to merge information from three tables, conduct rigorous data cleaning, and eliminate outliers to ensure data quality and consistency.</a:t>
            </a:r>
          </a:p>
        </p:txBody>
      </p:sp>
      <p:sp>
        <p:nvSpPr>
          <p:cNvPr id="498" name="Google Shape;498;p29"/>
          <p:cNvSpPr txBox="1">
            <a:spLocks noGrp="1"/>
          </p:cNvSpPr>
          <p:nvPr>
            <p:ph type="title"/>
          </p:nvPr>
        </p:nvSpPr>
        <p:spPr>
          <a:xfrm>
            <a:off x="717721" y="43181"/>
            <a:ext cx="3241498" cy="808107"/>
          </a:xfrm>
          <a:prstGeom prst="rect">
            <a:avLst/>
          </a:prstGeom>
        </p:spPr>
        <p:txBody>
          <a:bodyPr spcFirstLastPara="1" vert="horz" wrap="square" lIns="130027" tIns="130027" rIns="130027" bIns="130027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Strategic Plan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531" name="Google Shape;531;p29"/>
          <p:cNvGrpSpPr/>
          <p:nvPr/>
        </p:nvGrpSpPr>
        <p:grpSpPr>
          <a:xfrm>
            <a:off x="342254" y="259502"/>
            <a:ext cx="375467" cy="375467"/>
            <a:chOff x="841425" y="540000"/>
            <a:chExt cx="264000" cy="264000"/>
          </a:xfrm>
        </p:grpSpPr>
        <p:sp>
          <p:nvSpPr>
            <p:cNvPr id="532" name="Google Shape;532;p29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30027" tIns="130027" rIns="130027" bIns="130027" anchor="ctr" anchorCtr="0">
              <a:noAutofit/>
            </a:bodyPr>
            <a:lstStyle/>
            <a:p>
              <a:endParaRPr sz="2560"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30027" tIns="130027" rIns="130027" bIns="130027" anchor="ctr" anchorCtr="0">
              <a:noAutofit/>
            </a:bodyPr>
            <a:lstStyle/>
            <a:p>
              <a:endParaRPr sz="2560"/>
            </a:p>
          </p:txBody>
        </p:sp>
      </p:grpSp>
      <p:sp>
        <p:nvSpPr>
          <p:cNvPr id="560" name="Google Shape;496;p29">
            <a:extLst>
              <a:ext uri="{FF2B5EF4-FFF2-40B4-BE49-F238E27FC236}">
                <a16:creationId xmlns:a16="http://schemas.microsoft.com/office/drawing/2014/main" id="{6C645F83-2B6A-1DCE-6F9A-200E8D3A9AED}"/>
              </a:ext>
            </a:extLst>
          </p:cNvPr>
          <p:cNvSpPr txBox="1"/>
          <p:nvPr/>
        </p:nvSpPr>
        <p:spPr>
          <a:xfrm>
            <a:off x="9267255" y="1379018"/>
            <a:ext cx="2873710" cy="4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>
              <a:spcAft>
                <a:spcPts val="2276"/>
              </a:spcAft>
            </a:pPr>
            <a:r>
              <a:rPr lang="en-US" sz="1600" dirty="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rPr>
              <a:t>Feature Engineering</a:t>
            </a:r>
          </a:p>
        </p:txBody>
      </p:sp>
      <p:sp>
        <p:nvSpPr>
          <p:cNvPr id="561" name="Google Shape;497;p29">
            <a:extLst>
              <a:ext uri="{FF2B5EF4-FFF2-40B4-BE49-F238E27FC236}">
                <a16:creationId xmlns:a16="http://schemas.microsoft.com/office/drawing/2014/main" id="{13FF2E36-9116-AC2E-7FB6-09239D185FA9}"/>
              </a:ext>
            </a:extLst>
          </p:cNvPr>
          <p:cNvSpPr txBox="1"/>
          <p:nvPr/>
        </p:nvSpPr>
        <p:spPr>
          <a:xfrm>
            <a:off x="9254443" y="1665213"/>
            <a:ext cx="3750357" cy="53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just">
              <a:spcAft>
                <a:spcPts val="2276"/>
              </a:spcAft>
            </a:pPr>
            <a:r>
              <a:rPr lang="en-US" sz="14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Create new features and transform the dataset ready for predictive modelling</a:t>
            </a: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FAB660A9-0008-6240-2310-F699329099F7}"/>
              </a:ext>
            </a:extLst>
          </p:cNvPr>
          <p:cNvGrpSpPr/>
          <p:nvPr/>
        </p:nvGrpSpPr>
        <p:grpSpPr>
          <a:xfrm>
            <a:off x="8705803" y="261790"/>
            <a:ext cx="548640" cy="6214108"/>
            <a:chOff x="8705803" y="438252"/>
            <a:chExt cx="548640" cy="6214108"/>
          </a:xfrm>
        </p:grpSpPr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91D0BEF7-0BD3-0550-9D32-47452E8BA51D}"/>
                </a:ext>
              </a:extLst>
            </p:cNvPr>
            <p:cNvGrpSpPr/>
            <p:nvPr/>
          </p:nvGrpSpPr>
          <p:grpSpPr>
            <a:xfrm>
              <a:off x="8705803" y="1574006"/>
              <a:ext cx="548640" cy="535338"/>
              <a:chOff x="6228080" y="1885120"/>
              <a:chExt cx="548640" cy="535338"/>
            </a:xfrm>
          </p:grpSpPr>
          <p:sp>
            <p:nvSpPr>
              <p:cNvPr id="569" name="Google Shape;485;p29">
                <a:extLst>
                  <a:ext uri="{FF2B5EF4-FFF2-40B4-BE49-F238E27FC236}">
                    <a16:creationId xmlns:a16="http://schemas.microsoft.com/office/drawing/2014/main" id="{CE8056AB-F325-6F4A-A18C-43F1AAF3DCF1}"/>
                  </a:ext>
                </a:extLst>
              </p:cNvPr>
              <p:cNvSpPr/>
              <p:nvPr/>
            </p:nvSpPr>
            <p:spPr>
              <a:xfrm rot="5400000">
                <a:off x="6234731" y="1878469"/>
                <a:ext cx="535338" cy="548640"/>
              </a:xfrm>
              <a:prstGeom prst="ellipse">
                <a:avLst/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30027" tIns="130027" rIns="130027" bIns="130027" anchor="ctr" anchorCtr="0">
                <a:noAutofit/>
              </a:bodyPr>
              <a:lstStyle/>
              <a:p>
                <a:endParaRPr sz="2560"/>
              </a:p>
            </p:txBody>
          </p:sp>
          <p:sp>
            <p:nvSpPr>
              <p:cNvPr id="570" name="Oval 569">
                <a:extLst>
                  <a:ext uri="{FF2B5EF4-FFF2-40B4-BE49-F238E27FC236}">
                    <a16:creationId xmlns:a16="http://schemas.microsoft.com/office/drawing/2014/main" id="{9965617D-8D18-FA32-203F-BE2F924CCD4B}"/>
                  </a:ext>
                </a:extLst>
              </p:cNvPr>
              <p:cNvSpPr/>
              <p:nvPr/>
            </p:nvSpPr>
            <p:spPr>
              <a:xfrm>
                <a:off x="6378888" y="202086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DE90CA0D-F6B2-4CA0-F5D2-4C2F871BB881}"/>
                </a:ext>
              </a:extLst>
            </p:cNvPr>
            <p:cNvGrpSpPr/>
            <p:nvPr/>
          </p:nvGrpSpPr>
          <p:grpSpPr>
            <a:xfrm>
              <a:off x="8705803" y="2709760"/>
              <a:ext cx="548640" cy="535338"/>
              <a:chOff x="6228080" y="1885120"/>
              <a:chExt cx="548640" cy="535338"/>
            </a:xfrm>
          </p:grpSpPr>
          <p:sp>
            <p:nvSpPr>
              <p:cNvPr id="575" name="Google Shape;485;p29">
                <a:extLst>
                  <a:ext uri="{FF2B5EF4-FFF2-40B4-BE49-F238E27FC236}">
                    <a16:creationId xmlns:a16="http://schemas.microsoft.com/office/drawing/2014/main" id="{C624E7E5-9A71-B322-2176-9DBB61988F9B}"/>
                  </a:ext>
                </a:extLst>
              </p:cNvPr>
              <p:cNvSpPr/>
              <p:nvPr/>
            </p:nvSpPr>
            <p:spPr>
              <a:xfrm rot="5400000">
                <a:off x="6234731" y="1878469"/>
                <a:ext cx="535338" cy="548640"/>
              </a:xfrm>
              <a:prstGeom prst="ellipse">
                <a:avLst/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30027" tIns="130027" rIns="130027" bIns="130027" anchor="ctr" anchorCtr="0">
                <a:noAutofit/>
              </a:bodyPr>
              <a:lstStyle/>
              <a:p>
                <a:endParaRPr sz="2560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99158DCA-6AA3-DF63-97DA-35515FB85E31}"/>
                  </a:ext>
                </a:extLst>
              </p:cNvPr>
              <p:cNvSpPr/>
              <p:nvPr/>
            </p:nvSpPr>
            <p:spPr>
              <a:xfrm>
                <a:off x="6378888" y="202086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136A25AA-70F8-5F62-7A8F-5003E97A5222}"/>
                </a:ext>
              </a:extLst>
            </p:cNvPr>
            <p:cNvGrpSpPr/>
            <p:nvPr/>
          </p:nvGrpSpPr>
          <p:grpSpPr>
            <a:xfrm>
              <a:off x="8705803" y="3845514"/>
              <a:ext cx="548640" cy="535338"/>
              <a:chOff x="6228080" y="1885120"/>
              <a:chExt cx="548640" cy="535338"/>
            </a:xfrm>
          </p:grpSpPr>
          <p:sp>
            <p:nvSpPr>
              <p:cNvPr id="578" name="Google Shape;485;p29">
                <a:extLst>
                  <a:ext uri="{FF2B5EF4-FFF2-40B4-BE49-F238E27FC236}">
                    <a16:creationId xmlns:a16="http://schemas.microsoft.com/office/drawing/2014/main" id="{8D7B8C50-C8D3-9D59-BE34-FACCF5BB1ED3}"/>
                  </a:ext>
                </a:extLst>
              </p:cNvPr>
              <p:cNvSpPr/>
              <p:nvPr/>
            </p:nvSpPr>
            <p:spPr>
              <a:xfrm rot="5400000">
                <a:off x="6234731" y="1878469"/>
                <a:ext cx="535338" cy="548640"/>
              </a:xfrm>
              <a:prstGeom prst="ellipse">
                <a:avLst/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30027" tIns="130027" rIns="130027" bIns="130027" anchor="ctr" anchorCtr="0">
                <a:noAutofit/>
              </a:bodyPr>
              <a:lstStyle/>
              <a:p>
                <a:endParaRPr sz="2560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144012D1-A820-42EF-D8D1-C1F6A6DA0128}"/>
                  </a:ext>
                </a:extLst>
              </p:cNvPr>
              <p:cNvSpPr/>
              <p:nvPr/>
            </p:nvSpPr>
            <p:spPr>
              <a:xfrm>
                <a:off x="6378888" y="202086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CF6389B9-974D-8698-B12A-314C621BCB8E}"/>
                </a:ext>
              </a:extLst>
            </p:cNvPr>
            <p:cNvGrpSpPr/>
            <p:nvPr/>
          </p:nvGrpSpPr>
          <p:grpSpPr>
            <a:xfrm>
              <a:off x="8705803" y="4981268"/>
              <a:ext cx="548640" cy="535338"/>
              <a:chOff x="6228080" y="1885120"/>
              <a:chExt cx="548640" cy="535338"/>
            </a:xfrm>
          </p:grpSpPr>
          <p:sp>
            <p:nvSpPr>
              <p:cNvPr id="581" name="Google Shape;485;p29">
                <a:extLst>
                  <a:ext uri="{FF2B5EF4-FFF2-40B4-BE49-F238E27FC236}">
                    <a16:creationId xmlns:a16="http://schemas.microsoft.com/office/drawing/2014/main" id="{58BD1A89-73D2-31D1-0089-4AEEE49C4FC2}"/>
                  </a:ext>
                </a:extLst>
              </p:cNvPr>
              <p:cNvSpPr/>
              <p:nvPr/>
            </p:nvSpPr>
            <p:spPr>
              <a:xfrm rot="5400000">
                <a:off x="6234731" y="1878469"/>
                <a:ext cx="535338" cy="548640"/>
              </a:xfrm>
              <a:prstGeom prst="ellipse">
                <a:avLst/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30027" tIns="130027" rIns="130027" bIns="130027" anchor="ctr" anchorCtr="0">
                <a:noAutofit/>
              </a:bodyPr>
              <a:lstStyle/>
              <a:p>
                <a:endParaRPr sz="2560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C34FB5E2-A1AB-E170-FFDA-A14786D09083}"/>
                  </a:ext>
                </a:extLst>
              </p:cNvPr>
              <p:cNvSpPr/>
              <p:nvPr/>
            </p:nvSpPr>
            <p:spPr>
              <a:xfrm>
                <a:off x="6378888" y="202086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E72D6895-CC15-AF85-B921-B8BF895B381E}"/>
                </a:ext>
              </a:extLst>
            </p:cNvPr>
            <p:cNvGrpSpPr/>
            <p:nvPr/>
          </p:nvGrpSpPr>
          <p:grpSpPr>
            <a:xfrm>
              <a:off x="8705803" y="438252"/>
              <a:ext cx="548640" cy="535338"/>
              <a:chOff x="6228080" y="1885120"/>
              <a:chExt cx="548640" cy="535338"/>
            </a:xfrm>
          </p:grpSpPr>
          <p:sp>
            <p:nvSpPr>
              <p:cNvPr id="584" name="Google Shape;485;p29">
                <a:extLst>
                  <a:ext uri="{FF2B5EF4-FFF2-40B4-BE49-F238E27FC236}">
                    <a16:creationId xmlns:a16="http://schemas.microsoft.com/office/drawing/2014/main" id="{699A9471-2AD7-1C43-C395-A2C1B66FEA34}"/>
                  </a:ext>
                </a:extLst>
              </p:cNvPr>
              <p:cNvSpPr/>
              <p:nvPr/>
            </p:nvSpPr>
            <p:spPr>
              <a:xfrm rot="5400000">
                <a:off x="6234731" y="1878469"/>
                <a:ext cx="535338" cy="548640"/>
              </a:xfrm>
              <a:prstGeom prst="ellipse">
                <a:avLst/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30027" tIns="130027" rIns="130027" bIns="130027" anchor="ctr" anchorCtr="0">
                <a:noAutofit/>
              </a:bodyPr>
              <a:lstStyle/>
              <a:p>
                <a:endParaRPr sz="2560"/>
              </a:p>
            </p:txBody>
          </p:sp>
          <p:sp>
            <p:nvSpPr>
              <p:cNvPr id="585" name="Oval 584">
                <a:extLst>
                  <a:ext uri="{FF2B5EF4-FFF2-40B4-BE49-F238E27FC236}">
                    <a16:creationId xmlns:a16="http://schemas.microsoft.com/office/drawing/2014/main" id="{8434778C-6106-DD04-C5C7-2AECEA0F3743}"/>
                  </a:ext>
                </a:extLst>
              </p:cNvPr>
              <p:cNvSpPr/>
              <p:nvPr/>
            </p:nvSpPr>
            <p:spPr>
              <a:xfrm>
                <a:off x="6378888" y="202086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5AADB96F-2519-88F9-E725-E7852D1628A7}"/>
                </a:ext>
              </a:extLst>
            </p:cNvPr>
            <p:cNvGrpSpPr/>
            <p:nvPr/>
          </p:nvGrpSpPr>
          <p:grpSpPr>
            <a:xfrm>
              <a:off x="8705803" y="6117022"/>
              <a:ext cx="548640" cy="535338"/>
              <a:chOff x="6228080" y="1885120"/>
              <a:chExt cx="548640" cy="535338"/>
            </a:xfrm>
          </p:grpSpPr>
          <p:sp>
            <p:nvSpPr>
              <p:cNvPr id="587" name="Google Shape;485;p29">
                <a:extLst>
                  <a:ext uri="{FF2B5EF4-FFF2-40B4-BE49-F238E27FC236}">
                    <a16:creationId xmlns:a16="http://schemas.microsoft.com/office/drawing/2014/main" id="{7433DA47-122F-D0DD-87B9-ED62572692B0}"/>
                  </a:ext>
                </a:extLst>
              </p:cNvPr>
              <p:cNvSpPr/>
              <p:nvPr/>
            </p:nvSpPr>
            <p:spPr>
              <a:xfrm rot="5400000">
                <a:off x="6234731" y="1878469"/>
                <a:ext cx="535338" cy="548640"/>
              </a:xfrm>
              <a:prstGeom prst="ellipse">
                <a:avLst/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30027" tIns="130027" rIns="130027" bIns="130027" anchor="ctr" anchorCtr="0">
                <a:noAutofit/>
              </a:bodyPr>
              <a:lstStyle/>
              <a:p>
                <a:endParaRPr sz="2560"/>
              </a:p>
            </p:txBody>
          </p:sp>
          <p:sp>
            <p:nvSpPr>
              <p:cNvPr id="588" name="Oval 587">
                <a:extLst>
                  <a:ext uri="{FF2B5EF4-FFF2-40B4-BE49-F238E27FC236}">
                    <a16:creationId xmlns:a16="http://schemas.microsoft.com/office/drawing/2014/main" id="{A1552317-0722-D694-DBA3-6206CCEF9179}"/>
                  </a:ext>
                </a:extLst>
              </p:cNvPr>
              <p:cNvSpPr/>
              <p:nvPr/>
            </p:nvSpPr>
            <p:spPr>
              <a:xfrm>
                <a:off x="6378888" y="202086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2E0ABE70-8F3C-B0D2-EAAF-14A79C9F9E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0123" y="973590"/>
              <a:ext cx="0" cy="6004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4E168693-26A7-8B39-9D80-734D17A511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0123" y="2109344"/>
              <a:ext cx="0" cy="6004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8365F5AC-46A0-7C8E-0B4A-81CCA0AB36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0123" y="3245098"/>
              <a:ext cx="0" cy="6004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DA3CD11C-7053-8BB4-4B87-C8432B811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0123" y="4380852"/>
              <a:ext cx="0" cy="6004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7DA45D55-20C0-0489-B249-E05DBFA385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0123" y="5516606"/>
              <a:ext cx="0" cy="6004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4" name="Google Shape;496;p29">
            <a:extLst>
              <a:ext uri="{FF2B5EF4-FFF2-40B4-BE49-F238E27FC236}">
                <a16:creationId xmlns:a16="http://schemas.microsoft.com/office/drawing/2014/main" id="{C99AD693-D713-243C-C49B-E7823E2E0682}"/>
              </a:ext>
            </a:extLst>
          </p:cNvPr>
          <p:cNvSpPr txBox="1"/>
          <p:nvPr/>
        </p:nvSpPr>
        <p:spPr>
          <a:xfrm>
            <a:off x="5275316" y="2525883"/>
            <a:ext cx="3457783" cy="4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r">
              <a:spcAft>
                <a:spcPts val="2276"/>
              </a:spcAft>
            </a:pPr>
            <a:r>
              <a:rPr lang="en-US" sz="1600" dirty="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rPr>
              <a:t>Algorithmic Optimization</a:t>
            </a:r>
            <a:endParaRPr sz="1600" dirty="0">
              <a:solidFill>
                <a:srgbClr val="F3F3F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05" name="Google Shape;497;p29">
            <a:extLst>
              <a:ext uri="{FF2B5EF4-FFF2-40B4-BE49-F238E27FC236}">
                <a16:creationId xmlns:a16="http://schemas.microsoft.com/office/drawing/2014/main" id="{BD25FBB3-59F2-00FD-5B34-D6A337BDC07B}"/>
              </a:ext>
            </a:extLst>
          </p:cNvPr>
          <p:cNvSpPr txBox="1"/>
          <p:nvPr/>
        </p:nvSpPr>
        <p:spPr>
          <a:xfrm>
            <a:off x="5000996" y="2809287"/>
            <a:ext cx="3732103" cy="1102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just">
              <a:spcAft>
                <a:spcPts val="2276"/>
              </a:spcAft>
            </a:pPr>
            <a:r>
              <a:rPr lang="en-US" sz="14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Experiment with diverse algorithms using cross-validation, identifying and refining the most effective models.</a:t>
            </a:r>
          </a:p>
        </p:txBody>
      </p:sp>
      <p:sp>
        <p:nvSpPr>
          <p:cNvPr id="606" name="Google Shape;496;p29">
            <a:extLst>
              <a:ext uri="{FF2B5EF4-FFF2-40B4-BE49-F238E27FC236}">
                <a16:creationId xmlns:a16="http://schemas.microsoft.com/office/drawing/2014/main" id="{6A2E11B7-C3F1-69FF-A75E-02CD4709643F}"/>
              </a:ext>
            </a:extLst>
          </p:cNvPr>
          <p:cNvSpPr txBox="1"/>
          <p:nvPr/>
        </p:nvSpPr>
        <p:spPr>
          <a:xfrm>
            <a:off x="5000996" y="4772639"/>
            <a:ext cx="3718455" cy="4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r">
              <a:spcAft>
                <a:spcPts val="2276"/>
              </a:spcAft>
            </a:pPr>
            <a:r>
              <a:rPr lang="en-US" sz="1600" dirty="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rPr>
              <a:t>Streamlined Production Deployment</a:t>
            </a:r>
            <a:endParaRPr sz="1600" dirty="0">
              <a:solidFill>
                <a:srgbClr val="F3F3F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07" name="Google Shape;497;p29">
            <a:extLst>
              <a:ext uri="{FF2B5EF4-FFF2-40B4-BE49-F238E27FC236}">
                <a16:creationId xmlns:a16="http://schemas.microsoft.com/office/drawing/2014/main" id="{97916899-A2BD-9029-A80A-597B75135A64}"/>
              </a:ext>
            </a:extLst>
          </p:cNvPr>
          <p:cNvSpPr txBox="1"/>
          <p:nvPr/>
        </p:nvSpPr>
        <p:spPr>
          <a:xfrm>
            <a:off x="4987348" y="5056043"/>
            <a:ext cx="3732103" cy="1102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just">
              <a:spcAft>
                <a:spcPts val="2276"/>
              </a:spcAft>
            </a:pPr>
            <a:r>
              <a:rPr lang="en-US" sz="14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Develop a production-ready algorithm and seamlessly integrate it as an API, ensuring operational efficiency.</a:t>
            </a:r>
          </a:p>
        </p:txBody>
      </p:sp>
      <p:sp>
        <p:nvSpPr>
          <p:cNvPr id="608" name="Google Shape;496;p29">
            <a:extLst>
              <a:ext uri="{FF2B5EF4-FFF2-40B4-BE49-F238E27FC236}">
                <a16:creationId xmlns:a16="http://schemas.microsoft.com/office/drawing/2014/main" id="{9FE20B1E-1053-BDDA-4BD2-8302C86B335B}"/>
              </a:ext>
            </a:extLst>
          </p:cNvPr>
          <p:cNvSpPr txBox="1"/>
          <p:nvPr/>
        </p:nvSpPr>
        <p:spPr>
          <a:xfrm>
            <a:off x="9253607" y="3650526"/>
            <a:ext cx="3847407" cy="4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>
              <a:spcAft>
                <a:spcPts val="2276"/>
              </a:spcAft>
            </a:pPr>
            <a:r>
              <a:rPr lang="en-US" sz="1600" dirty="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rPr>
              <a:t>Iterative Improvement and Assessment</a:t>
            </a:r>
          </a:p>
        </p:txBody>
      </p:sp>
      <p:sp>
        <p:nvSpPr>
          <p:cNvPr id="609" name="Google Shape;497;p29">
            <a:extLst>
              <a:ext uri="{FF2B5EF4-FFF2-40B4-BE49-F238E27FC236}">
                <a16:creationId xmlns:a16="http://schemas.microsoft.com/office/drawing/2014/main" id="{5ABB38B5-BDE6-BEDE-F5C7-4B4E3A97FF2B}"/>
              </a:ext>
            </a:extLst>
          </p:cNvPr>
          <p:cNvSpPr txBox="1"/>
          <p:nvPr/>
        </p:nvSpPr>
        <p:spPr>
          <a:xfrm>
            <a:off x="9240796" y="3936721"/>
            <a:ext cx="3750357" cy="53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just">
              <a:spcAft>
                <a:spcPts val="2276"/>
              </a:spcAft>
            </a:pPr>
            <a:r>
              <a:rPr lang="en-US" sz="14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Continuously measure and evaluate model performance metrics, iterating on models for ongoing enhancement.</a:t>
            </a:r>
          </a:p>
        </p:txBody>
      </p:sp>
      <p:sp>
        <p:nvSpPr>
          <p:cNvPr id="610" name="Google Shape;496;p29">
            <a:extLst>
              <a:ext uri="{FF2B5EF4-FFF2-40B4-BE49-F238E27FC236}">
                <a16:creationId xmlns:a16="http://schemas.microsoft.com/office/drawing/2014/main" id="{E0117936-1CD9-8C89-E04B-9C16C6CCD3F7}"/>
              </a:ext>
            </a:extLst>
          </p:cNvPr>
          <p:cNvSpPr txBox="1"/>
          <p:nvPr/>
        </p:nvSpPr>
        <p:spPr>
          <a:xfrm>
            <a:off x="9235352" y="5922034"/>
            <a:ext cx="3732100" cy="4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>
              <a:spcAft>
                <a:spcPts val="2276"/>
              </a:spcAft>
            </a:pPr>
            <a:r>
              <a:rPr lang="en-US" sz="1600" dirty="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rPr>
              <a:t>QA and Operational Integration</a:t>
            </a:r>
          </a:p>
        </p:txBody>
      </p:sp>
      <p:sp>
        <p:nvSpPr>
          <p:cNvPr id="611" name="Google Shape;497;p29">
            <a:extLst>
              <a:ext uri="{FF2B5EF4-FFF2-40B4-BE49-F238E27FC236}">
                <a16:creationId xmlns:a16="http://schemas.microsoft.com/office/drawing/2014/main" id="{3F3095D3-6EA7-A812-4FA0-57FDE0C1DED7}"/>
              </a:ext>
            </a:extLst>
          </p:cNvPr>
          <p:cNvSpPr txBox="1"/>
          <p:nvPr/>
        </p:nvSpPr>
        <p:spPr>
          <a:xfrm>
            <a:off x="9222541" y="6208229"/>
            <a:ext cx="3750357" cy="53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algn="just">
              <a:spcAft>
                <a:spcPts val="2276"/>
              </a:spcAft>
            </a:pPr>
            <a:r>
              <a:rPr lang="en-US" sz="14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Conduct thorough quality assurance to guarantee expected model performance and integrate the model seamlessly into existing DevOps processes.</a:t>
            </a:r>
          </a:p>
        </p:txBody>
      </p:sp>
      <p:sp>
        <p:nvSpPr>
          <p:cNvPr id="612" name="Google Shape;496;p29">
            <a:extLst>
              <a:ext uri="{FF2B5EF4-FFF2-40B4-BE49-F238E27FC236}">
                <a16:creationId xmlns:a16="http://schemas.microsoft.com/office/drawing/2014/main" id="{06B07F48-1F8C-9B3F-7D81-ECFEDEC617E2}"/>
              </a:ext>
            </a:extLst>
          </p:cNvPr>
          <p:cNvSpPr txBox="1"/>
          <p:nvPr/>
        </p:nvSpPr>
        <p:spPr>
          <a:xfrm>
            <a:off x="38190" y="5403125"/>
            <a:ext cx="2873710" cy="4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>
              <a:spcAft>
                <a:spcPts val="2276"/>
              </a:spcAft>
            </a:pPr>
            <a:r>
              <a:rPr lang="en-US" sz="1600" dirty="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rPr>
              <a:t>Benefits:</a:t>
            </a:r>
          </a:p>
        </p:txBody>
      </p:sp>
      <p:sp>
        <p:nvSpPr>
          <p:cNvPr id="613" name="Google Shape;497;p29">
            <a:extLst>
              <a:ext uri="{FF2B5EF4-FFF2-40B4-BE49-F238E27FC236}">
                <a16:creationId xmlns:a16="http://schemas.microsoft.com/office/drawing/2014/main" id="{923E0773-0EA8-0473-F042-EC05A344ED6E}"/>
              </a:ext>
            </a:extLst>
          </p:cNvPr>
          <p:cNvSpPr txBox="1"/>
          <p:nvPr/>
        </p:nvSpPr>
        <p:spPr>
          <a:xfrm>
            <a:off x="31902" y="5733892"/>
            <a:ext cx="5033299" cy="148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130027" rIns="130027" bIns="130027" anchor="t" anchorCtr="0">
            <a:noAutofit/>
          </a:bodyPr>
          <a:lstStyle/>
          <a:p>
            <a:pPr marL="285750" indent="-285750" algn="just">
              <a:spcAft>
                <a:spcPts val="2276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Enhanced procurement efficiency. </a:t>
            </a:r>
          </a:p>
          <a:p>
            <a:pPr marL="285750" indent="-285750" algn="just">
              <a:spcAft>
                <a:spcPts val="2276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Reduction in stockouts and excess inventory. </a:t>
            </a:r>
          </a:p>
          <a:p>
            <a:pPr marL="285750" indent="-285750" algn="just">
              <a:spcAft>
                <a:spcPts val="2276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Improved decision-making based on data-driven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</TotalTime>
  <Words>142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Josefin Sans</vt:lpstr>
      <vt:lpstr>Roboto Thin</vt:lpstr>
      <vt:lpstr>Office Theme</vt:lpstr>
      <vt:lpstr>Strategic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Rashadul Islam</dc:creator>
  <cp:lastModifiedBy>MD Rashadul Islam</cp:lastModifiedBy>
  <cp:revision>3</cp:revision>
  <dcterms:created xsi:type="dcterms:W3CDTF">2023-11-15T15:18:35Z</dcterms:created>
  <dcterms:modified xsi:type="dcterms:W3CDTF">2023-11-15T19:20:04Z</dcterms:modified>
</cp:coreProperties>
</file>