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+mj-lt"/>
              </a:rPr>
              <a:t>Importance of Features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 of Features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unit_price</c:v>
                </c:pt>
                <c:pt idx="1">
                  <c:v>week</c:v>
                </c:pt>
                <c:pt idx="2">
                  <c:v>month</c:v>
                </c:pt>
                <c:pt idx="3">
                  <c:v>quantity</c:v>
                </c:pt>
                <c:pt idx="4">
                  <c:v>hour</c:v>
                </c:pt>
                <c:pt idx="5">
                  <c:v>temperature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3</c:v>
                </c:pt>
                <c:pt idx="2">
                  <c:v>4</c:v>
                </c:pt>
                <c:pt idx="3">
                  <c:v>9</c:v>
                </c:pt>
                <c:pt idx="4">
                  <c:v>1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F-4C3F-99B4-3272D6B8E2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3654280"/>
        <c:axId val="473651040"/>
      </c:barChart>
      <c:catAx>
        <c:axId val="473654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1040"/>
        <c:crosses val="autoZero"/>
        <c:auto val="1"/>
        <c:lblAlgn val="ctr"/>
        <c:lblOffset val="100"/>
        <c:noMultiLvlLbl val="0"/>
      </c:catAx>
      <c:valAx>
        <c:axId val="473651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3654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17FEB-0C16-4641-9FFB-A55B9C2BD6E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04E8F-C879-4316-BC19-17B22B448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1bc263f502_0_2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1bc263f502_0_2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43E5-696D-F2DA-D833-4B4EB970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E35D-287C-625D-B5FA-95581C75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99E6-2602-CC6E-7A08-573B6C9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808A-F1CD-6196-2772-D3911271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6CCF-C5F2-E435-5CFD-5212DBF2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C07-4696-3ED9-41D4-D96CFA5E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C1B07-0574-479F-D10F-5BC8278BB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3815-CDAC-293E-6068-08D86772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9741E-7EEB-720E-4C78-325532AD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AD0D-C5BA-9690-BD03-9C3C3E56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1C4D4-51FC-ACD4-CF05-4BCFD247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048FE-7522-4F5D-37AB-36BAEFCB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34C1-7B6D-5593-8BDE-3B77B16F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68F1-9467-10B4-2D0E-6AEA6F3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EB09-8459-6A1C-55DB-CCB98E81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951034" y="593366"/>
            <a:ext cx="102900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/>
          <p:nvPr/>
        </p:nvSpPr>
        <p:spPr>
          <a:xfrm rot="10800000" flipH="1">
            <a:off x="2" y="-136"/>
            <a:ext cx="2362361" cy="925303"/>
          </a:xfrm>
          <a:custGeom>
            <a:avLst/>
            <a:gdLst/>
            <a:ahLst/>
            <a:cxnLst/>
            <a:rect l="l" t="t" r="r" b="b"/>
            <a:pathLst>
              <a:path w="141685" h="55496" extrusionOk="0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chemeClr val="lt2">
              <a:alpha val="506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6"/>
          <p:cNvSpPr/>
          <p:nvPr/>
        </p:nvSpPr>
        <p:spPr>
          <a:xfrm rot="10800000" flipH="1">
            <a:off x="1" y="36"/>
            <a:ext cx="3441676" cy="597856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chemeClr val="lt2">
              <a:alpha val="506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6"/>
          <p:cNvSpPr/>
          <p:nvPr/>
        </p:nvSpPr>
        <p:spPr>
          <a:xfrm>
            <a:off x="-152399" y="1001367"/>
            <a:ext cx="703600" cy="703600"/>
          </a:xfrm>
          <a:prstGeom prst="ellipse">
            <a:avLst/>
          </a:prstGeom>
          <a:solidFill>
            <a:schemeClr val="lt2">
              <a:alpha val="506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6"/>
          <p:cNvSpPr/>
          <p:nvPr/>
        </p:nvSpPr>
        <p:spPr>
          <a:xfrm flipH="1">
            <a:off x="8237717" y="5651501"/>
            <a:ext cx="3954284" cy="1206492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499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937D-53BF-7145-5DBB-EF04A616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E6D2-0801-8C99-B5EC-DEDD95F2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650C-903B-8FFF-E80A-2C8C1ECD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F854-BBE0-BD0D-AF66-DC42D32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CE6F-E388-5017-AF30-E85DD71C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9393-42E0-7B70-15A3-E6172682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D6D0-9B7C-3B15-5646-8F9327D2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5D5F-5742-A0C0-040F-810CD776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8D289-A7FD-2971-9316-67C9F505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51FE-EDE4-7AC1-E383-DCD9A95B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B543-D2F8-3417-32ED-A68EAD25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236B-72FC-6B09-48E5-02AC4ADE7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A493-C48F-606F-3229-6AE3AE99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5CA2-D260-1C9E-2E7D-059B958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D756-6157-7BF4-7E29-0B6C0A5C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DD56-0FCC-20E8-6D1D-7B3DC03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698E-75B3-8262-4A46-2171FA29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21E08-D246-B02D-7511-038877D6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E350-3D39-DBC2-E44E-4FA9FA93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8F9FE-990C-07DE-8E1A-A1CE7E744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B344D-9F4D-D890-2430-539A78A1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33DC8-3264-1C23-D493-A2CA4158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62EFB-67F1-0071-D84F-8AAE3AE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25B8D-0A1A-94A2-BD53-682D1450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50B5-C9F2-4F13-7E0D-0C45167F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D81E6-1331-1C6A-31EB-6B8ED4FA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834BF-EC46-86AE-9699-82E8DE4C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4DB90-CA0B-F2F0-D678-BEFAC29F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FD38F-02B0-2B90-F399-414CE0E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65435-17B0-50D5-FBDB-91F5CADB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23722-9DF7-75FF-8D33-F7028BD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E1A-5F07-5D46-B916-D9DB7108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EA55-239D-4B4A-0207-5A9CCE56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E81B-478F-25BB-0024-A3E5FBBB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10DCB-2D34-4E41-2116-662D44C9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3C99-5016-5500-11B8-C647F41E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34844-B954-4F01-456F-DBED83E9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3DD5-5C03-DA54-713D-8A69D27B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5604E-38F3-B6B6-6964-EC01F258A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5446-390F-1D32-596B-0428AB03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D501-21BD-328E-E1F0-37121DAF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090D-CC6F-3A53-A052-20DC6D88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2D7F-AB17-790F-0699-19A19767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777AA-C591-AED7-B564-9562F3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9053-9726-ABE4-AB8A-972FBF12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89ED-406A-CA39-0FC0-023C25C9B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88910-E4C2-4A41-BB89-C2082C535DC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903C-84E8-8E86-5BBD-EAB513C39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0A34-5085-2B9D-CCCC-D9AD32D92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A9DF-C84C-4AD0-9E80-E4FCB559E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9"/>
          <p:cNvSpPr/>
          <p:nvPr/>
        </p:nvSpPr>
        <p:spPr>
          <a:xfrm>
            <a:off x="680671" y="877387"/>
            <a:ext cx="4819200" cy="16943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338" name="Google Shape;1338;p69"/>
          <p:cNvSpPr txBox="1"/>
          <p:nvPr/>
        </p:nvSpPr>
        <p:spPr>
          <a:xfrm>
            <a:off x="1198750" y="573951"/>
            <a:ext cx="3378093" cy="719618"/>
          </a:xfrm>
          <a:prstGeom prst="roundRect">
            <a:avLst>
              <a:gd name="adj" fmla="val 50000"/>
            </a:avLst>
          </a:prstGeom>
          <a:solidFill>
            <a:schemeClr val="bg1">
              <a:alpha val="90000"/>
            </a:schemeClr>
          </a:solidFill>
          <a:ln>
            <a:solidFill>
              <a:srgbClr val="FFC000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Data Boost for Precision</a:t>
            </a:r>
            <a:endParaRPr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39" name="Google Shape;1339;p69"/>
          <p:cNvSpPr txBox="1"/>
          <p:nvPr/>
        </p:nvSpPr>
        <p:spPr>
          <a:xfrm>
            <a:off x="871780" y="1255413"/>
            <a:ext cx="4530975" cy="116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Elevate model accuracy for production readiness by amassing a larger dataset. Expanding samples refines current features, ensuring a robust performance.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52" name="Google Shape;1352;p69"/>
          <p:cNvGrpSpPr/>
          <p:nvPr/>
        </p:nvGrpSpPr>
        <p:grpSpPr>
          <a:xfrm>
            <a:off x="11060358" y="264864"/>
            <a:ext cx="570300" cy="216000"/>
            <a:chOff x="979125" y="1666875"/>
            <a:chExt cx="427725" cy="162000"/>
          </a:xfrm>
        </p:grpSpPr>
        <p:sp>
          <p:nvSpPr>
            <p:cNvPr id="1353" name="Google Shape;1353;p69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69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55" name="Google Shape;1355;p69"/>
          <p:cNvSpPr/>
          <p:nvPr/>
        </p:nvSpPr>
        <p:spPr>
          <a:xfrm>
            <a:off x="284843" y="459607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F5B221-0BCE-AB09-2241-C18BCA3B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813689"/>
              </p:ext>
            </p:extLst>
          </p:nvPr>
        </p:nvGraphicFramePr>
        <p:xfrm>
          <a:off x="5974149" y="480864"/>
          <a:ext cx="5767467" cy="455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1335;p69">
            <a:extLst>
              <a:ext uri="{FF2B5EF4-FFF2-40B4-BE49-F238E27FC236}">
                <a16:creationId xmlns:a16="http://schemas.microsoft.com/office/drawing/2014/main" id="{8D1867EF-C3FF-DC20-3CD8-F0552A1D136B}"/>
              </a:ext>
            </a:extLst>
          </p:cNvPr>
          <p:cNvSpPr/>
          <p:nvPr/>
        </p:nvSpPr>
        <p:spPr>
          <a:xfrm>
            <a:off x="680671" y="2966117"/>
            <a:ext cx="4819200" cy="16943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Google Shape;1338;p69">
            <a:extLst>
              <a:ext uri="{FF2B5EF4-FFF2-40B4-BE49-F238E27FC236}">
                <a16:creationId xmlns:a16="http://schemas.microsoft.com/office/drawing/2014/main" id="{87567D98-7306-437B-A370-AA9E154A5BDF}"/>
              </a:ext>
            </a:extLst>
          </p:cNvPr>
          <p:cNvSpPr txBox="1"/>
          <p:nvPr/>
        </p:nvSpPr>
        <p:spPr>
          <a:xfrm>
            <a:off x="1198751" y="2662682"/>
            <a:ext cx="3378093" cy="719618"/>
          </a:xfrm>
          <a:prstGeom prst="roundRect">
            <a:avLst>
              <a:gd name="adj" fmla="val 50000"/>
            </a:avLst>
          </a:prstGeom>
          <a:solidFill>
            <a:schemeClr val="bg1">
              <a:alpha val="90000"/>
            </a:schemeClr>
          </a:solidFill>
          <a:ln>
            <a:solidFill>
              <a:srgbClr val="FFC000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Feature Focus for Profitability</a:t>
            </a:r>
          </a:p>
        </p:txBody>
      </p:sp>
      <p:sp>
        <p:nvSpPr>
          <p:cNvPr id="7" name="Google Shape;1339;p69">
            <a:extLst>
              <a:ext uri="{FF2B5EF4-FFF2-40B4-BE49-F238E27FC236}">
                <a16:creationId xmlns:a16="http://schemas.microsoft.com/office/drawing/2014/main" id="{D37B8E4D-27EC-E815-A495-64F5C823D4E4}"/>
              </a:ext>
            </a:extLst>
          </p:cNvPr>
          <p:cNvSpPr txBox="1"/>
          <p:nvPr/>
        </p:nvSpPr>
        <p:spPr>
          <a:xfrm>
            <a:off x="871780" y="3344143"/>
            <a:ext cx="4530975" cy="116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Beyond pricing, explore additional product features to enhance model sophistication and predictive prowess. Uncover untapped dimensions for sharper insights.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335;p69">
            <a:extLst>
              <a:ext uri="{FF2B5EF4-FFF2-40B4-BE49-F238E27FC236}">
                <a16:creationId xmlns:a16="http://schemas.microsoft.com/office/drawing/2014/main" id="{A983CE66-091D-E570-5601-16AB527365F1}"/>
              </a:ext>
            </a:extLst>
          </p:cNvPr>
          <p:cNvSpPr/>
          <p:nvPr/>
        </p:nvSpPr>
        <p:spPr>
          <a:xfrm>
            <a:off x="631896" y="5053038"/>
            <a:ext cx="4819200" cy="16943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" name="Google Shape;1338;p69">
            <a:extLst>
              <a:ext uri="{FF2B5EF4-FFF2-40B4-BE49-F238E27FC236}">
                <a16:creationId xmlns:a16="http://schemas.microsoft.com/office/drawing/2014/main" id="{4AD5A854-AE69-CCFF-9D73-7581308A9D17}"/>
              </a:ext>
            </a:extLst>
          </p:cNvPr>
          <p:cNvSpPr txBox="1"/>
          <p:nvPr/>
        </p:nvSpPr>
        <p:spPr>
          <a:xfrm>
            <a:off x="1149975" y="4749603"/>
            <a:ext cx="3426868" cy="719618"/>
          </a:xfrm>
          <a:prstGeom prst="roundRect">
            <a:avLst>
              <a:gd name="adj" fmla="val 50000"/>
            </a:avLst>
          </a:prstGeom>
          <a:solidFill>
            <a:schemeClr val="bg1">
              <a:alpha val="90000"/>
            </a:schemeClr>
          </a:solidFill>
          <a:ln>
            <a:solidFill>
              <a:srgbClr val="FFC000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IoT Power for Performance</a:t>
            </a:r>
            <a:endParaRPr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" name="Google Shape;1339;p69">
            <a:extLst>
              <a:ext uri="{FF2B5EF4-FFF2-40B4-BE49-F238E27FC236}">
                <a16:creationId xmlns:a16="http://schemas.microsoft.com/office/drawing/2014/main" id="{DC5E825F-05AF-DF9A-1491-54E01EBCBA60}"/>
              </a:ext>
            </a:extLst>
          </p:cNvPr>
          <p:cNvSpPr txBox="1"/>
          <p:nvPr/>
        </p:nvSpPr>
        <p:spPr>
          <a:xfrm>
            <a:off x="823006" y="5431064"/>
            <a:ext cx="4378613" cy="116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Scale up IoT data to boost model accuracy over time. Embrace open data like weather insights for added precision, staying ahead in innovation.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47" name="Google Shape;1347;p69"/>
          <p:cNvGrpSpPr/>
          <p:nvPr/>
        </p:nvGrpSpPr>
        <p:grpSpPr>
          <a:xfrm>
            <a:off x="6096000" y="6015626"/>
            <a:ext cx="1278900" cy="216000"/>
            <a:chOff x="447675" y="1666875"/>
            <a:chExt cx="959175" cy="162000"/>
          </a:xfrm>
        </p:grpSpPr>
        <p:sp>
          <p:nvSpPr>
            <p:cNvPr id="1348" name="Google Shape;1348;p69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69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69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69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Baloo 2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Rashadul Islam</dc:creator>
  <cp:lastModifiedBy>MD Rashadul Islam</cp:lastModifiedBy>
  <cp:revision>1</cp:revision>
  <dcterms:created xsi:type="dcterms:W3CDTF">2023-11-16T18:23:39Z</dcterms:created>
  <dcterms:modified xsi:type="dcterms:W3CDTF">2023-11-16T18:25:38Z</dcterms:modified>
</cp:coreProperties>
</file>