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6858000" cx="9144000"/>
  <p:notesSz cx="6858000" cy="9144000"/>
  <p:embeddedFontLst>
    <p:embeddedFont>
      <p:font typeface="Roboto"/>
      <p:regular r:id="rId71"/>
      <p:bold r:id="rId72"/>
      <p:italic r:id="rId73"/>
      <p:boldItalic r:id="rId74"/>
    </p:embeddedFont>
    <p:embeddedFont>
      <p:font typeface="PT Sans Narrow"/>
      <p:regular r:id="rId75"/>
      <p:bold r:id="rId76"/>
    </p:embeddedFont>
    <p:embeddedFont>
      <p:font typeface="Century Schoolbook"/>
      <p:regular r:id="rId77"/>
      <p:bold r:id="rId78"/>
      <p:italic r:id="rId79"/>
      <p:boldItalic r:id="rId80"/>
    </p:embeddedFont>
    <p:embeddedFont>
      <p:font typeface="Comfortaa"/>
      <p:regular r:id="rId81"/>
      <p:bold r:id="rId82"/>
    </p:embeddedFont>
    <p:embeddedFont>
      <p:font typeface="Open Sans"/>
      <p:regular r:id="rId83"/>
      <p:bold r:id="rId84"/>
      <p:italic r:id="rId85"/>
      <p:boldItalic r:id="rId8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7" roundtripDataSignature="AMtx7mhXH4W+LwzcPCjVsTQ2g3wTsPQ5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OpenSans-bold.fntdata"/><Relationship Id="rId83" Type="http://schemas.openxmlformats.org/officeDocument/2006/relationships/font" Target="fonts/OpenSans-regular.fntdata"/><Relationship Id="rId42" Type="http://schemas.openxmlformats.org/officeDocument/2006/relationships/slide" Target="slides/slide37.xml"/><Relationship Id="rId86" Type="http://schemas.openxmlformats.org/officeDocument/2006/relationships/font" Target="fonts/OpenSans-boldItalic.fntdata"/><Relationship Id="rId41" Type="http://schemas.openxmlformats.org/officeDocument/2006/relationships/slide" Target="slides/slide36.xml"/><Relationship Id="rId85" Type="http://schemas.openxmlformats.org/officeDocument/2006/relationships/font" Target="fonts/OpenSans-italic.fntdata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87" Type="http://customschemas.google.com/relationships/presentationmetadata" Target="meta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CenturySchoolbook-boldItalic.fntdata"/><Relationship Id="rId82" Type="http://schemas.openxmlformats.org/officeDocument/2006/relationships/font" Target="fonts/Comfortaa-bold.fntdata"/><Relationship Id="rId81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-italic.fntdata"/><Relationship Id="rId72" Type="http://schemas.openxmlformats.org/officeDocument/2006/relationships/font" Target="fonts/Roboto-bold.fntdata"/><Relationship Id="rId31" Type="http://schemas.openxmlformats.org/officeDocument/2006/relationships/slide" Target="slides/slide26.xml"/><Relationship Id="rId75" Type="http://schemas.openxmlformats.org/officeDocument/2006/relationships/font" Target="fonts/PTSansNarrow-regular.fntdata"/><Relationship Id="rId30" Type="http://schemas.openxmlformats.org/officeDocument/2006/relationships/slide" Target="slides/slide25.xml"/><Relationship Id="rId74" Type="http://schemas.openxmlformats.org/officeDocument/2006/relationships/font" Target="fonts/Roboto-boldItalic.fntdata"/><Relationship Id="rId33" Type="http://schemas.openxmlformats.org/officeDocument/2006/relationships/slide" Target="slides/slide28.xml"/><Relationship Id="rId77" Type="http://schemas.openxmlformats.org/officeDocument/2006/relationships/font" Target="fonts/CenturySchoolbook-regular.fntdata"/><Relationship Id="rId32" Type="http://schemas.openxmlformats.org/officeDocument/2006/relationships/slide" Target="slides/slide27.xml"/><Relationship Id="rId76" Type="http://schemas.openxmlformats.org/officeDocument/2006/relationships/font" Target="fonts/PTSansNarrow-bold.fntdata"/><Relationship Id="rId35" Type="http://schemas.openxmlformats.org/officeDocument/2006/relationships/slide" Target="slides/slide30.xml"/><Relationship Id="rId79" Type="http://schemas.openxmlformats.org/officeDocument/2006/relationships/font" Target="fonts/CenturySchoolbook-italic.fntdata"/><Relationship Id="rId34" Type="http://schemas.openxmlformats.org/officeDocument/2006/relationships/slide" Target="slides/slide29.xml"/><Relationship Id="rId78" Type="http://schemas.openxmlformats.org/officeDocument/2006/relationships/font" Target="fonts/CenturySchoolbook-bold.fntdata"/><Relationship Id="rId71" Type="http://schemas.openxmlformats.org/officeDocument/2006/relationships/font" Target="fonts/Roboto-regular.fntdata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920e2cdb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16920e2cdb3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920e2cdb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16920e2cdb3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920e2cdb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16920e2cdb3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920e2cdb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16920e2cdb3_0_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920e2cdb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16920e2cdb3_0_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6920e2cdb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16920e2cdb3_0_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6920e2cdb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16920e2cdb3_0_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920e2cdb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16920e2cdb3_0_1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6c7467991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16c7467991f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6920e2cdb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16920e2cdb3_0_1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76c682f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1576c682f4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6c7467991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16c7467991f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6c7467991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16c7467991f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6920e2cdb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16920e2cdb3_0_2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c7467991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16c7467991f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6c7467991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16c7467991f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6c7467991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16c7467991f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c7467991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g16c7467991f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6dadb988c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g16dadb988c6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6c7467991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g16c7467991f_0_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dadb988c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g16dadb988c6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920e2cdb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16920e2cdb3_0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6dadb988c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g16dadb988c6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6dadb988c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g16dadb988c6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6dadb988c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g16dadb988c6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6dadb988c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g16dadb988c6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6dadb988c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g16dadb988c6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6c7467991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g16c7467991f_0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797d650a6a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g1797d650a6a_3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78760954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g1787609544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6c7467991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g16c7467991f_0_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6dadb988c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g16dadb988c6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920e2cdb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16920e2cdb3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769e17e64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1" name="Google Shape;441;g1769e17e649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769e17e64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g1769e17e649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769e17e64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g1769e17e649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769e17e64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0" name="Google Shape;470;g1769e17e649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769e17e64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g1769e17e649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769e17e64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g1769e17e649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769e17e64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8" name="Google Shape;498;g1769e17e649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769e17e64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8" name="Google Shape;508;g1769e17e649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769e17e64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9" name="Google Shape;519;g1769e17e649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769e17e64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9" name="Google Shape;529;g1769e17e649_0_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920e2cdb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16920e2cdb3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769e17e64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0" name="Google Shape;540;g1769e17e649_0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769e17e64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9" name="Google Shape;549;g1769e17e649_0_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769e17e64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8" name="Google Shape;558;g1769e17e649_0_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769e17e64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9" name="Google Shape;569;g1769e17e649_0_1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769e17e64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8" name="Google Shape;578;g1769e17e649_0_1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797d650a6a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7" name="Google Shape;587;g1797d650a6a_3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797d650a6a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6" name="Google Shape;596;g1797d650a6a_3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797d650a6a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6" name="Google Shape;606;g1797d650a6a_3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769e17e64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5" name="Google Shape;615;g1769e17e649_0_1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797d650a6a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4" name="Google Shape;624;g1797d650a6a_3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920e2cd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16920e2cdb3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797d650a6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3" name="Google Shape;633;g1797d650a6a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797d650a6a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3" name="Google Shape;643;g1797d650a6a_2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797d650a6a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2" name="Google Shape;652;g1797d650a6a_3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797d650a6a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2" name="Google Shape;662;g1797d650a6a_2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ff009cfbf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2" name="Google Shape;672;gff009cfbf5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6920e2cdb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8" name="Google Shape;678;g16920e2cdb3_0_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920e2cdb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16920e2cdb3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920e2cdb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16920e2cdb3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920e2cdb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16920e2cdb3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fef4d4d826_0_63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" name="Google Shape;15;gfef4d4d826_0_63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" name="Google Shape;16;gfef4d4d826_0_63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17" name="Google Shape;17;gfef4d4d826_0_6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gfef4d4d826_0_63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" name="Google Shape;19;gfef4d4d826_0_63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20" name="Google Shape;20;gfef4d4d826_0_63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gfef4d4d826_0_63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" name="Google Shape;22;gfef4d4d826_0_63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3" name="Google Shape;23;gfef4d4d826_0_63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gfef4d4d826_0_6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ef4d4d826_0_106"/>
          <p:cNvSpPr txBox="1"/>
          <p:nvPr>
            <p:ph idx="1" type="body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64" name="Google Shape;64;gfef4d4d826_0_10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ef4d4d826_0_109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fef4d4d826_0_109"/>
          <p:cNvSpPr txBox="1"/>
          <p:nvPr>
            <p:ph hasCustomPrompt="1"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gfef4d4d826_0_109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gfef4d4d826_0_10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ef4d4d826_0_1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fef4d4d826_0_11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fef4d4d826_0_116"/>
          <p:cNvSpPr txBox="1"/>
          <p:nvPr>
            <p:ph idx="1" type="body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gfef4d4d826_0_116"/>
          <p:cNvSpPr txBox="1"/>
          <p:nvPr>
            <p:ph idx="10" type="dt"/>
          </p:nvPr>
        </p:nvSpPr>
        <p:spPr>
          <a:xfrm rot="5400000">
            <a:off x="7589484" y="1081935"/>
            <a:ext cx="2011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gfef4d4d826_0_116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0" name="Google Shape;30;gfef4d4d826_0_116"/>
          <p:cNvSpPr txBox="1"/>
          <p:nvPr>
            <p:ph idx="11" type="ftr"/>
          </p:nvPr>
        </p:nvSpPr>
        <p:spPr>
          <a:xfrm rot="5400000">
            <a:off x="6990216" y="3737270"/>
            <a:ext cx="3200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fef4d4d826_0_75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fef4d4d826_0_75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gfef4d4d826_0_7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fef4d4d826_0_79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fef4d4d826_0_7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gfef4d4d826_0_7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gfef4d4d826_0_7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ef4d4d826_0_8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gfef4d4d826_0_84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gfef4d4d826_0_84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gfef4d4d826_0_8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ef4d4d826_0_8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7" name="Google Shape;47;gfef4d4d826_0_8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ef4d4d826_0_92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gfef4d4d826_0_92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gfef4d4d826_0_9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fef4d4d826_0_96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gfef4d4d826_0_9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ef4d4d826_0_9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gfef4d4d826_0_9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fef4d4d826_0_99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9" name="Google Shape;59;gfef4d4d826_0_99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gfef4d4d826_0_9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gfef4d4d826_0_9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fef4d4d826_0_5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1" name="Google Shape;11;gfef4d4d826_0_5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gfef4d4d826_0_5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albanger.wordpress.com/2014/01/08/a-basic-non-functional-requirements-checklist/comment-page-1/" TargetMode="External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53.xml"/><Relationship Id="rId10" Type="http://schemas.openxmlformats.org/officeDocument/2006/relationships/slide" Target="/ppt/slides/slide39.xml"/><Relationship Id="rId12" Type="http://schemas.openxmlformats.org/officeDocument/2006/relationships/slide" Target="/ppt/slides/slide6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6.xml"/><Relationship Id="rId9" Type="http://schemas.openxmlformats.org/officeDocument/2006/relationships/slide" Target="/ppt/slides/slide27.xml"/><Relationship Id="rId5" Type="http://schemas.openxmlformats.org/officeDocument/2006/relationships/slide" Target="/ppt/slides/slide7.xml"/><Relationship Id="rId6" Type="http://schemas.openxmlformats.org/officeDocument/2006/relationships/slide" Target="/ppt/slides/slide1.xml"/><Relationship Id="rId7" Type="http://schemas.openxmlformats.org/officeDocument/2006/relationships/slide" Target="/ppt/slides/slide15.xml"/><Relationship Id="rId8" Type="http://schemas.openxmlformats.org/officeDocument/2006/relationships/slide" Target="/ppt/slides/slide18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7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QiVcyvJ6A4AzRTF3sT8oZH_3MezJkUjO/edit?usp=sharing&amp;ouid=100595512155232407204&amp;rtpof=true&amp;sd=true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0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6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8.jpg"/></Relationships>
</file>

<file path=ppt/slides/_rels/slide65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geeksforgeeks.org/cardinality-in-dbms/" TargetMode="External"/><Relationship Id="rId10" Type="http://schemas.openxmlformats.org/officeDocument/2006/relationships/hyperlink" Target="https://beginnersbook.com/2015/04/e-r-model-in-dbm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opentextbc.ca/dbdesign01/chapter/chapter-13-database-development-process/" TargetMode="External"/><Relationship Id="rId4" Type="http://schemas.openxmlformats.org/officeDocument/2006/relationships/hyperlink" Target="https://dalbanger.wordpress.com/2014/01/08/a-basic-non-functional-requirements-checklist/comment-page-1/" TargetMode="External"/><Relationship Id="rId9" Type="http://schemas.openxmlformats.org/officeDocument/2006/relationships/hyperlink" Target="https://opentextbc.ca/dbdesign01/chapter/chapter-8-entity-relationship-model/" TargetMode="External"/><Relationship Id="rId5" Type="http://schemas.openxmlformats.org/officeDocument/2006/relationships/hyperlink" Target="https://opentextbc.ca/dbdesign01/chapter/chapter-8-entity-relationship-model/" TargetMode="External"/><Relationship Id="rId6" Type="http://schemas.openxmlformats.org/officeDocument/2006/relationships/hyperlink" Target="https://jcsites.juniata.edu/faculty/rhodes/dbms/ermodel.htm" TargetMode="External"/><Relationship Id="rId7" Type="http://schemas.openxmlformats.org/officeDocument/2006/relationships/hyperlink" Target="https://prepinsta.com/dbms/weak-entity-and-strong-entity/" TargetMode="External"/><Relationship Id="rId8" Type="http://schemas.openxmlformats.org/officeDocument/2006/relationships/hyperlink" Target="https://www.datasciencecentral.com/key-attributes-in-er-diagram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ctrTitle"/>
          </p:nvPr>
        </p:nvSpPr>
        <p:spPr>
          <a:xfrm>
            <a:off x="1610074" y="1887600"/>
            <a:ext cx="5925300" cy="19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Schoolbook"/>
              <a:buNone/>
            </a:pPr>
            <a:r>
              <a:rPr lang="es-ES" sz="36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Unit 2: The Entity-Relationship Model</a:t>
            </a:r>
            <a:endParaRPr sz="320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2526425" y="627875"/>
            <a:ext cx="255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274E1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I.E.S Rodrigo Caro</a:t>
            </a:r>
            <a:endParaRPr b="0" i="0" sz="14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1847175" y="3913400"/>
            <a:ext cx="55131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lang="es-ES" sz="2400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ASIR </a:t>
            </a:r>
            <a:endParaRPr b="1" i="0" sz="12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irc_2012.JPG" id="79" name="Google Shape;7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250" y="257675"/>
            <a:ext cx="1004750" cy="1018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pto2012.JPG" id="80" name="Google Shape;8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3175" y="365650"/>
            <a:ext cx="11525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920e2cdb3_0_59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0" name="Google Shape;160;g16920e2cdb3_0_59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g16920e2cdb3_0_59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2" name="Google Shape;162;g16920e2cdb3_0_5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Database Lifecycle: Design</a:t>
            </a:r>
            <a:endParaRPr sz="41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755">
                <a:solidFill>
                  <a:srgbClr val="1155CC"/>
                </a:solidFill>
              </a:rPr>
              <a:t>Logic Design </a:t>
            </a:r>
            <a:endParaRPr sz="3755">
              <a:solidFill>
                <a:srgbClr val="1155CC"/>
              </a:solidFill>
            </a:endParaRPr>
          </a:p>
        </p:txBody>
      </p:sp>
      <p:sp>
        <p:nvSpPr>
          <p:cNvPr id="163" name="Google Shape;163;g16920e2cdb3_0_59"/>
          <p:cNvSpPr txBox="1"/>
          <p:nvPr/>
        </p:nvSpPr>
        <p:spPr>
          <a:xfrm>
            <a:off x="457200" y="1593625"/>
            <a:ext cx="8403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es-ES" sz="2100">
                <a:latin typeface="Open Sans"/>
                <a:ea typeface="Open Sans"/>
                <a:cs typeface="Open Sans"/>
                <a:sym typeface="Open Sans"/>
              </a:rPr>
              <a:t>Database design </a:t>
            </a:r>
            <a:r>
              <a:rPr lang="es-ES" sz="2100">
                <a:latin typeface="Open Sans"/>
                <a:ea typeface="Open Sans"/>
                <a:cs typeface="Open Sans"/>
                <a:sym typeface="Open Sans"/>
              </a:rPr>
              <a:t>starts with a conceptual data mode</a:t>
            </a:r>
            <a:r>
              <a:rPr lang="es-ES" sz="2100">
                <a:latin typeface="Open Sans"/>
                <a:ea typeface="Open Sans"/>
                <a:cs typeface="Open Sans"/>
                <a:sym typeface="Open Sans"/>
              </a:rPr>
              <a:t>l and </a:t>
            </a:r>
            <a:r>
              <a:rPr b="1" lang="es-ES" sz="2100">
                <a:latin typeface="Open Sans"/>
                <a:ea typeface="Open Sans"/>
                <a:cs typeface="Open Sans"/>
                <a:sym typeface="Open Sans"/>
              </a:rPr>
              <a:t>produces a specification of a logical schema</a:t>
            </a:r>
            <a:r>
              <a:rPr lang="es-ES" sz="2100">
                <a:latin typeface="Open Sans"/>
                <a:ea typeface="Open Sans"/>
                <a:cs typeface="Open Sans"/>
                <a:sym typeface="Open Sans"/>
              </a:rPr>
              <a:t>; this will d</a:t>
            </a:r>
            <a:r>
              <a:rPr lang="es-ES" sz="2100">
                <a:latin typeface="Open Sans"/>
                <a:ea typeface="Open Sans"/>
                <a:cs typeface="Open Sans"/>
                <a:sym typeface="Open Sans"/>
              </a:rPr>
              <a:t>etermine the </a:t>
            </a:r>
            <a:r>
              <a:rPr b="1" lang="es-ES" sz="2100">
                <a:latin typeface="Open Sans"/>
                <a:ea typeface="Open Sans"/>
                <a:cs typeface="Open Sans"/>
                <a:sym typeface="Open Sans"/>
              </a:rPr>
              <a:t>specific type of database system</a:t>
            </a:r>
            <a:r>
              <a:rPr lang="es-ES" sz="2100">
                <a:latin typeface="Open Sans"/>
                <a:ea typeface="Open Sans"/>
                <a:cs typeface="Open Sans"/>
                <a:sym typeface="Open Sans"/>
              </a:rPr>
              <a:t> (network, relationa</a:t>
            </a:r>
            <a:r>
              <a:rPr lang="es-ES" sz="2100">
                <a:latin typeface="Open Sans"/>
                <a:ea typeface="Open Sans"/>
                <a:cs typeface="Open Sans"/>
                <a:sym typeface="Open Sans"/>
              </a:rPr>
              <a:t>l, object-oriented) that is required.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es-ES" sz="2100">
                <a:latin typeface="Open Sans"/>
                <a:ea typeface="Open Sans"/>
                <a:cs typeface="Open Sans"/>
                <a:sym typeface="Open Sans"/>
              </a:rPr>
              <a:t>The relational representation is still independent of any specific DBMS; it is another conceptual data model.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es-ES" sz="2100">
                <a:latin typeface="Open Sans"/>
                <a:ea typeface="Open Sans"/>
                <a:cs typeface="Open Sans"/>
                <a:sym typeface="Open Sans"/>
              </a:rPr>
              <a:t>We could do some transformation to optimize the model. Normalized database.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920e2cdb3_0_81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9" name="Google Shape;169;g16920e2cdb3_0_81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g16920e2cdb3_0_81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1" name="Google Shape;171;g16920e2cdb3_0_8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Database Lifecycle: Design</a:t>
            </a:r>
            <a:endParaRPr sz="41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755">
                <a:solidFill>
                  <a:srgbClr val="1155CC"/>
                </a:solidFill>
              </a:rPr>
              <a:t>Physical Schema</a:t>
            </a:r>
            <a:endParaRPr sz="3755">
              <a:solidFill>
                <a:srgbClr val="1155CC"/>
              </a:solidFill>
            </a:endParaRPr>
          </a:p>
        </p:txBody>
      </p:sp>
      <p:sp>
        <p:nvSpPr>
          <p:cNvPr id="172" name="Google Shape;172;g16920e2cdb3_0_81"/>
          <p:cNvSpPr txBox="1"/>
          <p:nvPr/>
        </p:nvSpPr>
        <p:spPr>
          <a:xfrm>
            <a:off x="457200" y="1593625"/>
            <a:ext cx="84030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The goal of this phase is to get the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 internal schema.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In this phase, it is necessary to know the hardware and software resources available.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 Non-functional requirements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such as data security policies will be taken into account.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g16920e2cdb3_0_8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5300" y="3429000"/>
            <a:ext cx="4256208" cy="316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920e2cdb3_0_91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9" name="Google Shape;179;g16920e2cdb3_0_91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g16920e2cdb3_0_91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1" name="Google Shape;181;g16920e2cdb3_0_9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Conceptual Data Model: ER model</a:t>
            </a:r>
            <a:endParaRPr sz="3755">
              <a:solidFill>
                <a:srgbClr val="1155CC"/>
              </a:solidFill>
            </a:endParaRPr>
          </a:p>
        </p:txBody>
      </p:sp>
      <p:sp>
        <p:nvSpPr>
          <p:cNvPr id="182" name="Google Shape;182;g16920e2cdb3_0_91"/>
          <p:cNvSpPr txBox="1"/>
          <p:nvPr/>
        </p:nvSpPr>
        <p:spPr>
          <a:xfrm>
            <a:off x="457200" y="1593625"/>
            <a:ext cx="8403000" cy="3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Definition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: It is also called the entity-relationship model and it is a special graphical representation technique that incorporates information about the data and and the relationship between them.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It is independent of its final structure. (1976, Codd)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ER modelling is based on two concepts: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lphaLcPeriod"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Entities with attributes (data)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lphaLcPeriod"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Relationships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, defined as the associations or interactions between entities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920e2cdb3_0_135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8" name="Google Shape;188;g16920e2cdb3_0_135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g16920e2cdb3_0_135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0" name="Google Shape;190;g16920e2cdb3_0_13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E/R Model</a:t>
            </a:r>
            <a:endParaRPr sz="3755">
              <a:solidFill>
                <a:srgbClr val="1155CC"/>
              </a:solidFill>
            </a:endParaRPr>
          </a:p>
        </p:txBody>
      </p:sp>
      <p:sp>
        <p:nvSpPr>
          <p:cNvPr id="191" name="Google Shape;191;g16920e2cdb3_0_135"/>
          <p:cNvSpPr txBox="1"/>
          <p:nvPr/>
        </p:nvSpPr>
        <p:spPr>
          <a:xfrm>
            <a:off x="457200" y="1593625"/>
            <a:ext cx="8403000" cy="4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Definition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: It is also called the entity-relationship model and it is a special graphical representation technique that incorporates information about the data and and the relationship between them. 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(1976, Codd). Main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romanLcParenR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It reflects only the existence of the data, not what is done with it.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romanLcParenR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It is independent of specific databases and operating systems.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romanLcParenR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It does not take into account non functional requirements.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920e2cdb3_0_144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7" name="Google Shape;197;g16920e2cdb3_0_144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g16920e2cdb3_0_144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9" name="Google Shape;199;g16920e2cdb3_0_14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E/R Model</a:t>
            </a:r>
            <a:endParaRPr sz="3755">
              <a:solidFill>
                <a:srgbClr val="1155CC"/>
              </a:solidFill>
            </a:endParaRPr>
          </a:p>
        </p:txBody>
      </p:sp>
      <p:sp>
        <p:nvSpPr>
          <p:cNvPr id="200" name="Google Shape;200;g16920e2cdb3_0_144"/>
          <p:cNvSpPr txBox="1"/>
          <p:nvPr/>
        </p:nvSpPr>
        <p:spPr>
          <a:xfrm>
            <a:off x="457200" y="1593625"/>
            <a:ext cx="8403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ER modelling is based on two concepts: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lphaLcParenR"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Entities with attributes (data)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lphaLcParenR"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Relationships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, defined as the associations or interactions between entities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1" name="Google Shape;201;g16920e2cdb3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375" y="3512475"/>
            <a:ext cx="33718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920e2cdb3_0_152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7" name="Google Shape;207;g16920e2cdb3_0_152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g16920e2cdb3_0_152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9" name="Google Shape;209;g16920e2cdb3_0_15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E/R Model</a:t>
            </a:r>
            <a:r>
              <a:rPr lang="es-ES" sz="4100">
                <a:solidFill>
                  <a:srgbClr val="1155CC"/>
                </a:solidFill>
              </a:rPr>
              <a:t>: </a:t>
            </a:r>
            <a:r>
              <a:rPr lang="es-ES" sz="4100">
                <a:solidFill>
                  <a:srgbClr val="1155CC"/>
                </a:solidFill>
              </a:rPr>
              <a:t>Entities</a:t>
            </a:r>
            <a:endParaRPr sz="3755">
              <a:solidFill>
                <a:srgbClr val="1155CC"/>
              </a:solidFill>
            </a:endParaRPr>
          </a:p>
        </p:txBody>
      </p:sp>
      <p:sp>
        <p:nvSpPr>
          <p:cNvPr id="210" name="Google Shape;210;g16920e2cdb3_0_152"/>
          <p:cNvSpPr txBox="1"/>
          <p:nvPr/>
        </p:nvSpPr>
        <p:spPr>
          <a:xfrm>
            <a:off x="457200" y="1593625"/>
            <a:ext cx="84030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An entity is an object in the real world with an independent existence that can be differentiated from other objects.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An entity might be: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○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An object with physical existence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○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An object with conceptual existence.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All instances of an entity type must have the same properties.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Each instance, occurrence or instance of a type of entity must be distinguishable from the others.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It is recommended to write the name of the type of entity in singular.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6920e2cdb3_0_170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6" name="Google Shape;216;g16920e2cdb3_0_170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g16920e2cdb3_0_170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8" name="Google Shape;218;g16920e2cdb3_0_17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E/R Model</a:t>
            </a:r>
            <a:r>
              <a:rPr lang="es-ES" sz="4100">
                <a:solidFill>
                  <a:srgbClr val="1155CC"/>
                </a:solidFill>
              </a:rPr>
              <a:t>: Entities</a:t>
            </a:r>
            <a:endParaRPr sz="3755">
              <a:solidFill>
                <a:srgbClr val="1155CC"/>
              </a:solidFill>
            </a:endParaRPr>
          </a:p>
        </p:txBody>
      </p:sp>
      <p:sp>
        <p:nvSpPr>
          <p:cNvPr id="219" name="Google Shape;219;g16920e2cdb3_0_170"/>
          <p:cNvSpPr txBox="1"/>
          <p:nvPr/>
        </p:nvSpPr>
        <p:spPr>
          <a:xfrm>
            <a:off x="457200" y="1593625"/>
            <a:ext cx="84030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Weak Entities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weak entity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is an entity that cannot be uniquely identified by its attributes alone; therefore, it must use a foreign key in conjunction with its attributes to create a primary key.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Weak entity is depend on strong entity to ensure the existence of weak entity.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Weak entities are represented with double rectangular box in the ER Diagram and the identifying relationships are represented with double diamond. Partial Key attributes are represented with dotted lines.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6920e2cdb3_0_181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5" name="Google Shape;225;g16920e2cdb3_0_181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g16920e2cdb3_0_181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7" name="Google Shape;227;g16920e2cdb3_0_18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E/R Model</a:t>
            </a:r>
            <a:r>
              <a:rPr lang="es-ES" sz="4100">
                <a:solidFill>
                  <a:srgbClr val="1155CC"/>
                </a:solidFill>
              </a:rPr>
              <a:t>: Entities</a:t>
            </a:r>
            <a:endParaRPr sz="3755">
              <a:solidFill>
                <a:srgbClr val="1155CC"/>
              </a:solidFill>
            </a:endParaRPr>
          </a:p>
        </p:txBody>
      </p:sp>
      <p:sp>
        <p:nvSpPr>
          <p:cNvPr id="228" name="Google Shape;228;g16920e2cdb3_0_181"/>
          <p:cNvSpPr txBox="1"/>
          <p:nvPr/>
        </p:nvSpPr>
        <p:spPr>
          <a:xfrm>
            <a:off x="457200" y="1640025"/>
            <a:ext cx="84030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Weak Entities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9" name="Google Shape;229;g16920e2cdb3_0_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225" y="2472400"/>
            <a:ext cx="744855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16920e2cdb3_0_181"/>
          <p:cNvSpPr txBox="1"/>
          <p:nvPr/>
        </p:nvSpPr>
        <p:spPr>
          <a:xfrm>
            <a:off x="714575" y="5809350"/>
            <a:ext cx="76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Open Sans"/>
                <a:ea typeface="Open Sans"/>
                <a:cs typeface="Open Sans"/>
                <a:sym typeface="Open Sans"/>
              </a:rPr>
              <a:t>A loan entity can not be created for a customer if the customer doesn’t exist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c7467991f_0_3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6" name="Google Shape;236;g16c7467991f_0_3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g16c7467991f_0_3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8" name="Google Shape;238;g16c7467991f_0_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E/R Model</a:t>
            </a:r>
            <a:r>
              <a:rPr lang="es-ES" sz="4100">
                <a:solidFill>
                  <a:srgbClr val="1155CC"/>
                </a:solidFill>
              </a:rPr>
              <a:t>: </a:t>
            </a:r>
            <a:r>
              <a:rPr lang="es-ES" sz="4100">
                <a:solidFill>
                  <a:srgbClr val="1155CC"/>
                </a:solidFill>
              </a:rPr>
              <a:t>Attributes</a:t>
            </a:r>
            <a:endParaRPr sz="3755">
              <a:solidFill>
                <a:srgbClr val="1155CC"/>
              </a:solidFill>
            </a:endParaRPr>
          </a:p>
        </p:txBody>
      </p:sp>
      <p:sp>
        <p:nvSpPr>
          <p:cNvPr id="239" name="Google Shape;239;g16c7467991f_0_3"/>
          <p:cNvSpPr txBox="1"/>
          <p:nvPr/>
        </p:nvSpPr>
        <p:spPr>
          <a:xfrm>
            <a:off x="457200" y="1550100"/>
            <a:ext cx="84609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An entity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contains a set of attributes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. They are the properties which define the entity.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Each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attribute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has a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name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and is associated with an entity and a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domain of legal values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. However, the information about attribute domain is not presented on the ERD.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Each attribute is represented by an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oval with a name inside.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0" name="Google Shape;240;g16c7467991f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650" y="4557525"/>
            <a:ext cx="55530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6920e2cdb3_0_192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6" name="Google Shape;246;g16920e2cdb3_0_192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g16920e2cdb3_0_192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8" name="Google Shape;248;g16920e2cdb3_0_19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E/R Model</a:t>
            </a:r>
            <a:r>
              <a:rPr lang="es-ES" sz="4100">
                <a:solidFill>
                  <a:srgbClr val="1155CC"/>
                </a:solidFill>
              </a:rPr>
              <a:t>: Types of Attributes</a:t>
            </a:r>
            <a:endParaRPr sz="3755">
              <a:solidFill>
                <a:srgbClr val="1155CC"/>
              </a:solidFill>
            </a:endParaRPr>
          </a:p>
        </p:txBody>
      </p:sp>
      <p:sp>
        <p:nvSpPr>
          <p:cNvPr id="249" name="Google Shape;249;g16920e2cdb3_0_192"/>
          <p:cNvSpPr txBox="1"/>
          <p:nvPr/>
        </p:nvSpPr>
        <p:spPr>
          <a:xfrm>
            <a:off x="739825" y="1467900"/>
            <a:ext cx="79149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Simple attributes 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are those drawn from the atomic value domains; they are also called single-valued attributes. In the COMPANY database, an example of this would be: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Name = {John} ; Age = {23}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Composite attributes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are those that consist of a hierarchy of attributes.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0" name="Google Shape;250;g16920e2cdb3_0_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974" y="3848775"/>
            <a:ext cx="4949625" cy="22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76c682f45_0_0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7" name="Google Shape;87;g1576c682f45_0_0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g1576c682f45_0_0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" name="Google Shape;89;g1576c682f45_0_0"/>
          <p:cNvSpPr txBox="1"/>
          <p:nvPr>
            <p:ph type="title"/>
          </p:nvPr>
        </p:nvSpPr>
        <p:spPr>
          <a:xfrm>
            <a:off x="394550" y="301513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Index</a:t>
            </a:r>
            <a:endParaRPr sz="4100">
              <a:solidFill>
                <a:srgbClr val="1155CC"/>
              </a:solidFill>
            </a:endParaRPr>
          </a:p>
        </p:txBody>
      </p:sp>
      <p:sp>
        <p:nvSpPr>
          <p:cNvPr id="90" name="Google Shape;90;g1576c682f45_0_0"/>
          <p:cNvSpPr txBox="1"/>
          <p:nvPr/>
        </p:nvSpPr>
        <p:spPr>
          <a:xfrm>
            <a:off x="1423525" y="1736875"/>
            <a:ext cx="55239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Open Sans"/>
              <a:buAutoNum type="arabicPeriod"/>
            </a:pPr>
            <a:r>
              <a:rPr lang="es-ES" sz="2000" u="sng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Database Lifecycle</a:t>
            </a:r>
            <a:endParaRPr sz="20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Open Sans"/>
              <a:buAutoNum type="alphaLcPeriod"/>
            </a:pPr>
            <a:r>
              <a:rPr lang="es-ES" sz="2000" u="sng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Initial Study</a:t>
            </a:r>
            <a:endParaRPr sz="20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Open Sans"/>
              <a:buAutoNum type="alphaLcPeriod"/>
            </a:pPr>
            <a:r>
              <a:rPr lang="es-ES" sz="2000" u="sng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Design</a:t>
            </a:r>
            <a:endParaRPr sz="20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Open Sans"/>
              <a:buAutoNum type="arabicPeriod"/>
            </a:pPr>
            <a:r>
              <a:rPr lang="es-ES" sz="2000" u="sng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Conceptual Data Model </a:t>
            </a:r>
            <a:endParaRPr sz="2000" u="sng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Open Sans"/>
              <a:buAutoNum type="alphaLcPeriod"/>
            </a:pPr>
            <a:r>
              <a:rPr lang="es-ES" sz="2000" u="sng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Entities</a:t>
            </a:r>
            <a:endParaRPr sz="2000" u="sng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Open Sans"/>
              <a:buAutoNum type="alphaLcPeriod"/>
            </a:pPr>
            <a:r>
              <a:rPr lang="es-ES" sz="2000" u="sng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Attributes</a:t>
            </a:r>
            <a:r>
              <a:rPr lang="es-ES" sz="2000" u="sng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 u="sng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Open Sans"/>
              <a:buAutoNum type="alphaLcPeriod"/>
            </a:pPr>
            <a:r>
              <a:rPr lang="es-ES" sz="2000" u="sng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Relations</a:t>
            </a:r>
            <a:endParaRPr sz="2000" u="sng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Open Sans"/>
              <a:buAutoNum type="arabicPeriod"/>
            </a:pPr>
            <a:r>
              <a:rPr lang="es-ES" sz="1800" u="sng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Extended ER Mode</a:t>
            </a:r>
            <a:r>
              <a:rPr lang="es-ES" sz="1800" u="sng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l: Hierarchy relationships</a:t>
            </a:r>
            <a:endParaRPr sz="1800" u="sng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Open Sans"/>
              <a:buAutoNum type="arabicPeriod"/>
            </a:pPr>
            <a:r>
              <a:rPr lang="es-ES" sz="2000" u="sng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Redundancy</a:t>
            </a:r>
            <a:endParaRPr sz="2000" u="sng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Open Sans"/>
              <a:buAutoNum type="arabicPeriod"/>
            </a:pPr>
            <a:r>
              <a:rPr lang="es-ES" sz="2000" u="sng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References</a:t>
            </a:r>
            <a:endParaRPr sz="2000" u="sng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6c7467991f_0_25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6" name="Google Shape;256;g16c7467991f_0_25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g16c7467991f_0_25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8" name="Google Shape;258;g16c7467991f_0_2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E/R Model</a:t>
            </a:r>
            <a:r>
              <a:rPr lang="es-ES" sz="4100">
                <a:solidFill>
                  <a:srgbClr val="1155CC"/>
                </a:solidFill>
              </a:rPr>
              <a:t>: Types of Attributes</a:t>
            </a:r>
            <a:endParaRPr sz="3755">
              <a:solidFill>
                <a:srgbClr val="1155CC"/>
              </a:solidFill>
            </a:endParaRPr>
          </a:p>
        </p:txBody>
      </p:sp>
      <p:sp>
        <p:nvSpPr>
          <p:cNvPr id="259" name="Google Shape;259;g16c7467991f_0_25"/>
          <p:cNvSpPr txBox="1"/>
          <p:nvPr/>
        </p:nvSpPr>
        <p:spPr>
          <a:xfrm>
            <a:off x="739825" y="1467900"/>
            <a:ext cx="79149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Multivalued attributes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are attributes that have a set of values for each entity.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0" name="Google Shape;260;g16c7467991f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300" y="2703875"/>
            <a:ext cx="57912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6c7467991f_0_36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6" name="Google Shape;266;g16c7467991f_0_36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g16c7467991f_0_36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8" name="Google Shape;268;g16c7467991f_0_3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E/R Model</a:t>
            </a:r>
            <a:r>
              <a:rPr lang="es-ES" sz="4100">
                <a:solidFill>
                  <a:srgbClr val="1155CC"/>
                </a:solidFill>
              </a:rPr>
              <a:t>: Types of Attributes</a:t>
            </a:r>
            <a:endParaRPr sz="3755">
              <a:solidFill>
                <a:srgbClr val="1155CC"/>
              </a:solidFill>
            </a:endParaRPr>
          </a:p>
        </p:txBody>
      </p:sp>
      <p:sp>
        <p:nvSpPr>
          <p:cNvPr id="269" name="Google Shape;269;g16c7467991f_0_36"/>
          <p:cNvSpPr txBox="1"/>
          <p:nvPr/>
        </p:nvSpPr>
        <p:spPr>
          <a:xfrm>
            <a:off x="739825" y="1467900"/>
            <a:ext cx="79149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Derived attributes 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are attributes that contain values calculated from other attributes. Age can be derived from the attribute Birthdate. In this situation, Birthdate is called a stored attribute, which is physically saved to the database.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0" name="Google Shape;270;g16c7467991f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275" y="3794975"/>
            <a:ext cx="45148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6920e2cdb3_0_204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6" name="Google Shape;276;g16920e2cdb3_0_204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g16920e2cdb3_0_204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8" name="Google Shape;278;g16920e2cdb3_0_20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E/R Model</a:t>
            </a:r>
            <a:r>
              <a:rPr lang="es-ES" sz="4100">
                <a:solidFill>
                  <a:srgbClr val="1155CC"/>
                </a:solidFill>
              </a:rPr>
              <a:t>: Keys</a:t>
            </a:r>
            <a:endParaRPr sz="3755">
              <a:solidFill>
                <a:srgbClr val="1155CC"/>
              </a:solidFill>
            </a:endParaRPr>
          </a:p>
        </p:txBody>
      </p:sp>
      <p:sp>
        <p:nvSpPr>
          <p:cNvPr id="279" name="Google Shape;279;g16920e2cdb3_0_204"/>
          <p:cNvSpPr txBox="1"/>
          <p:nvPr/>
        </p:nvSpPr>
        <p:spPr>
          <a:xfrm>
            <a:off x="559425" y="1470725"/>
            <a:ext cx="7569600" cy="5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Key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 attribute 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an attribute or a group of attributes whose values can be used to uniquely identify an individual entity in an entity set.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Types: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Candidate Key 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is a 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simple or composite key that is unique and minimal.  It is unique because no two rows in a table may have the same value at any time. It is minimal because every column is necessary in order to attain uniqueness.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○"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Composite Key 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is composed of two or more attributes, but it must be minimal. For example: first and last name.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6c7467991f_0_77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85" name="Google Shape;285;g16c7467991f_0_77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g16c7467991f_0_77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7" name="Google Shape;287;g16c7467991f_0_7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E/R Model</a:t>
            </a:r>
            <a:r>
              <a:rPr lang="es-ES" sz="4100">
                <a:solidFill>
                  <a:srgbClr val="1155CC"/>
                </a:solidFill>
              </a:rPr>
              <a:t>: Keys</a:t>
            </a:r>
            <a:endParaRPr sz="3755">
              <a:solidFill>
                <a:srgbClr val="1155CC"/>
              </a:solidFill>
            </a:endParaRPr>
          </a:p>
        </p:txBody>
      </p:sp>
      <p:sp>
        <p:nvSpPr>
          <p:cNvPr id="288" name="Google Shape;288;g16c7467991f_0_77"/>
          <p:cNvSpPr txBox="1"/>
          <p:nvPr/>
        </p:nvSpPr>
        <p:spPr>
          <a:xfrm>
            <a:off x="559425" y="1470725"/>
            <a:ext cx="8072400" cy="3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The list of attributes which are key attributes are the candidate attributes.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Primary Key (PK) 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From all possible candidate keys which identifies the whole entity set, the primary key is the chosen candidate.  It must uniquely identify tuples in a table and not be null.  The primary key is indicated in the ER model by underlining the attribute.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c7467991f_0_68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4" name="Google Shape;294;g16c7467991f_0_68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g16c7467991f_0_68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6" name="Google Shape;296;g16c7467991f_0_6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E/R Model</a:t>
            </a:r>
            <a:r>
              <a:rPr lang="es-ES" sz="4100">
                <a:solidFill>
                  <a:srgbClr val="1155CC"/>
                </a:solidFill>
              </a:rPr>
              <a:t>: Keys</a:t>
            </a:r>
            <a:endParaRPr sz="3755">
              <a:solidFill>
                <a:srgbClr val="1155CC"/>
              </a:solidFill>
            </a:endParaRPr>
          </a:p>
        </p:txBody>
      </p:sp>
      <p:sp>
        <p:nvSpPr>
          <p:cNvPr id="297" name="Google Shape;297;g16c7467991f_0_68"/>
          <p:cNvSpPr txBox="1"/>
          <p:nvPr/>
        </p:nvSpPr>
        <p:spPr>
          <a:xfrm>
            <a:off x="291275" y="1225075"/>
            <a:ext cx="8072400" cy="5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A foreign key (FK)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is an attribute in a table that references the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primary key in another table OR it can be null.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Both foreign and primary keys must be of the same data type.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secondary key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is used strictly for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retrieval purposes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and accessing records . These keys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do not have to be unique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. The term secondary key is also occasionally used as a synonym for alternate key. Example: first and last name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Nulls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 is a special symbol, independent of data type, which means either unknown or inapplicable. It does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not mean zero or blank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. It represents an unknown attribute value.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c7467991f_0_54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03" name="Google Shape;303;g16c7467991f_0_54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g16c7467991f_0_54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5" name="Google Shape;305;g16c7467991f_0_5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E/R Model: </a:t>
            </a:r>
            <a:r>
              <a:rPr lang="es-ES" sz="4100">
                <a:solidFill>
                  <a:srgbClr val="1155CC"/>
                </a:solidFill>
              </a:rPr>
              <a:t>Exercise</a:t>
            </a:r>
            <a:endParaRPr sz="4100">
              <a:solidFill>
                <a:srgbClr val="1155CC"/>
              </a:solidFill>
            </a:endParaRPr>
          </a:p>
        </p:txBody>
      </p:sp>
      <p:pic>
        <p:nvPicPr>
          <p:cNvPr id="306" name="Google Shape;306;g16c7467991f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925" y="1323450"/>
            <a:ext cx="4574224" cy="30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16c7467991f_0_54"/>
          <p:cNvSpPr txBox="1"/>
          <p:nvPr/>
        </p:nvSpPr>
        <p:spPr>
          <a:xfrm>
            <a:off x="566050" y="1736175"/>
            <a:ext cx="3690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Design the E/R for Student entity.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You should: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Identify PK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Classify</a:t>
            </a: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 each attribute according to the following schema.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6c7467991f_0_103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13" name="Google Shape;313;g16c7467991f_0_103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g16c7467991f_0_103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5" name="Google Shape;315;g16c7467991f_0_10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E/R Model: </a:t>
            </a:r>
            <a:r>
              <a:rPr lang="es-ES" sz="4100">
                <a:solidFill>
                  <a:srgbClr val="1155CC"/>
                </a:solidFill>
              </a:rPr>
              <a:t>Exercise: Solution</a:t>
            </a:r>
            <a:endParaRPr sz="4100">
              <a:solidFill>
                <a:srgbClr val="1155CC"/>
              </a:solidFill>
            </a:endParaRPr>
          </a:p>
        </p:txBody>
      </p:sp>
      <p:pic>
        <p:nvPicPr>
          <p:cNvPr id="316" name="Google Shape;316;g16c7467991f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850" y="1600963"/>
            <a:ext cx="7824214" cy="4403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6dadb988c6_0_9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22" name="Google Shape;322;g16dadb988c6_0_9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g16dadb988c6_0_9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4" name="Google Shape;324;g16dadb988c6_0_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E/R Model</a:t>
            </a:r>
            <a:r>
              <a:rPr lang="es-ES" sz="4100">
                <a:solidFill>
                  <a:srgbClr val="1155CC"/>
                </a:solidFill>
              </a:rPr>
              <a:t>: Relationships</a:t>
            </a:r>
            <a:endParaRPr sz="3755">
              <a:solidFill>
                <a:srgbClr val="1155CC"/>
              </a:solidFill>
            </a:endParaRPr>
          </a:p>
        </p:txBody>
      </p:sp>
      <p:sp>
        <p:nvSpPr>
          <p:cNvPr id="325" name="Google Shape;325;g16dadb988c6_0_9"/>
          <p:cNvSpPr txBox="1"/>
          <p:nvPr/>
        </p:nvSpPr>
        <p:spPr>
          <a:xfrm>
            <a:off x="174150" y="1550100"/>
            <a:ext cx="87441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Relationships are are used to connect related information between entities.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A relationship could </a:t>
            </a:r>
            <a:r>
              <a:rPr b="1" lang="es-ES" sz="1800">
                <a:latin typeface="Open Sans"/>
                <a:ea typeface="Open Sans"/>
                <a:cs typeface="Open Sans"/>
                <a:sym typeface="Open Sans"/>
              </a:rPr>
              <a:t>contain attributes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Relationship strength is based on how the primary key of a related entity is defined.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○"/>
            </a:pPr>
            <a:r>
              <a:rPr b="1" lang="es-ES" sz="1800">
                <a:latin typeface="Open Sans"/>
                <a:ea typeface="Open Sans"/>
                <a:cs typeface="Open Sans"/>
                <a:sym typeface="Open Sans"/>
              </a:rPr>
              <a:t>A weak,</a:t>
            </a: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 or non-identifying, </a:t>
            </a:r>
            <a:r>
              <a:rPr b="1" lang="es-ES" sz="1800">
                <a:latin typeface="Open Sans"/>
                <a:ea typeface="Open Sans"/>
                <a:cs typeface="Open Sans"/>
                <a:sym typeface="Open Sans"/>
              </a:rPr>
              <a:t>relationship</a:t>
            </a: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 exists if the primary key of the related entity does </a:t>
            </a:r>
            <a:r>
              <a:rPr b="1" lang="es-ES" sz="1800">
                <a:latin typeface="Open Sans"/>
                <a:ea typeface="Open Sans"/>
                <a:cs typeface="Open Sans"/>
                <a:sym typeface="Open Sans"/>
              </a:rPr>
              <a:t>not contain a primary key </a:t>
            </a: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component of the parent entity. </a:t>
            </a:r>
            <a:r>
              <a:rPr lang="es-ES">
                <a:latin typeface="Open Sans"/>
                <a:ea typeface="Open Sans"/>
                <a:cs typeface="Open Sans"/>
                <a:sym typeface="Open Sans"/>
              </a:rPr>
              <a:t>Example: company database examples include:  Customer(</a:t>
            </a:r>
            <a:r>
              <a:rPr b="1" lang="es-ES" u="sng">
                <a:latin typeface="Open Sans"/>
                <a:ea typeface="Open Sans"/>
                <a:cs typeface="Open Sans"/>
                <a:sym typeface="Open Sans"/>
              </a:rPr>
              <a:t>CustID</a:t>
            </a:r>
            <a:r>
              <a:rPr lang="es-ES">
                <a:latin typeface="Open Sans"/>
                <a:ea typeface="Open Sans"/>
                <a:cs typeface="Open Sans"/>
                <a:sym typeface="Open Sans"/>
              </a:rPr>
              <a:t>, CustName),  Order(</a:t>
            </a:r>
            <a:r>
              <a:rPr b="1" lang="es-ES" u="sng">
                <a:latin typeface="Open Sans"/>
                <a:ea typeface="Open Sans"/>
                <a:cs typeface="Open Sans"/>
                <a:sym typeface="Open Sans"/>
              </a:rPr>
              <a:t>OrderID</a:t>
            </a:r>
            <a:r>
              <a:rPr lang="es-ES">
                <a:latin typeface="Open Sans"/>
                <a:ea typeface="Open Sans"/>
                <a:cs typeface="Open Sans"/>
                <a:sym typeface="Open Sans"/>
              </a:rPr>
              <a:t>, CustID, Date)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○"/>
            </a:pP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b="1" lang="es-ES" sz="1800">
                <a:latin typeface="Open Sans"/>
                <a:ea typeface="Open Sans"/>
                <a:cs typeface="Open Sans"/>
                <a:sym typeface="Open Sans"/>
              </a:rPr>
              <a:t>strong</a:t>
            </a: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, or identifying, </a:t>
            </a:r>
            <a:r>
              <a:rPr b="1" lang="es-ES" sz="1800">
                <a:latin typeface="Open Sans"/>
                <a:ea typeface="Open Sans"/>
                <a:cs typeface="Open Sans"/>
                <a:sym typeface="Open Sans"/>
              </a:rPr>
              <a:t>relationship</a:t>
            </a: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 exists when the primary key of the related entity </a:t>
            </a:r>
            <a:r>
              <a:rPr b="1" lang="es-ES" sz="1800">
                <a:latin typeface="Open Sans"/>
                <a:ea typeface="Open Sans"/>
                <a:cs typeface="Open Sans"/>
                <a:sym typeface="Open Sans"/>
              </a:rPr>
              <a:t>contains the primary key</a:t>
            </a: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 component of the parent entity. </a:t>
            </a:r>
            <a:r>
              <a:rPr lang="es-ES">
                <a:latin typeface="Open Sans"/>
                <a:ea typeface="Open Sans"/>
                <a:cs typeface="Open Sans"/>
                <a:sym typeface="Open Sans"/>
              </a:rPr>
              <a:t>Examples: Course(</a:t>
            </a:r>
            <a:r>
              <a:rPr b="1" lang="es-ES" u="sng">
                <a:latin typeface="Open Sans"/>
                <a:ea typeface="Open Sans"/>
                <a:cs typeface="Open Sans"/>
                <a:sym typeface="Open Sans"/>
              </a:rPr>
              <a:t>CrsCode</a:t>
            </a:r>
            <a:r>
              <a:rPr lang="es-ES">
                <a:latin typeface="Open Sans"/>
                <a:ea typeface="Open Sans"/>
                <a:cs typeface="Open Sans"/>
                <a:sym typeface="Open Sans"/>
              </a:rPr>
              <a:t>, DeptCode, Description) Class(</a:t>
            </a:r>
            <a:r>
              <a:rPr b="1" lang="es-ES" u="sng">
                <a:latin typeface="Open Sans"/>
                <a:ea typeface="Open Sans"/>
                <a:cs typeface="Open Sans"/>
                <a:sym typeface="Open Sans"/>
              </a:rPr>
              <a:t>CrsCode,</a:t>
            </a:r>
            <a:r>
              <a:rPr b="1" lang="es-ES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-ES" u="sng">
                <a:latin typeface="Open Sans"/>
                <a:ea typeface="Open Sans"/>
                <a:cs typeface="Open Sans"/>
                <a:sym typeface="Open Sans"/>
              </a:rPr>
              <a:t>Section</a:t>
            </a:r>
            <a:r>
              <a:rPr lang="es-ES">
                <a:latin typeface="Open Sans"/>
                <a:ea typeface="Open Sans"/>
                <a:cs typeface="Open Sans"/>
                <a:sym typeface="Open Sans"/>
              </a:rPr>
              <a:t>, ClassTime…)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6c7467991f_0_114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31" name="Google Shape;331;g16c7467991f_0_114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g16c7467991f_0_114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3" name="Google Shape;333;g16c7467991f_0_11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E/R Model: </a:t>
            </a:r>
            <a:endParaRPr sz="3755">
              <a:solidFill>
                <a:srgbClr val="1155CC"/>
              </a:solidFill>
            </a:endParaRPr>
          </a:p>
        </p:txBody>
      </p:sp>
      <p:sp>
        <p:nvSpPr>
          <p:cNvPr id="334" name="Google Shape;334;g16c7467991f_0_114"/>
          <p:cNvSpPr txBox="1"/>
          <p:nvPr/>
        </p:nvSpPr>
        <p:spPr>
          <a:xfrm>
            <a:off x="199950" y="1542175"/>
            <a:ext cx="8744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es-ES" sz="1800">
                <a:latin typeface="Open Sans"/>
                <a:ea typeface="Open Sans"/>
                <a:cs typeface="Open Sans"/>
                <a:sym typeface="Open Sans"/>
              </a:rPr>
              <a:t>Referential integrity </a:t>
            </a: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refers to the relationship between tables. Because each table in a database must have a </a:t>
            </a:r>
            <a:r>
              <a:rPr b="1" lang="es-ES" sz="1800">
                <a:latin typeface="Open Sans"/>
                <a:ea typeface="Open Sans"/>
                <a:cs typeface="Open Sans"/>
                <a:sym typeface="Open Sans"/>
              </a:rPr>
              <a:t>primary key</a:t>
            </a: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, this primary key can appear in other tables because of its relationship to data within those tables. When a primary key from one table appears in another table, it is called a</a:t>
            </a:r>
            <a:r>
              <a:rPr b="1" lang="es-ES" sz="1800">
                <a:latin typeface="Open Sans"/>
                <a:ea typeface="Open Sans"/>
                <a:cs typeface="Open Sans"/>
                <a:sym typeface="Open Sans"/>
              </a:rPr>
              <a:t> foreign key</a:t>
            </a: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Foreign keys join tables and establish dependencies between tables.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Referential integrity is the logical dependency of a foreign key on a primary key.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For example, you can not delete a row with a primary key if there are other rows in other tables that contain the same key as foreign key. To do keeping the referential integrity: you should delete on cascade, for example.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6dadb988c6_0_17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40" name="Google Shape;340;g16dadb988c6_0_17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g16dadb988c6_0_17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2" name="Google Shape;342;g16dadb988c6_0_1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E/R Model: Type of Relationships</a:t>
            </a:r>
            <a:endParaRPr sz="3755">
              <a:solidFill>
                <a:srgbClr val="1155CC"/>
              </a:solidFill>
            </a:endParaRPr>
          </a:p>
        </p:txBody>
      </p:sp>
      <p:sp>
        <p:nvSpPr>
          <p:cNvPr id="343" name="Google Shape;343;g16dadb988c6_0_17"/>
          <p:cNvSpPr txBox="1"/>
          <p:nvPr/>
        </p:nvSpPr>
        <p:spPr>
          <a:xfrm>
            <a:off x="174150" y="1550100"/>
            <a:ext cx="8744100" cy="4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Cardinality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: the cardinality of a relationship is the number of tuples (rows) in a relationship. Cardinality ratio means to denote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the number of entities to which another entity can be linked through a certain relation set.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Let's start by focusing on binary relationships (2 entities) and their cardinalities. We could consider these types: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one-to-one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one-to-many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many-to-one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many-to-many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Unary (recursive)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920e2cdb3_0_100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6" name="Google Shape;96;g16920e2cdb3_0_100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g16920e2cdb3_0_100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g16920e2cdb3_0_100"/>
          <p:cNvSpPr txBox="1"/>
          <p:nvPr>
            <p:ph type="title"/>
          </p:nvPr>
        </p:nvSpPr>
        <p:spPr>
          <a:xfrm>
            <a:off x="394550" y="301513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Database Lifecycle</a:t>
            </a:r>
            <a:endParaRPr sz="4100">
              <a:solidFill>
                <a:srgbClr val="1155CC"/>
              </a:solidFill>
            </a:endParaRPr>
          </a:p>
        </p:txBody>
      </p:sp>
      <p:pic>
        <p:nvPicPr>
          <p:cNvPr id="99" name="Google Shape;99;g16920e2cdb3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175" y="1643125"/>
            <a:ext cx="6892849" cy="4923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6dadb988c6_0_28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49" name="Google Shape;349;g16dadb988c6_0_28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g16dadb988c6_0_28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1" name="Google Shape;351;g16dadb988c6_0_2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E/R Model: Type of Relationships</a:t>
            </a:r>
            <a:endParaRPr sz="3755">
              <a:solidFill>
                <a:srgbClr val="1155CC"/>
              </a:solidFill>
            </a:endParaRPr>
          </a:p>
        </p:txBody>
      </p:sp>
      <p:sp>
        <p:nvSpPr>
          <p:cNvPr id="352" name="Google Shape;352;g16dadb988c6_0_28"/>
          <p:cNvSpPr txBox="1"/>
          <p:nvPr/>
        </p:nvSpPr>
        <p:spPr>
          <a:xfrm>
            <a:off x="174150" y="1550100"/>
            <a:ext cx="87441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One to one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 (1:1) 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relationship is the relationship of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one entity to only one other entity, and viceversa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It should be rare in any relational database design. In fact, it could indicate that two entities actually belong in the same table.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A person can have only one passport in force and a passport belongs to only one person.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3" name="Google Shape;353;g16dadb988c6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975" y="3561160"/>
            <a:ext cx="6425700" cy="12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6dadb988c6_0_38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59" name="Google Shape;359;g16dadb988c6_0_38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g16dadb988c6_0_38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1" name="Google Shape;361;g16dadb988c6_0_3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E/R Model: Type of Relationships</a:t>
            </a:r>
            <a:endParaRPr sz="3755">
              <a:solidFill>
                <a:srgbClr val="1155CC"/>
              </a:solidFill>
            </a:endParaRPr>
          </a:p>
        </p:txBody>
      </p:sp>
      <p:sp>
        <p:nvSpPr>
          <p:cNvPr id="362" name="Google Shape;362;g16dadb988c6_0_38"/>
          <p:cNvSpPr txBox="1"/>
          <p:nvPr/>
        </p:nvSpPr>
        <p:spPr>
          <a:xfrm>
            <a:off x="174150" y="1550100"/>
            <a:ext cx="87441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One to many (1:m) 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When a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single instance of an entity is associated with more than one instances of another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entity then it is called one to many relationship.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customer can place many orders but a order cannot be placed by many customers.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3" name="Google Shape;363;g16dadb988c6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275" y="3000598"/>
            <a:ext cx="7154551" cy="14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6dadb988c6_0_50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69" name="Google Shape;369;g16dadb988c6_0_50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0" name="Google Shape;370;g16dadb988c6_0_50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1" name="Google Shape;371;g16dadb988c6_0_5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E/R Model: Type of Relationships</a:t>
            </a:r>
            <a:endParaRPr sz="3755">
              <a:solidFill>
                <a:srgbClr val="1155CC"/>
              </a:solidFill>
            </a:endParaRPr>
          </a:p>
        </p:txBody>
      </p:sp>
      <p:sp>
        <p:nvSpPr>
          <p:cNvPr id="372" name="Google Shape;372;g16dadb988c6_0_50"/>
          <p:cNvSpPr txBox="1"/>
          <p:nvPr/>
        </p:nvSpPr>
        <p:spPr>
          <a:xfrm>
            <a:off x="174150" y="1550100"/>
            <a:ext cx="87441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Many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 to one (m:1) 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When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more than one instances of an entity is associated with a single instance 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of another entity then it is called many to one relationship.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any students can study in a single college but a student cannot study in many colleges at the same time.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3" name="Google Shape;373;g16dadb988c6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050" y="2961049"/>
            <a:ext cx="7467599" cy="148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6dadb988c6_0_60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79" name="Google Shape;379;g16dadb988c6_0_60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g16dadb988c6_0_60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1" name="Google Shape;381;g16dadb988c6_0_6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E/R Model: Type of Relationships</a:t>
            </a:r>
            <a:endParaRPr sz="3755">
              <a:solidFill>
                <a:srgbClr val="1155CC"/>
              </a:solidFill>
            </a:endParaRPr>
          </a:p>
        </p:txBody>
      </p:sp>
      <p:sp>
        <p:nvSpPr>
          <p:cNvPr id="382" name="Google Shape;382;g16dadb988c6_0_60"/>
          <p:cNvSpPr txBox="1"/>
          <p:nvPr/>
        </p:nvSpPr>
        <p:spPr>
          <a:xfrm>
            <a:off x="174150" y="1550100"/>
            <a:ext cx="8744100" cy="4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Many to many (m:n) 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When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more than one instances of an entity is associated with more than one instances of another entity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then it is called many to many relationship.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An student can be assigned to many projects and a project can be assigned to many students.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3" name="Google Shape;383;g16dadb988c6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675" y="3135049"/>
            <a:ext cx="7375051" cy="14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6dadb988c6_0_70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89" name="Google Shape;389;g16dadb988c6_0_70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g16dadb988c6_0_70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1" name="Google Shape;391;g16dadb988c6_0_7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E/R Model: Type of Relationships</a:t>
            </a:r>
            <a:endParaRPr sz="3755">
              <a:solidFill>
                <a:srgbClr val="1155CC"/>
              </a:solidFill>
            </a:endParaRPr>
          </a:p>
        </p:txBody>
      </p:sp>
      <p:sp>
        <p:nvSpPr>
          <p:cNvPr id="392" name="Google Shape;392;g16dadb988c6_0_70"/>
          <p:cNvSpPr txBox="1"/>
          <p:nvPr/>
        </p:nvSpPr>
        <p:spPr>
          <a:xfrm>
            <a:off x="199950" y="1542175"/>
            <a:ext cx="8744100" cy="3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It cannot be implemented as such in the relational model!!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To model these relations we could create a third table.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The primary key of this third table is composed of the both other primary keys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Additional attributes may be assigned as needed.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In our previous example, we should create a third table called projectAssignment. Its primary key is composed of idStudent and idProject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6c7467991f_0_126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98" name="Google Shape;398;g16c7467991f_0_126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9" name="Google Shape;399;g16c7467991f_0_126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0" name="Google Shape;400;g16c7467991f_0_126"/>
          <p:cNvSpPr txBox="1"/>
          <p:nvPr>
            <p:ph type="title"/>
          </p:nvPr>
        </p:nvSpPr>
        <p:spPr>
          <a:xfrm>
            <a:off x="457200" y="274648"/>
            <a:ext cx="7467600" cy="91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E/R Model: Type of Relationships</a:t>
            </a:r>
            <a:endParaRPr sz="3755">
              <a:solidFill>
                <a:srgbClr val="1155CC"/>
              </a:solidFill>
            </a:endParaRPr>
          </a:p>
        </p:txBody>
      </p:sp>
      <p:sp>
        <p:nvSpPr>
          <p:cNvPr id="401" name="Google Shape;401;g16c7467991f_0_126"/>
          <p:cNvSpPr txBox="1"/>
          <p:nvPr/>
        </p:nvSpPr>
        <p:spPr>
          <a:xfrm>
            <a:off x="174150" y="1191450"/>
            <a:ext cx="87441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Unary or reflexive relationship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, it is also called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recursive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, is one in which a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relationship exists between occurrences of the same entity se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t.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In this relationship, the primary and foreign keys are the same, but they represent two entities with different roles.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For some entities in a unary relationship, a separate column can be created that refers to the primary key of the same entity set.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2" name="Google Shape;402;g16c7467991f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900" y="3383525"/>
            <a:ext cx="3475100" cy="17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797d650a6a_3_56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08" name="Google Shape;408;g1797d650a6a_3_56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g1797d650a6a_3_56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g1797d650a6a_3_56"/>
          <p:cNvSpPr txBox="1"/>
          <p:nvPr>
            <p:ph type="title"/>
          </p:nvPr>
        </p:nvSpPr>
        <p:spPr>
          <a:xfrm>
            <a:off x="457200" y="274648"/>
            <a:ext cx="7467600" cy="91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E/R Model: Type of Relationships</a:t>
            </a:r>
            <a:endParaRPr sz="3755">
              <a:solidFill>
                <a:srgbClr val="1155CC"/>
              </a:solidFill>
            </a:endParaRPr>
          </a:p>
        </p:txBody>
      </p:sp>
      <p:sp>
        <p:nvSpPr>
          <p:cNvPr id="411" name="Google Shape;411;g1797d650a6a_3_56"/>
          <p:cNvSpPr txBox="1"/>
          <p:nvPr/>
        </p:nvSpPr>
        <p:spPr>
          <a:xfrm>
            <a:off x="788150" y="1470400"/>
            <a:ext cx="81300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Exercise</a:t>
            </a:r>
            <a:endParaRPr b="1" sz="19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We want to design the database of an high school. In the database you want to store the data of: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The teachers (ID number, name, address and telephone numbers).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The teachers teach modules, and each module has a code and a name.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Each student is enrolled in one or more modules.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For each student you want to save the file number, name, surname and date of birth.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Teachers can teach several modules, but a module can only be taught by one teacher.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 Each course has a group of students, one of whom is the group delegate.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787609544b_0_0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17" name="Google Shape;417;g1787609544b_0_0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8" name="Google Shape;418;g1787609544b_0_0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9" name="Google Shape;419;g1787609544b_0_0"/>
          <p:cNvSpPr txBox="1"/>
          <p:nvPr>
            <p:ph type="title"/>
          </p:nvPr>
        </p:nvSpPr>
        <p:spPr>
          <a:xfrm>
            <a:off x="457200" y="274648"/>
            <a:ext cx="7467600" cy="91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E/R Model: Type of Relationships</a:t>
            </a:r>
            <a:endParaRPr sz="3755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6c7467991f_0_136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25" name="Google Shape;425;g16c7467991f_0_136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6" name="Google Shape;426;g16c7467991f_0_136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7" name="Google Shape;427;g16c7467991f_0_136"/>
          <p:cNvSpPr txBox="1"/>
          <p:nvPr>
            <p:ph type="title"/>
          </p:nvPr>
        </p:nvSpPr>
        <p:spPr>
          <a:xfrm>
            <a:off x="457200" y="274647"/>
            <a:ext cx="7467600" cy="87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E/R Model: Ternary Relationships</a:t>
            </a:r>
            <a:endParaRPr sz="3755">
              <a:solidFill>
                <a:srgbClr val="1155CC"/>
              </a:solidFill>
            </a:endParaRPr>
          </a:p>
        </p:txBody>
      </p:sp>
      <p:pic>
        <p:nvPicPr>
          <p:cNvPr id="428" name="Google Shape;428;g16c7467991f_0_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975" y="1675350"/>
            <a:ext cx="5834049" cy="25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16c7467991f_0_136"/>
          <p:cNvSpPr txBox="1"/>
          <p:nvPr/>
        </p:nvSpPr>
        <p:spPr>
          <a:xfrm>
            <a:off x="322900" y="1147825"/>
            <a:ext cx="85647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A ternary relationship is a relationship that involves three entities.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To manage the ternary relationships, we should convert into binary relationships, building a new entity with the same attributes, at least with the three primary keys as foreign keys.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6dadb988c6_0_80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35" name="Google Shape;435;g16dadb988c6_0_80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g16dadb988c6_0_80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7" name="Google Shape;437;g16dadb988c6_0_80"/>
          <p:cNvSpPr txBox="1"/>
          <p:nvPr>
            <p:ph type="title"/>
          </p:nvPr>
        </p:nvSpPr>
        <p:spPr>
          <a:xfrm>
            <a:off x="488850" y="124373"/>
            <a:ext cx="7467600" cy="95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Extended ER Model: </a:t>
            </a:r>
            <a:r>
              <a:rPr lang="es-ES" sz="3877">
                <a:solidFill>
                  <a:srgbClr val="1155CC"/>
                </a:solidFill>
              </a:rPr>
              <a:t>Hierarchy relationships</a:t>
            </a:r>
            <a:endParaRPr sz="3533">
              <a:solidFill>
                <a:srgbClr val="1155CC"/>
              </a:solidFill>
            </a:endParaRPr>
          </a:p>
        </p:txBody>
      </p:sp>
      <p:sp>
        <p:nvSpPr>
          <p:cNvPr id="438" name="Google Shape;438;g16dadb988c6_0_80"/>
          <p:cNvSpPr txBox="1"/>
          <p:nvPr/>
        </p:nvSpPr>
        <p:spPr>
          <a:xfrm>
            <a:off x="646975" y="1041050"/>
            <a:ext cx="8297100" cy="44868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Extended ER model 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includes E/R plus Hierarchy relationships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latin typeface="Open Sans"/>
                <a:ea typeface="Open Sans"/>
                <a:cs typeface="Open Sans"/>
                <a:sym typeface="Open Sans"/>
              </a:rPr>
              <a:t>Superclass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Exercise</a:t>
            </a:r>
            <a:endParaRPr b="1" sz="17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Imagine, we want to make a DB about the animals of a Zoo. We will have the entities: FELINE, BIRD, REPTILE and INSECT. All these ones are ANIMAL, so we  would have an entity ANIMAL and a relationship between each animal.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Define all the requirements, </a:t>
            </a: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considering</a:t>
            </a: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 we want to store the size for feline, if the reptil is venomous or not and about the insects: number of legs and whether flyer or not.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Try to </a:t>
            </a: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design</a:t>
            </a: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 this ER model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920e2cdb3_0_17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5" name="Google Shape;105;g16920e2cdb3_0_17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g16920e2cdb3_0_17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7" name="Google Shape;107;g16920e2cdb3_0_1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Database Lifecycle</a:t>
            </a:r>
            <a:endParaRPr sz="4100">
              <a:solidFill>
                <a:srgbClr val="1155CC"/>
              </a:solidFill>
            </a:endParaRPr>
          </a:p>
        </p:txBody>
      </p:sp>
      <p:sp>
        <p:nvSpPr>
          <p:cNvPr id="108" name="Google Shape;108;g16920e2cdb3_0_17"/>
          <p:cNvSpPr txBox="1"/>
          <p:nvPr/>
        </p:nvSpPr>
        <p:spPr>
          <a:xfrm>
            <a:off x="510325" y="1530975"/>
            <a:ext cx="8066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Open Sans"/>
                <a:ea typeface="Open Sans"/>
                <a:cs typeface="Open Sans"/>
                <a:sym typeface="Open Sans"/>
              </a:rPr>
              <a:t>According to Coronel and Morris (2019), the database life cycle consists of six phases, namely: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s-ES" sz="2400">
                <a:latin typeface="Open Sans"/>
                <a:ea typeface="Open Sans"/>
                <a:cs typeface="Open Sans"/>
                <a:sym typeface="Open Sans"/>
              </a:rPr>
              <a:t>Database initial study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s-ES" sz="2400">
                <a:latin typeface="Open Sans"/>
                <a:ea typeface="Open Sans"/>
                <a:cs typeface="Open Sans"/>
                <a:sym typeface="Open Sans"/>
              </a:rPr>
              <a:t>Database design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s-ES" sz="2400">
                <a:latin typeface="Open Sans"/>
                <a:ea typeface="Open Sans"/>
                <a:cs typeface="Open Sans"/>
                <a:sym typeface="Open Sans"/>
              </a:rPr>
              <a:t>Implementation and loading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s-ES" sz="2400">
                <a:latin typeface="Open Sans"/>
                <a:ea typeface="Open Sans"/>
                <a:cs typeface="Open Sans"/>
                <a:sym typeface="Open Sans"/>
              </a:rPr>
              <a:t>Testing and evaluation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s-ES" sz="2400">
                <a:latin typeface="Open Sans"/>
                <a:ea typeface="Open Sans"/>
                <a:cs typeface="Open Sans"/>
                <a:sym typeface="Open Sans"/>
              </a:rPr>
              <a:t>Operation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s-ES" sz="2400">
                <a:latin typeface="Open Sans"/>
                <a:ea typeface="Open Sans"/>
                <a:cs typeface="Open Sans"/>
                <a:sym typeface="Open Sans"/>
              </a:rPr>
              <a:t>Maintenance and evolution.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769e17e649_0_2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44" name="Google Shape;444;g1769e17e649_0_2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5" name="Google Shape;445;g1769e17e649_0_2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6" name="Google Shape;446;g1769e17e649_0_2"/>
          <p:cNvSpPr txBox="1"/>
          <p:nvPr>
            <p:ph type="title"/>
          </p:nvPr>
        </p:nvSpPr>
        <p:spPr>
          <a:xfrm>
            <a:off x="488850" y="124373"/>
            <a:ext cx="7467600" cy="95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Extended ER Model: </a:t>
            </a:r>
            <a:r>
              <a:rPr lang="es-ES" sz="3877">
                <a:solidFill>
                  <a:srgbClr val="1155CC"/>
                </a:solidFill>
              </a:rPr>
              <a:t>Hierarchy relationships</a:t>
            </a:r>
            <a:endParaRPr sz="3533">
              <a:solidFill>
                <a:srgbClr val="1155CC"/>
              </a:solidFill>
            </a:endParaRPr>
          </a:p>
        </p:txBody>
      </p:sp>
      <p:sp>
        <p:nvSpPr>
          <p:cNvPr id="447" name="Google Shape;447;g1769e17e649_0_2"/>
          <p:cNvSpPr txBox="1"/>
          <p:nvPr/>
        </p:nvSpPr>
        <p:spPr>
          <a:xfrm>
            <a:off x="174150" y="1074775"/>
            <a:ext cx="87441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Superclass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is an entity that can be divided into further subtypes. For example: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Superclass shape has sub groups: Triangle, Square and Circle.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Subclasses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are the group of entities with some unique attributes. Subclass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inherits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the properties and attributes from super class.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48" name="Google Shape;448;g1769e17e649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100" y="2563025"/>
            <a:ext cx="5331149" cy="19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769e17e649_0_88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54" name="Google Shape;454;g1769e17e649_0_88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5" name="Google Shape;455;g1769e17e649_0_88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56" name="Google Shape;456;g1769e17e649_0_88"/>
          <p:cNvSpPr txBox="1"/>
          <p:nvPr>
            <p:ph type="title"/>
          </p:nvPr>
        </p:nvSpPr>
        <p:spPr>
          <a:xfrm>
            <a:off x="488850" y="124373"/>
            <a:ext cx="7467600" cy="95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Extended ER Model: </a:t>
            </a:r>
            <a:r>
              <a:rPr lang="es-ES" sz="3877">
                <a:solidFill>
                  <a:srgbClr val="1155CC"/>
                </a:solidFill>
              </a:rPr>
              <a:t>Hierarchy relationships</a:t>
            </a:r>
            <a:endParaRPr sz="3533">
              <a:solidFill>
                <a:srgbClr val="1155CC"/>
              </a:solidFill>
            </a:endParaRPr>
          </a:p>
        </p:txBody>
      </p:sp>
      <p:sp>
        <p:nvSpPr>
          <p:cNvPr id="457" name="Google Shape;457;g1769e17e649_0_88"/>
          <p:cNvSpPr txBox="1"/>
          <p:nvPr/>
        </p:nvSpPr>
        <p:spPr>
          <a:xfrm>
            <a:off x="599925" y="1074775"/>
            <a:ext cx="7704900" cy="26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The two main reasons for identifying subclasses: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rabicPeriod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To add descriptive attributes that makes sense only for the entities in the subclasses.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rabicPeriod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To identify the set of entities that participates in some relationship.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769e17e649_0_27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63" name="Google Shape;463;g1769e17e649_0_27"/>
          <p:cNvSpPr txBox="1"/>
          <p:nvPr/>
        </p:nvSpPr>
        <p:spPr>
          <a:xfrm>
            <a:off x="3547650" y="824875"/>
            <a:ext cx="367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4" name="Google Shape;464;g1769e17e649_0_27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65" name="Google Shape;465;g1769e17e649_0_27"/>
          <p:cNvSpPr txBox="1"/>
          <p:nvPr>
            <p:ph type="title"/>
          </p:nvPr>
        </p:nvSpPr>
        <p:spPr>
          <a:xfrm>
            <a:off x="488850" y="124373"/>
            <a:ext cx="7467600" cy="95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Extended ER Model: </a:t>
            </a:r>
            <a:r>
              <a:rPr lang="es-ES" sz="3877">
                <a:solidFill>
                  <a:srgbClr val="1155CC"/>
                </a:solidFill>
              </a:rPr>
              <a:t>Hierarchy relationships</a:t>
            </a:r>
            <a:endParaRPr sz="3533">
              <a:solidFill>
                <a:srgbClr val="1155CC"/>
              </a:solidFill>
            </a:endParaRPr>
          </a:p>
        </p:txBody>
      </p:sp>
      <p:sp>
        <p:nvSpPr>
          <p:cNvPr id="466" name="Google Shape;466;g1769e17e649_0_27"/>
          <p:cNvSpPr txBox="1"/>
          <p:nvPr/>
        </p:nvSpPr>
        <p:spPr>
          <a:xfrm>
            <a:off x="199950" y="1147825"/>
            <a:ext cx="87441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just">
              <a:lnSpc>
                <a:spcPct val="16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Class hierarchy can be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viewed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one of two ways: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8890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Specialization (Top Down Approach)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889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Generalization (Bottom Up Approach)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7" name="Google Shape;467;g1769e17e649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75" y="2814625"/>
            <a:ext cx="725805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769e17e649_0_38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73" name="Google Shape;473;g1769e17e649_0_38"/>
          <p:cNvSpPr txBox="1"/>
          <p:nvPr/>
        </p:nvSpPr>
        <p:spPr>
          <a:xfrm>
            <a:off x="3547650" y="824875"/>
            <a:ext cx="367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4" name="Google Shape;474;g1769e17e649_0_38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75" name="Google Shape;475;g1769e17e649_0_38"/>
          <p:cNvSpPr txBox="1"/>
          <p:nvPr>
            <p:ph type="title"/>
          </p:nvPr>
        </p:nvSpPr>
        <p:spPr>
          <a:xfrm>
            <a:off x="488850" y="124373"/>
            <a:ext cx="7467600" cy="95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Extended ER Model: </a:t>
            </a:r>
            <a:r>
              <a:rPr lang="es-ES" sz="3877">
                <a:solidFill>
                  <a:srgbClr val="1155CC"/>
                </a:solidFill>
              </a:rPr>
              <a:t>Hierarchy relationships</a:t>
            </a:r>
            <a:endParaRPr sz="3533">
              <a:solidFill>
                <a:srgbClr val="1155CC"/>
              </a:solidFill>
            </a:endParaRPr>
          </a:p>
        </p:txBody>
      </p:sp>
      <p:sp>
        <p:nvSpPr>
          <p:cNvPr id="476" name="Google Shape;476;g1769e17e649_0_38"/>
          <p:cNvSpPr txBox="1"/>
          <p:nvPr/>
        </p:nvSpPr>
        <p:spPr>
          <a:xfrm>
            <a:off x="199950" y="1482175"/>
            <a:ext cx="8744100" cy="3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Specialization 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is a process of identifying subsets of an entity that shares different characteristics. It breaks an entity into multiple entities from higher level (super class) to lower level (subclass). 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For example, the class vehicle can be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specialized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into Car, Truck and Motorcycle ( Top Down Approach). They could have specific attributes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82600" marR="25400" rtl="0" algn="just">
              <a:lnSpc>
                <a:spcPct val="16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Hence,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vehicle is the superclass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and Car, Truck, Motorcycle are sub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82600" marR="25400" rtl="0" algn="just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769e17e649_0_49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82" name="Google Shape;482;g1769e17e649_0_49"/>
          <p:cNvSpPr txBox="1"/>
          <p:nvPr/>
        </p:nvSpPr>
        <p:spPr>
          <a:xfrm>
            <a:off x="3547650" y="824875"/>
            <a:ext cx="367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3" name="Google Shape;483;g1769e17e649_0_49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84" name="Google Shape;484;g1769e17e649_0_49"/>
          <p:cNvSpPr txBox="1"/>
          <p:nvPr>
            <p:ph type="title"/>
          </p:nvPr>
        </p:nvSpPr>
        <p:spPr>
          <a:xfrm>
            <a:off x="488850" y="124373"/>
            <a:ext cx="7467600" cy="95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Extended ER Model: </a:t>
            </a:r>
            <a:r>
              <a:rPr lang="es-ES" sz="3877">
                <a:solidFill>
                  <a:srgbClr val="1155CC"/>
                </a:solidFill>
              </a:rPr>
              <a:t>Hierarchy relationships</a:t>
            </a:r>
            <a:endParaRPr sz="3533">
              <a:solidFill>
                <a:srgbClr val="1155CC"/>
              </a:solidFill>
            </a:endParaRPr>
          </a:p>
        </p:txBody>
      </p:sp>
      <p:sp>
        <p:nvSpPr>
          <p:cNvPr id="485" name="Google Shape;485;g1769e17e649_0_49"/>
          <p:cNvSpPr txBox="1"/>
          <p:nvPr/>
        </p:nvSpPr>
        <p:spPr>
          <a:xfrm>
            <a:off x="199950" y="1482175"/>
            <a:ext cx="8744100" cy="3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Generalization 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i is a Bottom up process. The entity that is created will contain the common features.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The entities: Car, Truck and motorcycle can be generalised into Vehicle. (Bottom Up Approach). Car, Truck and Motorcycle are subclasses while vehicle is the superclass.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Basically, Vehicle contains the common attributes that were shared between Car, Truck and Motorcycle.classes.  They hierarch all the Car’s attributes.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769e17e649_0_57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91" name="Google Shape;491;g1769e17e649_0_57"/>
          <p:cNvSpPr txBox="1"/>
          <p:nvPr/>
        </p:nvSpPr>
        <p:spPr>
          <a:xfrm>
            <a:off x="3547650" y="824875"/>
            <a:ext cx="367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2" name="Google Shape;492;g1769e17e649_0_57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93" name="Google Shape;493;g1769e17e649_0_57"/>
          <p:cNvSpPr txBox="1"/>
          <p:nvPr>
            <p:ph type="title"/>
          </p:nvPr>
        </p:nvSpPr>
        <p:spPr>
          <a:xfrm>
            <a:off x="488850" y="124373"/>
            <a:ext cx="7467600" cy="95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Extended ER: </a:t>
            </a:r>
            <a:r>
              <a:rPr lang="es-ES" sz="3322">
                <a:solidFill>
                  <a:srgbClr val="1155CC"/>
                </a:solidFill>
              </a:rPr>
              <a:t>Types </a:t>
            </a:r>
            <a:r>
              <a:rPr lang="es-ES" sz="3100">
                <a:solidFill>
                  <a:srgbClr val="1155CC"/>
                </a:solidFill>
              </a:rPr>
              <a:t>Hierarchy relationships</a:t>
            </a:r>
            <a:endParaRPr sz="2755">
              <a:solidFill>
                <a:srgbClr val="1155CC"/>
              </a:solidFill>
            </a:endParaRPr>
          </a:p>
        </p:txBody>
      </p:sp>
      <p:sp>
        <p:nvSpPr>
          <p:cNvPr id="494" name="Google Shape;494;g1769e17e649_0_57"/>
          <p:cNvSpPr txBox="1"/>
          <p:nvPr/>
        </p:nvSpPr>
        <p:spPr>
          <a:xfrm>
            <a:off x="199950" y="988125"/>
            <a:ext cx="8744100" cy="4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rabicPeriod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Classification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 focusing on subclasses: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9144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Open Sans"/>
              <a:buAutoNum type="alphaUcPeriod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Depending if a there is common entities with different subclasses: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1371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Disjoint 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- There is no entity common to the subclasses. For example, consider it could the case for  We subdivide the entity Employee into: Engineer, Secretary and Technician. In our DB no employee belongs to more than one sub-entity.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95" name="Google Shape;495;g1769e17e649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575" y="4324350"/>
            <a:ext cx="26670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769e17e649_0_69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01" name="Google Shape;501;g1769e17e649_0_69"/>
          <p:cNvSpPr txBox="1"/>
          <p:nvPr/>
        </p:nvSpPr>
        <p:spPr>
          <a:xfrm>
            <a:off x="3547650" y="824875"/>
            <a:ext cx="367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2" name="Google Shape;502;g1769e17e649_0_69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g1769e17e649_0_69"/>
          <p:cNvSpPr txBox="1"/>
          <p:nvPr>
            <p:ph type="title"/>
          </p:nvPr>
        </p:nvSpPr>
        <p:spPr>
          <a:xfrm>
            <a:off x="488850" y="124373"/>
            <a:ext cx="7467600" cy="95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Extended ER Model: </a:t>
            </a:r>
            <a:r>
              <a:rPr lang="es-ES" sz="3322">
                <a:solidFill>
                  <a:srgbClr val="1155CC"/>
                </a:solidFill>
              </a:rPr>
              <a:t>Types </a:t>
            </a:r>
            <a:r>
              <a:rPr lang="es-ES" sz="3100">
                <a:solidFill>
                  <a:srgbClr val="1155CC"/>
                </a:solidFill>
              </a:rPr>
              <a:t>Hierarchy relationships</a:t>
            </a:r>
            <a:endParaRPr sz="2755">
              <a:solidFill>
                <a:srgbClr val="1155CC"/>
              </a:solidFill>
            </a:endParaRPr>
          </a:p>
        </p:txBody>
      </p:sp>
      <p:sp>
        <p:nvSpPr>
          <p:cNvPr id="504" name="Google Shape;504;g1769e17e649_0_69"/>
          <p:cNvSpPr txBox="1"/>
          <p:nvPr/>
        </p:nvSpPr>
        <p:spPr>
          <a:xfrm>
            <a:off x="199950" y="999875"/>
            <a:ext cx="8744100" cy="26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Overlapping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– There is at least one entity common to the subclasses. It could be the case of Employee if we subdivide the entity Employee into: Engineer, Secretary and Technician and in our DB there may be employees who are both Engineers and Secretaries, or Secretaries and Technicians, etc.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5" name="Google Shape;505;g1769e17e649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675" y="4333075"/>
            <a:ext cx="26670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769e17e649_0_101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11" name="Google Shape;511;g1769e17e649_0_101"/>
          <p:cNvSpPr txBox="1"/>
          <p:nvPr/>
        </p:nvSpPr>
        <p:spPr>
          <a:xfrm>
            <a:off x="3547650" y="824875"/>
            <a:ext cx="367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2" name="Google Shape;512;g1769e17e649_0_101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3" name="Google Shape;513;g1769e17e649_0_101"/>
          <p:cNvSpPr txBox="1"/>
          <p:nvPr>
            <p:ph type="title"/>
          </p:nvPr>
        </p:nvSpPr>
        <p:spPr>
          <a:xfrm>
            <a:off x="488850" y="124373"/>
            <a:ext cx="7467600" cy="95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Extended ER Model: </a:t>
            </a:r>
            <a:r>
              <a:rPr lang="es-ES" sz="3322">
                <a:solidFill>
                  <a:srgbClr val="1155CC"/>
                </a:solidFill>
              </a:rPr>
              <a:t>Types </a:t>
            </a:r>
            <a:r>
              <a:rPr lang="es-ES" sz="3100">
                <a:solidFill>
                  <a:srgbClr val="1155CC"/>
                </a:solidFill>
              </a:rPr>
              <a:t>Hierarchy relationships</a:t>
            </a:r>
            <a:endParaRPr sz="2755">
              <a:solidFill>
                <a:srgbClr val="1155CC"/>
              </a:solidFill>
            </a:endParaRPr>
          </a:p>
        </p:txBody>
      </p:sp>
      <p:sp>
        <p:nvSpPr>
          <p:cNvPr id="514" name="Google Shape;514;g1769e17e649_0_101"/>
          <p:cNvSpPr txBox="1"/>
          <p:nvPr/>
        </p:nvSpPr>
        <p:spPr>
          <a:xfrm>
            <a:off x="199950" y="1074775"/>
            <a:ext cx="8744100" cy="55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B.	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Depending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if there are o not  entities which don't belong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to a subclass.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1371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Full or Total 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- All the entities of the superclass belong to at least one of the subclasses. Also known as covering.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	We subdivide the entity Employee into: Engineer, Secretary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and  Technician and in our DB 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there is no other employee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who does not belong to one of these three types.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15" name="Google Shape;515;g1769e17e649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0" y="5041900"/>
            <a:ext cx="26670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g1769e17e649_0_101"/>
          <p:cNvSpPr/>
          <p:nvPr/>
        </p:nvSpPr>
        <p:spPr>
          <a:xfrm>
            <a:off x="3238500" y="5041900"/>
            <a:ext cx="799800" cy="24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769e17e649_0_79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22" name="Google Shape;522;g1769e17e649_0_79"/>
          <p:cNvSpPr txBox="1"/>
          <p:nvPr/>
        </p:nvSpPr>
        <p:spPr>
          <a:xfrm>
            <a:off x="3547650" y="824875"/>
            <a:ext cx="367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3" name="Google Shape;523;g1769e17e649_0_79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4" name="Google Shape;524;g1769e17e649_0_79"/>
          <p:cNvSpPr txBox="1"/>
          <p:nvPr>
            <p:ph type="title"/>
          </p:nvPr>
        </p:nvSpPr>
        <p:spPr>
          <a:xfrm>
            <a:off x="488850" y="124373"/>
            <a:ext cx="7467600" cy="95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Extended ER Model: </a:t>
            </a:r>
            <a:r>
              <a:rPr lang="es-ES" sz="3322">
                <a:solidFill>
                  <a:srgbClr val="1155CC"/>
                </a:solidFill>
              </a:rPr>
              <a:t>Types </a:t>
            </a:r>
            <a:r>
              <a:rPr lang="es-ES" sz="3100">
                <a:solidFill>
                  <a:srgbClr val="1155CC"/>
                </a:solidFill>
              </a:rPr>
              <a:t>Hierarchy relationships</a:t>
            </a:r>
            <a:endParaRPr sz="2755">
              <a:solidFill>
                <a:srgbClr val="1155CC"/>
              </a:solidFill>
            </a:endParaRPr>
          </a:p>
        </p:txBody>
      </p:sp>
      <p:sp>
        <p:nvSpPr>
          <p:cNvPr id="525" name="Google Shape;525;g1769e17e649_0_79"/>
          <p:cNvSpPr txBox="1"/>
          <p:nvPr/>
        </p:nvSpPr>
        <p:spPr>
          <a:xfrm>
            <a:off x="199950" y="1482175"/>
            <a:ext cx="83520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Partial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At least one of the entities of the superclass doesn’t belong to either of the subclasses.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We subdivide the entity Employee into: Engineer, Secretary an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technician but in our DB there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 may be employees who do 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not belong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to any of these three types.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26" name="Google Shape;526;g1769e17e649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813" y="4161000"/>
            <a:ext cx="220027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769e17e649_0_114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32" name="Google Shape;532;g1769e17e649_0_114"/>
          <p:cNvSpPr txBox="1"/>
          <p:nvPr/>
        </p:nvSpPr>
        <p:spPr>
          <a:xfrm>
            <a:off x="3547650" y="824875"/>
            <a:ext cx="367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3" name="Google Shape;533;g1769e17e649_0_114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34" name="Google Shape;534;g1769e17e649_0_114"/>
          <p:cNvSpPr txBox="1"/>
          <p:nvPr>
            <p:ph type="title"/>
          </p:nvPr>
        </p:nvSpPr>
        <p:spPr>
          <a:xfrm>
            <a:off x="488850" y="124373"/>
            <a:ext cx="7467600" cy="95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Extended ER Model: </a:t>
            </a:r>
            <a:r>
              <a:rPr lang="es-ES" sz="3322">
                <a:solidFill>
                  <a:srgbClr val="1155CC"/>
                </a:solidFill>
              </a:rPr>
              <a:t>Types </a:t>
            </a:r>
            <a:r>
              <a:rPr lang="es-ES" sz="3100">
                <a:solidFill>
                  <a:srgbClr val="1155CC"/>
                </a:solidFill>
              </a:rPr>
              <a:t>Hierarchy relationships</a:t>
            </a:r>
            <a:endParaRPr sz="2755">
              <a:solidFill>
                <a:srgbClr val="1155CC"/>
              </a:solidFill>
            </a:endParaRPr>
          </a:p>
        </p:txBody>
      </p:sp>
      <p:sp>
        <p:nvSpPr>
          <p:cNvPr id="535" name="Google Shape;535;g1769e17e649_0_114"/>
          <p:cNvSpPr txBox="1"/>
          <p:nvPr/>
        </p:nvSpPr>
        <p:spPr>
          <a:xfrm>
            <a:off x="199950" y="1482175"/>
            <a:ext cx="83520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36" name="Google Shape;536;g1769e17e649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50" y="1558950"/>
            <a:ext cx="8564702" cy="1497839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g1769e17e649_0_114"/>
          <p:cNvSpPr txBox="1"/>
          <p:nvPr/>
        </p:nvSpPr>
        <p:spPr>
          <a:xfrm>
            <a:off x="174150" y="3564275"/>
            <a:ext cx="8624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     Joint &amp; Partial             Joint &amp; Total      Overlapping &amp; Partial    Overlapping &amp; Total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920e2cdb3_0_29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4" name="Google Shape;114;g16920e2cdb3_0_29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g16920e2cdb3_0_29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6" name="Google Shape;116;g16920e2cdb3_0_2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Database Lifecycle</a:t>
            </a:r>
            <a:endParaRPr sz="4100">
              <a:solidFill>
                <a:srgbClr val="1155CC"/>
              </a:solidFill>
            </a:endParaRPr>
          </a:p>
        </p:txBody>
      </p:sp>
      <p:pic>
        <p:nvPicPr>
          <p:cNvPr id="117" name="Google Shape;117;g16920e2cdb3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88" y="1623763"/>
            <a:ext cx="7824216" cy="4235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769e17e649_0_125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43" name="Google Shape;543;g1769e17e649_0_125"/>
          <p:cNvSpPr txBox="1"/>
          <p:nvPr/>
        </p:nvSpPr>
        <p:spPr>
          <a:xfrm>
            <a:off x="3547650" y="824875"/>
            <a:ext cx="367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4" name="Google Shape;544;g1769e17e649_0_125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45" name="Google Shape;545;g1769e17e649_0_125"/>
          <p:cNvSpPr txBox="1"/>
          <p:nvPr>
            <p:ph type="title"/>
          </p:nvPr>
        </p:nvSpPr>
        <p:spPr>
          <a:xfrm>
            <a:off x="488850" y="124373"/>
            <a:ext cx="7467600" cy="95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Extended ER Model: </a:t>
            </a:r>
            <a:r>
              <a:rPr lang="es-ES" sz="3322">
                <a:solidFill>
                  <a:srgbClr val="1155CC"/>
                </a:solidFill>
              </a:rPr>
              <a:t>Types </a:t>
            </a:r>
            <a:r>
              <a:rPr lang="es-ES" sz="3100">
                <a:solidFill>
                  <a:srgbClr val="1155CC"/>
                </a:solidFill>
              </a:rPr>
              <a:t>Hierarchy relationships</a:t>
            </a:r>
            <a:endParaRPr sz="2755">
              <a:solidFill>
                <a:srgbClr val="1155CC"/>
              </a:solidFill>
            </a:endParaRPr>
          </a:p>
        </p:txBody>
      </p:sp>
      <p:sp>
        <p:nvSpPr>
          <p:cNvPr id="546" name="Google Shape;546;g1769e17e649_0_125"/>
          <p:cNvSpPr txBox="1"/>
          <p:nvPr/>
        </p:nvSpPr>
        <p:spPr>
          <a:xfrm>
            <a:off x="199950" y="1482175"/>
            <a:ext cx="8352000" cy="43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Exercise</a:t>
            </a:r>
            <a:endParaRPr b="1" sz="17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Returning to the exercise about animals. Draw now the E/R model considering: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Superclass and subclasses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And the type of hierarchy: joint or overlapping and partial or total.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769e17e649_0_144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52" name="Google Shape;552;g1769e17e649_0_144"/>
          <p:cNvSpPr txBox="1"/>
          <p:nvPr/>
        </p:nvSpPr>
        <p:spPr>
          <a:xfrm>
            <a:off x="3547650" y="824875"/>
            <a:ext cx="367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3" name="Google Shape;553;g1769e17e649_0_144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4" name="Google Shape;554;g1769e17e649_0_144"/>
          <p:cNvSpPr txBox="1"/>
          <p:nvPr>
            <p:ph type="title"/>
          </p:nvPr>
        </p:nvSpPr>
        <p:spPr>
          <a:xfrm>
            <a:off x="488850" y="124373"/>
            <a:ext cx="7467600" cy="95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Extended ER Model: </a:t>
            </a:r>
            <a:r>
              <a:rPr lang="es-ES" sz="3322">
                <a:solidFill>
                  <a:srgbClr val="1155CC"/>
                </a:solidFill>
              </a:rPr>
              <a:t>Other Types</a:t>
            </a:r>
            <a:endParaRPr sz="2755">
              <a:solidFill>
                <a:srgbClr val="1155CC"/>
              </a:solidFill>
            </a:endParaRPr>
          </a:p>
        </p:txBody>
      </p:sp>
      <p:sp>
        <p:nvSpPr>
          <p:cNvPr id="555" name="Google Shape;555;g1769e17e649_0_144"/>
          <p:cNvSpPr txBox="1"/>
          <p:nvPr/>
        </p:nvSpPr>
        <p:spPr>
          <a:xfrm>
            <a:off x="199950" y="1147825"/>
            <a:ext cx="83520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2.	Now we are going to focus on the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superclasses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lphaUcPeriod"/>
            </a:pP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Aggregation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It consists of constructing a new entity type as a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composition of others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and their relationship type and thus being able to handle it at a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higher level of abstraction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	</a:t>
            </a:r>
            <a:r>
              <a:rPr b="1" lang="es-ES" sz="17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Exercise</a:t>
            </a:r>
            <a:endParaRPr b="1" sz="17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Our system should store the information about courses.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R1.- A college offers course.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R2.- A student applies for a course at a college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R3.- We would like to register each apply of one student for a course at one college.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769e17e649_0_164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61" name="Google Shape;561;g1769e17e649_0_164"/>
          <p:cNvSpPr txBox="1"/>
          <p:nvPr/>
        </p:nvSpPr>
        <p:spPr>
          <a:xfrm>
            <a:off x="3547650" y="824875"/>
            <a:ext cx="367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2" name="Google Shape;562;g1769e17e649_0_164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3" name="Google Shape;563;g1769e17e649_0_164"/>
          <p:cNvSpPr txBox="1"/>
          <p:nvPr>
            <p:ph type="title"/>
          </p:nvPr>
        </p:nvSpPr>
        <p:spPr>
          <a:xfrm>
            <a:off x="488850" y="124373"/>
            <a:ext cx="7467600" cy="95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Extended ER Model: </a:t>
            </a:r>
            <a:r>
              <a:rPr lang="es-ES" sz="3322">
                <a:solidFill>
                  <a:srgbClr val="1155CC"/>
                </a:solidFill>
              </a:rPr>
              <a:t>Other Types</a:t>
            </a:r>
            <a:endParaRPr sz="2755">
              <a:solidFill>
                <a:srgbClr val="1155CC"/>
              </a:solidFill>
            </a:endParaRPr>
          </a:p>
        </p:txBody>
      </p:sp>
      <p:sp>
        <p:nvSpPr>
          <p:cNvPr id="564" name="Google Shape;564;g1769e17e649_0_164"/>
          <p:cNvSpPr txBox="1"/>
          <p:nvPr/>
        </p:nvSpPr>
        <p:spPr>
          <a:xfrm>
            <a:off x="199950" y="1147825"/>
            <a:ext cx="83520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	</a:t>
            </a:r>
            <a:r>
              <a:rPr b="1" lang="es-ES" sz="17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Exercise Solution</a:t>
            </a:r>
            <a:endParaRPr b="1" sz="17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65" name="Google Shape;565;g1769e17e649_0_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350" y="1702900"/>
            <a:ext cx="42672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g1769e17e649_0_164"/>
          <p:cNvSpPr txBox="1"/>
          <p:nvPr/>
        </p:nvSpPr>
        <p:spPr>
          <a:xfrm>
            <a:off x="1262600" y="4924450"/>
            <a:ext cx="64815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The relation between College and Course is acting as an Entity in Relation with Student.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This is shown by enclosing the relationship and the corresponding entity sets in a box and then treating it as a single entity.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769e17e649_0_176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72" name="Google Shape;572;g1769e17e649_0_176"/>
          <p:cNvSpPr txBox="1"/>
          <p:nvPr/>
        </p:nvSpPr>
        <p:spPr>
          <a:xfrm>
            <a:off x="3547650" y="824875"/>
            <a:ext cx="367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3" name="Google Shape;573;g1769e17e649_0_176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4" name="Google Shape;574;g1769e17e649_0_176"/>
          <p:cNvSpPr txBox="1"/>
          <p:nvPr>
            <p:ph type="title"/>
          </p:nvPr>
        </p:nvSpPr>
        <p:spPr>
          <a:xfrm>
            <a:off x="488850" y="124373"/>
            <a:ext cx="7467600" cy="95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ER Model: Redundancy</a:t>
            </a:r>
            <a:endParaRPr sz="2755">
              <a:solidFill>
                <a:srgbClr val="1155CC"/>
              </a:solidFill>
            </a:endParaRPr>
          </a:p>
        </p:txBody>
      </p:sp>
      <p:sp>
        <p:nvSpPr>
          <p:cNvPr id="575" name="Google Shape;575;g1769e17e649_0_176"/>
          <p:cNvSpPr txBox="1"/>
          <p:nvPr/>
        </p:nvSpPr>
        <p:spPr>
          <a:xfrm>
            <a:off x="599925" y="1147825"/>
            <a:ext cx="7952100" cy="52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A schema is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redundant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when by removing an element from the schema, no information is lost.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Conditions that must be met for redundancy to exist: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There must be a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cycle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: it occurs when, by linking entities by relationships, a circle is formed between some relationships.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The relations involved in the cycle must be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semantically equivalent (similar meaning).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The cardinalities must be such that one of the relations can be eliminated without losing information.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However, we must bear in mind that just because there is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a cycle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does NOT imply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that there is </a:t>
            </a:r>
            <a:r>
              <a:rPr b="1" lang="es-ES" sz="1900">
                <a:latin typeface="Open Sans"/>
                <a:ea typeface="Open Sans"/>
                <a:cs typeface="Open Sans"/>
                <a:sym typeface="Open Sans"/>
              </a:rPr>
              <a:t>a redundancy</a:t>
            </a: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769e17e649_0_188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81" name="Google Shape;581;g1769e17e649_0_188"/>
          <p:cNvSpPr txBox="1"/>
          <p:nvPr/>
        </p:nvSpPr>
        <p:spPr>
          <a:xfrm>
            <a:off x="3547650" y="824875"/>
            <a:ext cx="367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2" name="Google Shape;582;g1769e17e649_0_188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3" name="Google Shape;583;g1769e17e649_0_188"/>
          <p:cNvSpPr txBox="1"/>
          <p:nvPr>
            <p:ph type="title"/>
          </p:nvPr>
        </p:nvSpPr>
        <p:spPr>
          <a:xfrm>
            <a:off x="488850" y="124373"/>
            <a:ext cx="7467600" cy="95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ER Model: Redundancy</a:t>
            </a:r>
            <a:endParaRPr sz="2755">
              <a:solidFill>
                <a:srgbClr val="1155CC"/>
              </a:solidFill>
            </a:endParaRPr>
          </a:p>
        </p:txBody>
      </p:sp>
      <p:sp>
        <p:nvSpPr>
          <p:cNvPr id="584" name="Google Shape;584;g1769e17e649_0_188"/>
          <p:cNvSpPr txBox="1"/>
          <p:nvPr/>
        </p:nvSpPr>
        <p:spPr>
          <a:xfrm>
            <a:off x="599925" y="1147825"/>
            <a:ext cx="79521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Exercise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900">
                <a:latin typeface="Open Sans"/>
                <a:ea typeface="Open Sans"/>
                <a:cs typeface="Open Sans"/>
                <a:sym typeface="Open Sans"/>
              </a:rPr>
              <a:t>We would like to design  a database to store information about animals, the country where they live and information about the </a:t>
            </a:r>
            <a:r>
              <a:rPr i="1" lang="es-ES" sz="1900">
                <a:latin typeface="Open Sans"/>
                <a:ea typeface="Open Sans"/>
                <a:cs typeface="Open Sans"/>
                <a:sym typeface="Open Sans"/>
              </a:rPr>
              <a:t>national</a:t>
            </a:r>
            <a:r>
              <a:rPr i="1" lang="es-ES" sz="1900">
                <a:latin typeface="Open Sans"/>
                <a:ea typeface="Open Sans"/>
                <a:cs typeface="Open Sans"/>
                <a:sym typeface="Open Sans"/>
              </a:rPr>
              <a:t> park where you can find them.</a:t>
            </a:r>
            <a:endParaRPr i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rabicPeriod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Define the requirements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rabicPeriod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Design the E/R model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rabicPeriod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Define relations and cardinalities.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797d650a6a_3_20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90" name="Google Shape;590;g1797d650a6a_3_20"/>
          <p:cNvSpPr txBox="1"/>
          <p:nvPr/>
        </p:nvSpPr>
        <p:spPr>
          <a:xfrm>
            <a:off x="3547650" y="824875"/>
            <a:ext cx="367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1" name="Google Shape;591;g1797d650a6a_3_20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2" name="Google Shape;592;g1797d650a6a_3_20"/>
          <p:cNvSpPr txBox="1"/>
          <p:nvPr>
            <p:ph type="title"/>
          </p:nvPr>
        </p:nvSpPr>
        <p:spPr>
          <a:xfrm>
            <a:off x="488850" y="124373"/>
            <a:ext cx="7467600" cy="95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ER Model: Redundancy</a:t>
            </a:r>
            <a:endParaRPr sz="2755">
              <a:solidFill>
                <a:srgbClr val="1155CC"/>
              </a:solidFill>
            </a:endParaRPr>
          </a:p>
        </p:txBody>
      </p:sp>
      <p:sp>
        <p:nvSpPr>
          <p:cNvPr id="593" name="Google Shape;593;g1797d650a6a_3_20"/>
          <p:cNvSpPr txBox="1"/>
          <p:nvPr/>
        </p:nvSpPr>
        <p:spPr>
          <a:xfrm>
            <a:off x="599925" y="1147825"/>
            <a:ext cx="79521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Exercise Possible Solution</a:t>
            </a:r>
            <a:endParaRPr b="1" sz="17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rabicPeriod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Requirements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i="1" lang="es-ES" sz="1900">
                <a:latin typeface="Open Sans"/>
                <a:ea typeface="Open Sans"/>
                <a:cs typeface="Open Sans"/>
                <a:sym typeface="Open Sans"/>
              </a:rPr>
              <a:t>animal: idAnimal, name, animal family type</a:t>
            </a:r>
            <a:endParaRPr i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i="1" lang="es-ES" sz="1900">
                <a:latin typeface="Open Sans"/>
                <a:ea typeface="Open Sans"/>
                <a:cs typeface="Open Sans"/>
                <a:sym typeface="Open Sans"/>
              </a:rPr>
              <a:t>county: idCountry, name, location</a:t>
            </a:r>
            <a:endParaRPr i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i="1" lang="es-ES" sz="1900">
                <a:latin typeface="Open Sans"/>
                <a:ea typeface="Open Sans"/>
                <a:cs typeface="Open Sans"/>
                <a:sym typeface="Open Sans"/>
              </a:rPr>
              <a:t>national park: idPark, name, location, phone, web</a:t>
            </a:r>
            <a:endParaRPr i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i="1" lang="es-ES" sz="1900">
                <a:latin typeface="Open Sans"/>
                <a:ea typeface="Open Sans"/>
                <a:cs typeface="Open Sans"/>
                <a:sym typeface="Open Sans"/>
              </a:rPr>
              <a:t>An animal could live in many countries.</a:t>
            </a:r>
            <a:endParaRPr i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i="1" lang="es-ES" sz="1900">
                <a:latin typeface="Open Sans"/>
                <a:ea typeface="Open Sans"/>
                <a:cs typeface="Open Sans"/>
                <a:sym typeface="Open Sans"/>
              </a:rPr>
              <a:t>An animal may not live in a national country.</a:t>
            </a:r>
            <a:endParaRPr i="1"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797d650a6a_3_36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99" name="Google Shape;599;g1797d650a6a_3_36"/>
          <p:cNvSpPr txBox="1"/>
          <p:nvPr/>
        </p:nvSpPr>
        <p:spPr>
          <a:xfrm>
            <a:off x="3547650" y="824875"/>
            <a:ext cx="367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0" name="Google Shape;600;g1797d650a6a_3_36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1" name="Google Shape;601;g1797d650a6a_3_36"/>
          <p:cNvSpPr txBox="1"/>
          <p:nvPr>
            <p:ph type="title"/>
          </p:nvPr>
        </p:nvSpPr>
        <p:spPr>
          <a:xfrm>
            <a:off x="488850" y="124373"/>
            <a:ext cx="7467600" cy="95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ER Model: Redundancy</a:t>
            </a:r>
            <a:endParaRPr sz="2755">
              <a:solidFill>
                <a:srgbClr val="1155CC"/>
              </a:solidFill>
            </a:endParaRPr>
          </a:p>
        </p:txBody>
      </p:sp>
      <p:sp>
        <p:nvSpPr>
          <p:cNvPr id="602" name="Google Shape;602;g1797d650a6a_3_36"/>
          <p:cNvSpPr txBox="1"/>
          <p:nvPr/>
        </p:nvSpPr>
        <p:spPr>
          <a:xfrm>
            <a:off x="599925" y="1147825"/>
            <a:ext cx="79521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Exercise Possible Solution</a:t>
            </a:r>
            <a:endParaRPr i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900">
                <a:latin typeface="Open Sans"/>
                <a:ea typeface="Open Sans"/>
                <a:cs typeface="Open Sans"/>
                <a:sym typeface="Open Sans"/>
              </a:rPr>
              <a:t>3.	Relationship and cardinalities</a:t>
            </a:r>
            <a:endParaRPr i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03" name="Google Shape;603;g1797d650a6a_3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600" y="2200175"/>
            <a:ext cx="5271820" cy="365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797d650a6a_3_12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09" name="Google Shape;609;g1797d650a6a_3_12"/>
          <p:cNvSpPr txBox="1"/>
          <p:nvPr/>
        </p:nvSpPr>
        <p:spPr>
          <a:xfrm>
            <a:off x="3547650" y="824875"/>
            <a:ext cx="367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0" name="Google Shape;610;g1797d650a6a_3_12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1" name="Google Shape;611;g1797d650a6a_3_12"/>
          <p:cNvSpPr txBox="1"/>
          <p:nvPr>
            <p:ph type="title"/>
          </p:nvPr>
        </p:nvSpPr>
        <p:spPr>
          <a:xfrm>
            <a:off x="488850" y="124373"/>
            <a:ext cx="7467600" cy="95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ER Model: Redundancy</a:t>
            </a:r>
            <a:endParaRPr sz="2755">
              <a:solidFill>
                <a:srgbClr val="1155CC"/>
              </a:solidFill>
            </a:endParaRPr>
          </a:p>
        </p:txBody>
      </p:sp>
      <p:sp>
        <p:nvSpPr>
          <p:cNvPr id="612" name="Google Shape;612;g1797d650a6a_3_12"/>
          <p:cNvSpPr txBox="1"/>
          <p:nvPr/>
        </p:nvSpPr>
        <p:spPr>
          <a:xfrm>
            <a:off x="599925" y="1147825"/>
            <a:ext cx="79521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There is cycle. Is there also a redundancy?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Let’s try to analyse if it is or not redundant.  How?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rabicPeriod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Try to fill these tables with example values.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rabicPeriod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Could we eliminate any relation without losing information?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Could we eliminate “is” relation? No, because if an animal does not live in any national park but it lives in a country, we are going to lose this information because  it is not possible to know which country it is in through the park.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769e17e649_0_196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18" name="Google Shape;618;g1769e17e649_0_196"/>
          <p:cNvSpPr txBox="1"/>
          <p:nvPr/>
        </p:nvSpPr>
        <p:spPr>
          <a:xfrm>
            <a:off x="3547650" y="824875"/>
            <a:ext cx="367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9" name="Google Shape;619;g1769e17e649_0_196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0" name="Google Shape;620;g1769e17e649_0_196"/>
          <p:cNvSpPr txBox="1"/>
          <p:nvPr>
            <p:ph type="title"/>
          </p:nvPr>
        </p:nvSpPr>
        <p:spPr>
          <a:xfrm>
            <a:off x="488850" y="124373"/>
            <a:ext cx="7467600" cy="95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ER Model: Redundancy</a:t>
            </a:r>
            <a:endParaRPr sz="2755">
              <a:solidFill>
                <a:srgbClr val="1155CC"/>
              </a:solidFill>
            </a:endParaRPr>
          </a:p>
        </p:txBody>
      </p:sp>
      <p:sp>
        <p:nvSpPr>
          <p:cNvPr id="621" name="Google Shape;621;g1769e17e649_0_196"/>
          <p:cNvSpPr txBox="1"/>
          <p:nvPr/>
        </p:nvSpPr>
        <p:spPr>
          <a:xfrm>
            <a:off x="599925" y="1147825"/>
            <a:ext cx="79521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Exercise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We would like to design  a database to store books information. In particular, we want to store information about books, about authors and about editorials.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rabicPeriod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Define the requirements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rabicPeriod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Design the E/R model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rabicPeriod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Define the cardinality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797d650a6a_3_4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27" name="Google Shape;627;g1797d650a6a_3_4"/>
          <p:cNvSpPr txBox="1"/>
          <p:nvPr/>
        </p:nvSpPr>
        <p:spPr>
          <a:xfrm>
            <a:off x="3547650" y="824875"/>
            <a:ext cx="367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8" name="Google Shape;628;g1797d650a6a_3_4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9" name="Google Shape;629;g1797d650a6a_3_4"/>
          <p:cNvSpPr txBox="1"/>
          <p:nvPr>
            <p:ph type="title"/>
          </p:nvPr>
        </p:nvSpPr>
        <p:spPr>
          <a:xfrm>
            <a:off x="488850" y="124373"/>
            <a:ext cx="7467600" cy="95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ER Model: Redundancy</a:t>
            </a:r>
            <a:endParaRPr sz="2755">
              <a:solidFill>
                <a:srgbClr val="1155CC"/>
              </a:solidFill>
            </a:endParaRPr>
          </a:p>
        </p:txBody>
      </p:sp>
      <p:sp>
        <p:nvSpPr>
          <p:cNvPr id="630" name="Google Shape;630;g1797d650a6a_3_4"/>
          <p:cNvSpPr txBox="1"/>
          <p:nvPr/>
        </p:nvSpPr>
        <p:spPr>
          <a:xfrm>
            <a:off x="599925" y="1147825"/>
            <a:ext cx="79521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Exercise Possible Solution</a:t>
            </a:r>
            <a:endParaRPr b="1" sz="17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rabicPeriod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 Requirements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i="1" lang="es-ES" sz="1900">
                <a:latin typeface="Open Sans"/>
                <a:ea typeface="Open Sans"/>
                <a:cs typeface="Open Sans"/>
                <a:sym typeface="Open Sans"/>
              </a:rPr>
              <a:t>book: ISBN, title, printed place, written date, published date, edition number</a:t>
            </a:r>
            <a:endParaRPr i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i="1" lang="es-ES" sz="1900">
                <a:latin typeface="Open Sans"/>
                <a:ea typeface="Open Sans"/>
                <a:cs typeface="Open Sans"/>
                <a:sym typeface="Open Sans"/>
              </a:rPr>
              <a:t>author: full name, email, instagram, phones, address</a:t>
            </a:r>
            <a:endParaRPr i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i="1" lang="es-ES" sz="1900">
                <a:latin typeface="Open Sans"/>
                <a:ea typeface="Open Sans"/>
                <a:cs typeface="Open Sans"/>
                <a:sym typeface="Open Sans"/>
              </a:rPr>
              <a:t>publisher: cif, name, address, phones, web</a:t>
            </a:r>
            <a:endParaRPr i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i="1" lang="es-ES" sz="1900">
                <a:latin typeface="Open Sans"/>
                <a:ea typeface="Open Sans"/>
                <a:cs typeface="Open Sans"/>
                <a:sym typeface="Open Sans"/>
              </a:rPr>
              <a:t>A book can be written by several writers and is published by one publisher</a:t>
            </a:r>
            <a:endParaRPr i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i="1" lang="es-ES" sz="1900">
                <a:latin typeface="Open Sans"/>
                <a:ea typeface="Open Sans"/>
                <a:cs typeface="Open Sans"/>
                <a:sym typeface="Open Sans"/>
              </a:rPr>
              <a:t>In the same way, a writer could collaborate with  different publishers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920e2cdb3_0_5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3" name="Google Shape;123;g16920e2cdb3_0_5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g16920e2cdb3_0_5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g16920e2cdb3_0_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Database Lifecycle: Initial Study</a:t>
            </a:r>
            <a:endParaRPr sz="4100">
              <a:solidFill>
                <a:srgbClr val="1155CC"/>
              </a:solidFill>
            </a:endParaRPr>
          </a:p>
        </p:txBody>
      </p:sp>
      <p:sp>
        <p:nvSpPr>
          <p:cNvPr id="126" name="Google Shape;126;g16920e2cdb3_0_5"/>
          <p:cNvSpPr txBox="1"/>
          <p:nvPr/>
        </p:nvSpPr>
        <p:spPr>
          <a:xfrm>
            <a:off x="510325" y="1530975"/>
            <a:ext cx="80667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>
                <a:latin typeface="Open Sans"/>
                <a:ea typeface="Open Sans"/>
                <a:cs typeface="Open Sans"/>
                <a:sym typeface="Open Sans"/>
              </a:rPr>
              <a:t>The first we should think about is: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Open Sans"/>
              <a:buAutoNum type="arabicPeriod"/>
            </a:pPr>
            <a:r>
              <a:rPr b="1" lang="es-ES" sz="2000">
                <a:latin typeface="Open Sans"/>
                <a:ea typeface="Open Sans"/>
                <a:cs typeface="Open Sans"/>
                <a:sym typeface="Open Sans"/>
              </a:rPr>
              <a:t>Purpose</a:t>
            </a:r>
            <a:r>
              <a:rPr lang="es-ES" sz="2000">
                <a:latin typeface="Open Sans"/>
                <a:ea typeface="Open Sans"/>
                <a:cs typeface="Open Sans"/>
                <a:sym typeface="Open Sans"/>
              </a:rPr>
              <a:t>. The purpose of a database depends on the nature of the data and how they relate to each other.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Open Sans"/>
              <a:buAutoNum type="arabicPeriod"/>
            </a:pPr>
            <a:r>
              <a:rPr b="1" lang="es-ES" sz="2000">
                <a:latin typeface="Open Sans"/>
                <a:ea typeface="Open Sans"/>
                <a:cs typeface="Open Sans"/>
                <a:sym typeface="Open Sans"/>
              </a:rPr>
              <a:t>Universe </a:t>
            </a:r>
            <a:r>
              <a:rPr b="1" lang="es-ES" sz="2000">
                <a:latin typeface="Open Sans"/>
                <a:ea typeface="Open Sans"/>
                <a:cs typeface="Open Sans"/>
                <a:sym typeface="Open Sans"/>
              </a:rPr>
              <a:t>discourse</a:t>
            </a:r>
            <a:r>
              <a:rPr b="1" lang="es-ES" sz="2000"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es-ES" sz="2000">
                <a:latin typeface="Open Sans"/>
                <a:ea typeface="Open Sans"/>
                <a:cs typeface="Open Sans"/>
                <a:sym typeface="Open Sans"/>
              </a:rPr>
              <a:t>  This is the context. It can be defined as the set of needs to be fulfilled. They are also called information requirements, as they are the needs of the data.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Open Sans"/>
              <a:buAutoNum type="arabicPeriod"/>
            </a:pPr>
            <a:r>
              <a:rPr b="1" lang="es-ES" sz="2000">
                <a:latin typeface="Open Sans"/>
                <a:ea typeface="Open Sans"/>
                <a:cs typeface="Open Sans"/>
                <a:sym typeface="Open Sans"/>
              </a:rPr>
              <a:t>Planning </a:t>
            </a:r>
            <a:r>
              <a:rPr lang="es-ES" sz="2000">
                <a:latin typeface="Open Sans"/>
                <a:ea typeface="Open Sans"/>
                <a:cs typeface="Open Sans"/>
                <a:sym typeface="Open Sans"/>
              </a:rPr>
              <a:t>– This stages of database design concepts are concerned with planning of entire Database Development Life Cycle.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g16920e2cdb3_0_5"/>
          <p:cNvSpPr txBox="1"/>
          <p:nvPr/>
        </p:nvSpPr>
        <p:spPr>
          <a:xfrm>
            <a:off x="743100" y="5452375"/>
            <a:ext cx="6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Exercises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797d650a6a_2_0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36" name="Google Shape;636;g1797d650a6a_2_0"/>
          <p:cNvSpPr txBox="1"/>
          <p:nvPr/>
        </p:nvSpPr>
        <p:spPr>
          <a:xfrm>
            <a:off x="3547650" y="824875"/>
            <a:ext cx="367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7" name="Google Shape;637;g1797d650a6a_2_0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8" name="Google Shape;638;g1797d650a6a_2_0"/>
          <p:cNvSpPr txBox="1"/>
          <p:nvPr>
            <p:ph type="title"/>
          </p:nvPr>
        </p:nvSpPr>
        <p:spPr>
          <a:xfrm>
            <a:off x="488850" y="124373"/>
            <a:ext cx="7467600" cy="95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ER Model: Redundancy</a:t>
            </a:r>
            <a:endParaRPr sz="2755">
              <a:solidFill>
                <a:srgbClr val="1155CC"/>
              </a:solidFill>
            </a:endParaRPr>
          </a:p>
        </p:txBody>
      </p:sp>
      <p:sp>
        <p:nvSpPr>
          <p:cNvPr id="639" name="Google Shape;639;g1797d650a6a_2_0"/>
          <p:cNvSpPr txBox="1"/>
          <p:nvPr/>
        </p:nvSpPr>
        <p:spPr>
          <a:xfrm>
            <a:off x="599925" y="1147825"/>
            <a:ext cx="79521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Exercise Possible Solution</a:t>
            </a:r>
            <a:endParaRPr i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900">
                <a:latin typeface="Open Sans"/>
                <a:ea typeface="Open Sans"/>
                <a:cs typeface="Open Sans"/>
                <a:sym typeface="Open Sans"/>
              </a:rPr>
              <a:t>3.	Relationship and cardinalities</a:t>
            </a:r>
            <a:endParaRPr i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0" name="Google Shape;640;g1797d650a6a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175" y="2265825"/>
            <a:ext cx="5271820" cy="365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797d650a6a_2_9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46" name="Google Shape;646;g1797d650a6a_2_9"/>
          <p:cNvSpPr txBox="1"/>
          <p:nvPr/>
        </p:nvSpPr>
        <p:spPr>
          <a:xfrm>
            <a:off x="3547650" y="824875"/>
            <a:ext cx="367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7" name="Google Shape;647;g1797d650a6a_2_9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8" name="Google Shape;648;g1797d650a6a_2_9"/>
          <p:cNvSpPr txBox="1"/>
          <p:nvPr>
            <p:ph type="title"/>
          </p:nvPr>
        </p:nvSpPr>
        <p:spPr>
          <a:xfrm>
            <a:off x="488850" y="124373"/>
            <a:ext cx="7467600" cy="95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ER Model: Redundancy</a:t>
            </a:r>
            <a:endParaRPr sz="2755">
              <a:solidFill>
                <a:srgbClr val="1155CC"/>
              </a:solidFill>
            </a:endParaRPr>
          </a:p>
        </p:txBody>
      </p:sp>
      <p:sp>
        <p:nvSpPr>
          <p:cNvPr id="649" name="Google Shape;649;g1797d650a6a_2_9"/>
          <p:cNvSpPr txBox="1"/>
          <p:nvPr/>
        </p:nvSpPr>
        <p:spPr>
          <a:xfrm>
            <a:off x="661425" y="1639400"/>
            <a:ext cx="7467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There is cycle. Is there also a redundancy?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Let’s try to analyse if it is or not redundant.  How?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rabicPeriod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Try to fill these tables with example values.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rabicPeriod"/>
            </a:pPr>
            <a:r>
              <a:rPr lang="es-ES" sz="1900">
                <a:latin typeface="Open Sans"/>
                <a:ea typeface="Open Sans"/>
                <a:cs typeface="Open Sans"/>
                <a:sym typeface="Open Sans"/>
              </a:rPr>
              <a:t>Could we eliminate any relation without losing information?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797d650a6a_3_46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55" name="Google Shape;655;g1797d650a6a_3_46"/>
          <p:cNvSpPr txBox="1"/>
          <p:nvPr/>
        </p:nvSpPr>
        <p:spPr>
          <a:xfrm>
            <a:off x="3547650" y="824875"/>
            <a:ext cx="367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6" name="Google Shape;656;g1797d650a6a_3_46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7" name="Google Shape;657;g1797d650a6a_3_46"/>
          <p:cNvSpPr txBox="1"/>
          <p:nvPr>
            <p:ph type="title"/>
          </p:nvPr>
        </p:nvSpPr>
        <p:spPr>
          <a:xfrm>
            <a:off x="488850" y="124373"/>
            <a:ext cx="7467600" cy="95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ER Model: Redundancy</a:t>
            </a:r>
            <a:endParaRPr sz="2755">
              <a:solidFill>
                <a:srgbClr val="1155CC"/>
              </a:solidFill>
            </a:endParaRPr>
          </a:p>
        </p:txBody>
      </p:sp>
      <p:sp>
        <p:nvSpPr>
          <p:cNvPr id="658" name="Google Shape;658;g1797d650a6a_3_46"/>
          <p:cNvSpPr txBox="1"/>
          <p:nvPr/>
        </p:nvSpPr>
        <p:spPr>
          <a:xfrm>
            <a:off x="640750" y="1074775"/>
            <a:ext cx="8377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59" name="Google Shape;659;g1797d650a6a_3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546" y="1507225"/>
            <a:ext cx="7690479" cy="4174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797d650a6a_2_21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65" name="Google Shape;665;g1797d650a6a_2_21"/>
          <p:cNvSpPr txBox="1"/>
          <p:nvPr/>
        </p:nvSpPr>
        <p:spPr>
          <a:xfrm>
            <a:off x="3547650" y="824875"/>
            <a:ext cx="367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6" name="Google Shape;666;g1797d650a6a_2_21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7" name="Google Shape;667;g1797d650a6a_2_21"/>
          <p:cNvSpPr txBox="1"/>
          <p:nvPr>
            <p:ph type="title"/>
          </p:nvPr>
        </p:nvSpPr>
        <p:spPr>
          <a:xfrm>
            <a:off x="488850" y="124373"/>
            <a:ext cx="7467600" cy="95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ER Model: Redundancy</a:t>
            </a:r>
            <a:endParaRPr sz="2755">
              <a:solidFill>
                <a:srgbClr val="1155CC"/>
              </a:solidFill>
            </a:endParaRPr>
          </a:p>
        </p:txBody>
      </p:sp>
      <p:sp>
        <p:nvSpPr>
          <p:cNvPr id="668" name="Google Shape;668;g1797d650a6a_2_21"/>
          <p:cNvSpPr txBox="1"/>
          <p:nvPr/>
        </p:nvSpPr>
        <p:spPr>
          <a:xfrm>
            <a:off x="599925" y="1147825"/>
            <a:ext cx="7952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9" name="Google Shape;669;g1797d650a6a_2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938" y="1301875"/>
            <a:ext cx="6933426" cy="448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ff009cfbf5_0_68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75" name="Google Shape;675;gff009cfbf5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375" y="745875"/>
            <a:ext cx="7802249" cy="5252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6920e2cdb3_0_122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81" name="Google Shape;681;g16920e2cdb3_0_122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2" name="Google Shape;682;g16920e2cdb3_0_122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3" name="Google Shape;683;g16920e2cdb3_0_122"/>
          <p:cNvSpPr txBox="1"/>
          <p:nvPr>
            <p:ph type="title"/>
          </p:nvPr>
        </p:nvSpPr>
        <p:spPr>
          <a:xfrm>
            <a:off x="271575" y="-12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References</a:t>
            </a:r>
            <a:endParaRPr sz="3755">
              <a:solidFill>
                <a:srgbClr val="1155CC"/>
              </a:solidFill>
            </a:endParaRPr>
          </a:p>
        </p:txBody>
      </p:sp>
      <p:sp>
        <p:nvSpPr>
          <p:cNvPr id="684" name="Google Shape;684;g16920e2cdb3_0_122"/>
          <p:cNvSpPr txBox="1"/>
          <p:nvPr/>
        </p:nvSpPr>
        <p:spPr>
          <a:xfrm>
            <a:off x="271575" y="1225075"/>
            <a:ext cx="8403000" cy="56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ES" sz="1600">
                <a:latin typeface="Roboto"/>
                <a:ea typeface="Roboto"/>
                <a:cs typeface="Roboto"/>
                <a:sym typeface="Roboto"/>
              </a:rPr>
              <a:t>Rafael Lozano, Introducción a las Bases de Datos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ES" sz="1600">
                <a:latin typeface="Roboto"/>
                <a:ea typeface="Roboto"/>
                <a:cs typeface="Roboto"/>
                <a:sym typeface="Roboto"/>
              </a:rPr>
              <a:t>Antonio Postigo Palacios, Gestión de base de datos Editorial Paraninfo Madrid  2022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ES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https://opentextbc.ca/dbdesign01/chapter/chapter-13-database-development-process/</a:t>
            </a:r>
            <a:endParaRPr sz="160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ES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https://dalbanger.wordpress.com/2014/01/08/a-basic-non-functional-requirements-checklist/comment-page-1/</a:t>
            </a:r>
            <a:endParaRPr sz="160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ES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https://opentextbc.ca/dbdesign01/chapter/chapter-8-entity-relationship-model/</a:t>
            </a:r>
            <a:endParaRPr sz="160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ES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https://jcsites.juniata.edu/faculty/rhodes/dbms/ermodel.htm</a:t>
            </a:r>
            <a:endParaRPr sz="160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ES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https://prepinsta.com/dbms/weak-entity-and-strong-entity/</a:t>
            </a:r>
            <a:endParaRPr sz="160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ES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https://www.datasciencecentral.com/key-attributes-in-er-diagrams/</a:t>
            </a:r>
            <a:endParaRPr sz="160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ES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https://opentextbc.ca/dbdesign01/chapter/chapter-8-entity-relationship-model/</a:t>
            </a:r>
            <a:endParaRPr sz="160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ES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https://beginnersbook.com/2015/04/e-r-model-in-dbms/</a:t>
            </a:r>
            <a:endParaRPr sz="160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ES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1"/>
              </a:rPr>
              <a:t>https://www.geeksforgeeks.org/cardinality-in-dbms/</a:t>
            </a:r>
            <a:endParaRPr sz="160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Roboto"/>
              <a:buChar char="●"/>
            </a:pPr>
            <a:r>
              <a:rPr lang="es-ES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https://www.ibm.com/docs/en/informix-servers/14.10?topic=integrity-referential</a:t>
            </a:r>
            <a:endParaRPr sz="160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920e2cdb3_0_70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3" name="Google Shape;133;g16920e2cdb3_0_70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g16920e2cdb3_0_70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" name="Google Shape;135;g16920e2cdb3_0_7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Database Lifecycle: Design</a:t>
            </a:r>
            <a:endParaRPr sz="41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5">
              <a:solidFill>
                <a:srgbClr val="1155CC"/>
              </a:solidFill>
            </a:endParaRPr>
          </a:p>
        </p:txBody>
      </p:sp>
      <p:pic>
        <p:nvPicPr>
          <p:cNvPr id="136" name="Google Shape;136;g16920e2cdb3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37" y="1323977"/>
            <a:ext cx="4395663" cy="49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920e2cdb3_0_38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2" name="Google Shape;142;g16920e2cdb3_0_38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g16920e2cdb3_0_38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4" name="Google Shape;144;g16920e2cdb3_0_3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Database Lifecycle:</a:t>
            </a:r>
            <a:r>
              <a:rPr lang="es-ES" sz="4100">
                <a:solidFill>
                  <a:srgbClr val="1155CC"/>
                </a:solidFill>
              </a:rPr>
              <a:t> Design</a:t>
            </a:r>
            <a:endParaRPr sz="41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755">
                <a:solidFill>
                  <a:srgbClr val="1155CC"/>
                </a:solidFill>
              </a:rPr>
              <a:t>Requirements Collection</a:t>
            </a:r>
            <a:endParaRPr sz="3755">
              <a:solidFill>
                <a:srgbClr val="1155CC"/>
              </a:solidFill>
            </a:endParaRPr>
          </a:p>
        </p:txBody>
      </p:sp>
      <p:sp>
        <p:nvSpPr>
          <p:cNvPr id="145" name="Google Shape;145;g16920e2cdb3_0_38"/>
          <p:cNvSpPr txBox="1"/>
          <p:nvPr/>
        </p:nvSpPr>
        <p:spPr>
          <a:xfrm>
            <a:off x="457200" y="1593625"/>
            <a:ext cx="84030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b="1" lang="es-ES" sz="1800">
                <a:latin typeface="Open Sans"/>
                <a:ea typeface="Open Sans"/>
                <a:cs typeface="Open Sans"/>
                <a:sym typeface="Open Sans"/>
              </a:rPr>
              <a:t>Functional requirements</a:t>
            </a: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 are the document that includes the detailed requirements provided by the users. Phases: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lphaLcPeriod"/>
            </a:pPr>
            <a:r>
              <a:rPr b="1" lang="es-ES" sz="1800">
                <a:latin typeface="Open Sans"/>
                <a:ea typeface="Open Sans"/>
                <a:cs typeface="Open Sans"/>
                <a:sym typeface="Open Sans"/>
              </a:rPr>
              <a:t>Customers</a:t>
            </a:r>
            <a:r>
              <a:rPr b="1" lang="es-ES" sz="1800">
                <a:latin typeface="Open Sans"/>
                <a:ea typeface="Open Sans"/>
                <a:cs typeface="Open Sans"/>
                <a:sym typeface="Open Sans"/>
              </a:rPr>
              <a:t> interviews</a:t>
            </a: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. The database designers have to interview the customers (database users) to understand the proposed system.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lphaLcPeriod"/>
            </a:pP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Build </a:t>
            </a:r>
            <a:r>
              <a:rPr b="1" lang="es-ES" sz="1800">
                <a:latin typeface="Open Sans"/>
                <a:ea typeface="Open Sans"/>
                <a:cs typeface="Open Sans"/>
                <a:sym typeface="Open Sans"/>
              </a:rPr>
              <a:t>data requirements document.</a:t>
            </a: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 It should describe in natural language: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■"/>
            </a:pP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 what the data items are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■"/>
            </a:pP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what attributes they have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■"/>
            </a:pP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what constraints apply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■"/>
            </a:pP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the relationships that hold between the data items.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lphaLcPeriod"/>
            </a:pP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Review the final document  with the customers to get the global </a:t>
            </a:r>
            <a:r>
              <a:rPr b="1" lang="es-ES" sz="1800">
                <a:latin typeface="Open Sans"/>
                <a:ea typeface="Open Sans"/>
                <a:cs typeface="Open Sans"/>
                <a:sym typeface="Open Sans"/>
              </a:rPr>
              <a:t>agreement</a:t>
            </a: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920e2cdb3_0_51"/>
          <p:cNvSpPr txBox="1"/>
          <p:nvPr>
            <p:ph idx="12" type="sldNum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1" name="Google Shape;151;g16920e2cdb3_0_51"/>
          <p:cNvSpPr txBox="1"/>
          <p:nvPr/>
        </p:nvSpPr>
        <p:spPr>
          <a:xfrm>
            <a:off x="3547650" y="8248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g16920e2cdb3_0_51"/>
          <p:cNvSpPr txBox="1"/>
          <p:nvPr/>
        </p:nvSpPr>
        <p:spPr>
          <a:xfrm>
            <a:off x="174150" y="762925"/>
            <a:ext cx="856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3" name="Google Shape;153;g16920e2cdb3_0_5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>
                <a:solidFill>
                  <a:srgbClr val="1155CC"/>
                </a:solidFill>
              </a:rPr>
              <a:t>Database Lifecycle: Design</a:t>
            </a:r>
            <a:endParaRPr sz="41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755">
                <a:solidFill>
                  <a:srgbClr val="1155CC"/>
                </a:solidFill>
              </a:rPr>
              <a:t>Conceptual Data Model </a:t>
            </a:r>
            <a:endParaRPr sz="3755">
              <a:solidFill>
                <a:srgbClr val="1155CC"/>
              </a:solidFill>
            </a:endParaRPr>
          </a:p>
        </p:txBody>
      </p:sp>
      <p:sp>
        <p:nvSpPr>
          <p:cNvPr id="154" name="Google Shape;154;g16920e2cdb3_0_51"/>
          <p:cNvSpPr txBox="1"/>
          <p:nvPr/>
        </p:nvSpPr>
        <p:spPr>
          <a:xfrm>
            <a:off x="457200" y="1593625"/>
            <a:ext cx="84030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b="1" lang="es-ES" sz="1800">
                <a:latin typeface="Open Sans"/>
                <a:ea typeface="Open Sans"/>
                <a:cs typeface="Open Sans"/>
                <a:sym typeface="Open Sans"/>
              </a:rPr>
              <a:t>Data analysis</a:t>
            </a: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 begins with the statement of data requirements and then </a:t>
            </a:r>
            <a:r>
              <a:rPr b="1" lang="es-ES" sz="1800">
                <a:latin typeface="Open Sans"/>
                <a:ea typeface="Open Sans"/>
                <a:cs typeface="Open Sans"/>
                <a:sym typeface="Open Sans"/>
              </a:rPr>
              <a:t>produces a conceptual data model</a:t>
            </a: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es-ES" sz="1800">
                <a:latin typeface="Open Sans"/>
                <a:ea typeface="Open Sans"/>
                <a:cs typeface="Open Sans"/>
                <a:sym typeface="Open Sans"/>
              </a:rPr>
              <a:t>conceptual data model</a:t>
            </a: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 then is a </a:t>
            </a:r>
            <a:r>
              <a:rPr b="1" lang="es-ES" sz="1800">
                <a:latin typeface="Open Sans"/>
                <a:ea typeface="Open Sans"/>
                <a:cs typeface="Open Sans"/>
                <a:sym typeface="Open Sans"/>
              </a:rPr>
              <a:t>formal representation</a:t>
            </a: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 of what data a database should contain and the constraints the data must satisfy. This should be expressed in terms that are independent of how the model may be implemented. As a result, analysis focuses on the questions, “</a:t>
            </a:r>
            <a:r>
              <a:rPr b="1" lang="es-ES" sz="1800">
                <a:latin typeface="Open Sans"/>
                <a:ea typeface="Open Sans"/>
                <a:cs typeface="Open Sans"/>
                <a:sym typeface="Open Sans"/>
              </a:rPr>
              <a:t>What is required</a:t>
            </a: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?” not “How is it achieved?”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Here we could build de </a:t>
            </a:r>
            <a:r>
              <a:rPr b="1" lang="es-ES" sz="1800">
                <a:latin typeface="Open Sans"/>
                <a:ea typeface="Open Sans"/>
                <a:cs typeface="Open Sans"/>
                <a:sym typeface="Open Sans"/>
              </a:rPr>
              <a:t>Entity-Relationship model</a:t>
            </a: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2017-09-21T17:44:54Z</dcterms:created>
  <dc:creator>Mayte</dc:creator>
</cp:coreProperties>
</file>