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oN1YqznGlE7WaUB2Ub8DcmWDJ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6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La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You all remember 2018.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Justification for entity size checks: less challenging than checksum. Remember: the unit must be the most precise, i.e., byte.</a:t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d0d071602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d0d071602_0_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0d071602_0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0d071602_0_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0c4d1427_0_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100"/>
              <a:t>NOT PLANNED TO TALK ON THIS. THIS IS JUST IN CASE ANYONE ASKS.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Collectively: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 to make datasets easier to search. this is valuable to LTER, since now that we have thousands of datasets, it's getting difficult to distinguish them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b) that NSF has specifically asked for  - e.g., explicit fields for funding codes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100"/>
              <a:t>c) mean datasets can contain enough structured info that they can be evaluated the same way as data papers are - e.g, with fields designated for things like purpose, associated papers and sampling design; some of these were already included (in 2.1) but as plain text fields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5d0c4d1427_0_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showMasterSp="0" type="title">
  <p:cSld name="TITLE">
    <p:bg>
      <p:bgPr>
        <a:solidFill>
          <a:srgbClr val="E9EDEE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" name="Google Shape;15;p28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16" name="Google Shape;16;p28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8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" name="Google Shape;18;p28"/>
          <p:cNvSpPr txBox="1"/>
          <p:nvPr>
            <p:ph type="title"/>
          </p:nvPr>
        </p:nvSpPr>
        <p:spPr>
          <a:xfrm>
            <a:off x="729450" y="1322449"/>
            <a:ext cx="7688100" cy="166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4200"/>
              <a:buFont typeface="Raleway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8"/>
          <p:cNvSpPr txBox="1"/>
          <p:nvPr>
            <p:ph idx="1" type="body"/>
          </p:nvPr>
        </p:nvSpPr>
        <p:spPr>
          <a:xfrm>
            <a:off x="729626" y="3172899"/>
            <a:ext cx="7688101" cy="5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0" name="Google Shape;20;p28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_NUMBER" showMasterSp="0">
  <p:cSld name="BIG_NUMBER">
    <p:bg>
      <p:bgPr>
        <a:solidFill>
          <a:srgbClr val="1A9988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37"/>
          <p:cNvGrpSpPr/>
          <p:nvPr/>
        </p:nvGrpSpPr>
        <p:grpSpPr>
          <a:xfrm>
            <a:off x="830391" y="4169130"/>
            <a:ext cx="745765" cy="45828"/>
            <a:chOff x="0" y="0"/>
            <a:chExt cx="745764" cy="45827"/>
          </a:xfrm>
        </p:grpSpPr>
        <p:sp>
          <p:nvSpPr>
            <p:cNvPr id="63" name="Google Shape;63;p37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37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37"/>
          <p:cNvSpPr txBox="1"/>
          <p:nvPr>
            <p:ph type="title"/>
          </p:nvPr>
        </p:nvSpPr>
        <p:spPr>
          <a:xfrm>
            <a:off x="729450" y="733950"/>
            <a:ext cx="7688400" cy="124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000"/>
              <a:buFont typeface="Raleway"/>
              <a:buNone/>
              <a:defRPr sz="80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37"/>
          <p:cNvSpPr txBox="1"/>
          <p:nvPr>
            <p:ph idx="1" type="body"/>
          </p:nvPr>
        </p:nvSpPr>
        <p:spPr>
          <a:xfrm>
            <a:off x="729450" y="2272888"/>
            <a:ext cx="7688400" cy="1580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67" name="Google Shape;67;p37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9"/>
          <p:cNvSpPr txBox="1"/>
          <p:nvPr>
            <p:ph type="title"/>
          </p:nvPr>
        </p:nvSpPr>
        <p:spPr>
          <a:xfrm>
            <a:off x="729450" y="1318650"/>
            <a:ext cx="76887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body"/>
          </p:nvPr>
        </p:nvSpPr>
        <p:spPr>
          <a:xfrm>
            <a:off x="729450" y="2078875"/>
            <a:ext cx="76887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HEADER" showMasterSp="0" type="secHead">
  <p:cSld name="SECTION_HEADER">
    <p:bg>
      <p:bgPr>
        <a:solidFill>
          <a:srgbClr val="1A9988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0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27" name="Google Shape;27;p30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0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30"/>
          <p:cNvSpPr txBox="1"/>
          <p:nvPr>
            <p:ph type="title"/>
          </p:nvPr>
        </p:nvSpPr>
        <p:spPr>
          <a:xfrm>
            <a:off x="729450" y="1322449"/>
            <a:ext cx="7688400" cy="15186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AND_TWO_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1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" type="body"/>
          </p:nvPr>
        </p:nvSpPr>
        <p:spPr>
          <a:xfrm>
            <a:off x="729325" y="2078875"/>
            <a:ext cx="37743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2" type="body"/>
          </p:nvPr>
        </p:nvSpPr>
        <p:spPr>
          <a:xfrm>
            <a:off x="4643604" y="2078875"/>
            <a:ext cx="3774300" cy="2261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_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2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_COLUMN_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3"/>
          <p:cNvSpPr txBox="1"/>
          <p:nvPr>
            <p:ph type="title"/>
          </p:nvPr>
        </p:nvSpPr>
        <p:spPr>
          <a:xfrm>
            <a:off x="730000" y="1318650"/>
            <a:ext cx="3300901" cy="1381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1" type="body"/>
          </p:nvPr>
        </p:nvSpPr>
        <p:spPr>
          <a:xfrm>
            <a:off x="721225" y="2781724"/>
            <a:ext cx="3300901" cy="15975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_POINT" showMasterSp="0">
  <p:cSld name="MAIN_POINT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4"/>
          <p:cNvGrpSpPr/>
          <p:nvPr/>
        </p:nvGrpSpPr>
        <p:grpSpPr>
          <a:xfrm>
            <a:off x="830391" y="4169130"/>
            <a:ext cx="745765" cy="45828"/>
            <a:chOff x="0" y="0"/>
            <a:chExt cx="745764" cy="45827"/>
          </a:xfrm>
        </p:grpSpPr>
        <p:sp>
          <p:nvSpPr>
            <p:cNvPr id="45" name="Google Shape;45;p34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34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34"/>
          <p:cNvSpPr txBox="1"/>
          <p:nvPr>
            <p:ph type="title"/>
          </p:nvPr>
        </p:nvSpPr>
        <p:spPr>
          <a:xfrm>
            <a:off x="729450" y="864299"/>
            <a:ext cx="7021201" cy="298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aleway"/>
              <a:buNone/>
              <a:defRPr sz="36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34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Lato"/>
              <a:buNone/>
              <a:defRPr b="0" i="0" sz="10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_TITLE_AND_DESCRIPTION" showMasterSp="0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35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52" name="Google Shape;52;p35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5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5"/>
          <p:cNvSpPr txBox="1"/>
          <p:nvPr>
            <p:ph type="title"/>
          </p:nvPr>
        </p:nvSpPr>
        <p:spPr>
          <a:xfrm>
            <a:off x="730000" y="1318650"/>
            <a:ext cx="3300901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724949" y="3161525"/>
            <a:ext cx="3300902" cy="7590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Lato"/>
              <a:buNone/>
              <a:defRPr sz="1600"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2" type="body"/>
          </p:nvPr>
        </p:nvSpPr>
        <p:spPr>
          <a:xfrm>
            <a:off x="5174224" y="1352624"/>
            <a:ext cx="3374400" cy="30255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_ONLY" showMasterSp="0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idx="1" type="body"/>
          </p:nvPr>
        </p:nvSpPr>
        <p:spPr>
          <a:xfrm>
            <a:off x="724949" y="4372550"/>
            <a:ext cx="7697401" cy="460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</a:lstStyle>
          <a:p/>
        </p:txBody>
      </p:sp>
      <p:sp>
        <p:nvSpPr>
          <p:cNvPr id="60" name="Google Shape;60;p36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/>
          <p:nvPr/>
        </p:nvSpPr>
        <p:spPr>
          <a:xfrm>
            <a:off x="0" y="-1"/>
            <a:ext cx="9144000" cy="487802"/>
          </a:xfrm>
          <a:prstGeom prst="rect">
            <a:avLst/>
          </a:prstGeom>
          <a:solidFill>
            <a:srgbClr val="E9EDEE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27"/>
          <p:cNvGrpSpPr/>
          <p:nvPr/>
        </p:nvGrpSpPr>
        <p:grpSpPr>
          <a:xfrm>
            <a:off x="830391" y="1191254"/>
            <a:ext cx="745765" cy="45828"/>
            <a:chOff x="0" y="0"/>
            <a:chExt cx="745764" cy="45827"/>
          </a:xfrm>
        </p:grpSpPr>
        <p:sp>
          <p:nvSpPr>
            <p:cNvPr id="8" name="Google Shape;8;p27"/>
            <p:cNvSpPr/>
            <p:nvPr/>
          </p:nvSpPr>
          <p:spPr>
            <a:xfrm rot="-5400000">
              <a:off x="536420" y="-163517"/>
              <a:ext cx="45827" cy="37286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27"/>
            <p:cNvSpPr/>
            <p:nvPr/>
          </p:nvSpPr>
          <p:spPr>
            <a:xfrm rot="-5400000">
              <a:off x="165092" y="-165093"/>
              <a:ext cx="45827" cy="376012"/>
            </a:xfrm>
            <a:prstGeom prst="rect">
              <a:avLst/>
            </a:prstGeom>
            <a:solidFill>
              <a:srgbClr val="1A998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27"/>
          <p:cNvSpPr txBox="1"/>
          <p:nvPr>
            <p:ph type="title"/>
          </p:nvPr>
        </p:nvSpPr>
        <p:spPr>
          <a:xfrm>
            <a:off x="729450" y="1318650"/>
            <a:ext cx="7688400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600"/>
              <a:buFont typeface="Raleway"/>
              <a:buNone/>
              <a:defRPr b="1" i="0" sz="2600" u="none" cap="none" strike="noStrike">
                <a:solidFill>
                  <a:srgbClr val="1A1A1A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11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11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11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11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○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11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Helvetica Neue"/>
              <a:buChar char="■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2" type="sldNum"/>
          </p:nvPr>
        </p:nvSpPr>
        <p:spPr>
          <a:xfrm>
            <a:off x="8748189" y="4779026"/>
            <a:ext cx="336814" cy="335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sched.co/PtOX" TargetMode="External"/><Relationship Id="rId5" Type="http://schemas.openxmlformats.org/officeDocument/2006/relationships/hyperlink" Target="https://sched.co/Pt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D9D9D9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/>
          <p:nvPr>
            <p:ph idx="4294967295"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3600"/>
              <a:buFont typeface="Calibri"/>
              <a:buNone/>
            </a:pPr>
            <a:r>
              <a:rPr lang="en-US" sz="3600">
                <a:latin typeface="Calibri"/>
                <a:ea typeface="Calibri"/>
                <a:cs typeface="Calibri"/>
                <a:sym typeface="Calibri"/>
              </a:rPr>
              <a:t>ECC - 2019</a:t>
            </a:r>
            <a:endParaRPr b="1" i="0" sz="2600" u="none" cap="none" strike="noStrike">
              <a:solidFill>
                <a:srgbClr val="1A1A1A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"/>
          <p:cNvSpPr txBox="1"/>
          <p:nvPr>
            <p:ph idx="4294967295" type="subTitle"/>
          </p:nvPr>
        </p:nvSpPr>
        <p:spPr>
          <a:xfrm>
            <a:off x="311699" y="3705350"/>
            <a:ext cx="8520600" cy="13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ECC Working Group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201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9</a:t>
            </a:r>
            <a:endParaRPr b="0" i="0" sz="1300" u="none" cap="none" strike="noStrik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Google Shape;88;p13" id="76" name="Google Shape;7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2124" y="4136875"/>
            <a:ext cx="905701" cy="9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type="title"/>
          </p:nvPr>
        </p:nvSpPr>
        <p:spPr>
          <a:xfrm>
            <a:off x="727650" y="563774"/>
            <a:ext cx="7688699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62"/>
              <a:buFont typeface="Raleway"/>
              <a:buNone/>
            </a:pPr>
            <a:r>
              <a:rPr lang="en-US" sz="2262"/>
              <a:t>ECC - Recent Activity</a:t>
            </a:r>
            <a:endParaRPr/>
          </a:p>
        </p:txBody>
      </p:sp>
      <p:sp>
        <p:nvSpPr>
          <p:cNvPr id="82" name="Google Shape;82;p2"/>
          <p:cNvSpPr txBox="1"/>
          <p:nvPr>
            <p:ph idx="1" type="body"/>
          </p:nvPr>
        </p:nvSpPr>
        <p:spPr>
          <a:xfrm>
            <a:off x="729450" y="1517150"/>
            <a:ext cx="76887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2018: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ateTime format, dateTime congruence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header compared to attributeName (for manual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examination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2019: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Entity size, Entity size congruence</a:t>
            </a:r>
            <a:endParaRPr/>
          </a:p>
        </p:txBody>
      </p:sp>
      <p:pic>
        <p:nvPicPr>
          <p:cNvPr descr="Google Shape;88;p13" id="83" name="Google Shape;8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149" y="555550"/>
            <a:ext cx="905701" cy="9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727650" y="563774"/>
            <a:ext cx="7688699" cy="5352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62"/>
              <a:buFont typeface="Raleway"/>
              <a:buNone/>
            </a:pPr>
            <a:r>
              <a:rPr lang="en-US" sz="2262"/>
              <a:t>Future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729450" y="1517150"/>
            <a:ext cx="4609500" cy="28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Definitely ...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upport for EML 2.2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Maybe ...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 checks with FAIR principles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Alert-level (between Info and Warn)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oogle Shape;88;p13"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149" y="555550"/>
            <a:ext cx="905701" cy="9057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 txBox="1"/>
          <p:nvPr>
            <p:ph idx="1" type="body"/>
          </p:nvPr>
        </p:nvSpPr>
        <p:spPr>
          <a:xfrm>
            <a:off x="5449550" y="2412575"/>
            <a:ext cx="3409200" cy="2142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WEEK: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More to talk about </a:t>
            </a:r>
            <a:r>
              <a:rPr lang="en-US"/>
              <a:t>at these sessions: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Fair Metadata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https://sched.co/PtOX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Metadata Evaluation: Tools and Results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5"/>
              </a:rPr>
              <a:t>https://sched.co/PtOm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d0d071602_0_13"/>
          <p:cNvSpPr txBox="1"/>
          <p:nvPr>
            <p:ph type="title"/>
          </p:nvPr>
        </p:nvSpPr>
        <p:spPr>
          <a:xfrm>
            <a:off x="727800" y="562000"/>
            <a:ext cx="7688400" cy="5352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checks? you tell us.</a:t>
            </a:r>
            <a:endParaRPr/>
          </a:p>
        </p:txBody>
      </p:sp>
      <p:sp>
        <p:nvSpPr>
          <p:cNvPr id="97" name="Google Shape;97;g5d0d071602_0_13"/>
          <p:cNvSpPr txBox="1"/>
          <p:nvPr>
            <p:ph idx="1" type="body"/>
          </p:nvPr>
        </p:nvSpPr>
        <p:spPr>
          <a:xfrm>
            <a:off x="729325" y="1621675"/>
            <a:ext cx="3774300" cy="22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40"/>
              <a:buFont typeface="Arial"/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Congruence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4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temporalCoverage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4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geographicCoverage 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4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enumeratedDomainWithinBounds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40"/>
              <a:buFont typeface="Arial"/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pubDate 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numericValuesWithinBounds</a:t>
            </a:r>
            <a:endParaRPr/>
          </a:p>
        </p:txBody>
      </p:sp>
      <p:sp>
        <p:nvSpPr>
          <p:cNvPr id="98" name="Google Shape;98;g5d0d071602_0_13"/>
          <p:cNvSpPr txBox="1"/>
          <p:nvPr>
            <p:ph idx="2" type="body"/>
          </p:nvPr>
        </p:nvSpPr>
        <p:spPr>
          <a:xfrm>
            <a:off x="4643604" y="1621675"/>
            <a:ext cx="3774300" cy="2261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nonPastaDoiResolves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linkChecker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fourDigitYears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oogle Shape;88;p13" id="99" name="Google Shape;99;g5d0d071602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1149" y="555550"/>
            <a:ext cx="905701" cy="9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d0d071602_0_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5d0d071602_0_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5d0d071602_0_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5d0c4d1427_0_5"/>
          <p:cNvSpPr txBox="1"/>
          <p:nvPr>
            <p:ph type="title"/>
          </p:nvPr>
        </p:nvSpPr>
        <p:spPr>
          <a:xfrm>
            <a:off x="727650" y="563774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2262"/>
              <a:buFont typeface="Raleway"/>
              <a:buNone/>
            </a:pPr>
            <a:r>
              <a:rPr lang="en-US" sz="2262"/>
              <a:t>EML 2.2 New Features - Reminder</a:t>
            </a:r>
            <a:endParaRPr/>
          </a:p>
        </p:txBody>
      </p:sp>
      <p:sp>
        <p:nvSpPr>
          <p:cNvPr id="112" name="Google Shape;112;g5d0c4d1427_0_5"/>
          <p:cNvSpPr txBox="1"/>
          <p:nvPr>
            <p:ph idx="1" type="body"/>
          </p:nvPr>
        </p:nvSpPr>
        <p:spPr>
          <a:xfrm>
            <a:off x="729449" y="1517149"/>
            <a:ext cx="8061900" cy="32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23850" lvl="0" marL="3886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Choice of TextType or markdown</a:t>
            </a:r>
            <a:endParaRPr/>
          </a:p>
          <a:p>
            <a:pPr indent="-323850" lvl="0" marL="3886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elements for data papers</a:t>
            </a:r>
            <a:endParaRPr/>
          </a:p>
          <a:p>
            <a:pPr indent="-323850" lvl="0" marL="3886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Taxonomic classification with IDs</a:t>
            </a:r>
            <a:endParaRPr sz="20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6390" lvl="0" marL="3886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40"/>
              <a:buFont typeface="Arial"/>
              <a:buChar char="●"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tree includes more data background</a:t>
            </a:r>
            <a:endParaRPr sz="204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3886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Annotations at 3 levels</a:t>
            </a:r>
            <a:endParaRPr/>
          </a:p>
          <a:p>
            <a:pPr indent="-323850" lvl="0" marL="3886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US" sz="204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Units</a:t>
            </a:r>
            <a:endParaRPr/>
          </a:p>
          <a:p>
            <a:pPr indent="-291465" lvl="1" marL="777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Expanded list</a:t>
            </a:r>
            <a:endParaRPr/>
          </a:p>
          <a:p>
            <a:pPr indent="-291465" lvl="1" marL="777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Name strings standardized and aligned with LTER recommendations</a:t>
            </a:r>
            <a:endParaRPr/>
          </a:p>
          <a:p>
            <a:pPr indent="-291465" lvl="1" marL="77724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○"/>
            </a:pPr>
            <a:r>
              <a:rPr lang="en-US" sz="15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conversion with udunits2 synonyms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1A9988"/>
      </a:lt1>
      <a:dk2>
        <a:srgbClr val="A7A7A7"/>
      </a:dk2>
      <a:lt2>
        <a:srgbClr val="535353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