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9" r:id="rId2"/>
    <p:sldId id="264" r:id="rId3"/>
    <p:sldId id="265" r:id="rId4"/>
    <p:sldId id="270" r:id="rId5"/>
    <p:sldId id="271" r:id="rId6"/>
    <p:sldId id="272" r:id="rId7"/>
    <p:sldId id="273" r:id="rId8"/>
    <p:sldId id="274" r:id="rId9"/>
    <p:sldId id="275" r:id="rId10"/>
    <p:sldId id="266" r:id="rId11"/>
    <p:sldId id="257" r:id="rId12"/>
    <p:sldId id="260" r:id="rId13"/>
    <p:sldId id="261" r:id="rId14"/>
    <p:sldId id="258" r:id="rId15"/>
    <p:sldId id="259" r:id="rId16"/>
    <p:sldId id="26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327"/>
  </p:normalViewPr>
  <p:slideViewPr>
    <p:cSldViewPr snapToGrid="0" snapToObjects="1">
      <p:cViewPr>
        <p:scale>
          <a:sx n="75" d="100"/>
          <a:sy n="75" d="100"/>
        </p:scale>
        <p:origin x="21" y="32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Sheet1!$E$2:$E$4</c:f>
              <c:numCache>
                <c:formatCode>General</c:formatCode>
                <c:ptCount val="3"/>
                <c:pt idx="0">
                  <c:v>2.1</c:v>
                </c:pt>
                <c:pt idx="1">
                  <c:v>3</c:v>
                </c:pt>
                <c:pt idx="2">
                  <c:v>2.9</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Sheet1!$F$2:$F$4</c:f>
              <c:numCache>
                <c:formatCode>General</c:formatCode>
                <c:ptCount val="3"/>
                <c:pt idx="0">
                  <c:v>2.5</c:v>
                </c:pt>
                <c:pt idx="1">
                  <c:v>3.4</c:v>
                </c:pt>
                <c:pt idx="2">
                  <c:v>2.4</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Sheet1!$G$2:$G$4</c:f>
              <c:numCache>
                <c:formatCode>General</c:formatCode>
                <c:ptCount val="3"/>
                <c:pt idx="0">
                  <c:v>3.4</c:v>
                </c:pt>
                <c:pt idx="1">
                  <c:v>2.7</c:v>
                </c:pt>
                <c:pt idx="2">
                  <c:v>3</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showLegendKey val="0"/>
          <c:showVal val="1"/>
          <c:showCatName val="0"/>
          <c:showSerName val="0"/>
          <c:showPercent val="0"/>
          <c:showBubbleSize val="0"/>
        </c:dLbls>
        <c:gapWidth val="150"/>
        <c:overlap val="-25"/>
        <c:axId val="939053871"/>
        <c:axId val="939171887"/>
      </c:barChart>
      <c:catAx>
        <c:axId val="93905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905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0.45931356706256171"/>
          <c:y val="3.8459999329437583E-2"/>
        </c:manualLayout>
      </c:layout>
      <c:overlay val="0"/>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655689837053997"/>
          <c:y val="0.28579224756410182"/>
          <c:w val="0.22059255585514931"/>
          <c:h val="0.3540284037261639"/>
        </c:manualLayout>
      </c:layout>
      <c:overlay val="0"/>
      <c:spPr>
        <a:noFill/>
        <a:ln>
          <a:noFill/>
        </a:ln>
        <a:effectLst/>
      </c:spPr>
      <c:txPr>
        <a:bodyPr rot="0" spcFirstLastPara="1" vertOverflow="ellipsis" vert="horz" wrap="square" anchor="t" anchorCtr="0"/>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6.8669985831048986E-3"/>
          <c:y val="1.842538217641692E-2"/>
        </c:manualLayout>
      </c:layout>
      <c:overlay val="1"/>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03F8B-A50D-DE44-9304-39C43FB3C5B0}"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1AFC-CD2E-5241-A5F6-3092FE7745F8}" type="slidenum">
              <a:rPr lang="en-US" smtClean="0"/>
              <a:t>‹#›</a:t>
            </a:fld>
            <a:endParaRPr lang="en-US"/>
          </a:p>
        </p:txBody>
      </p:sp>
    </p:spTree>
    <p:extLst>
      <p:ext uri="{BB962C8B-B14F-4D97-AF65-F5344CB8AC3E}">
        <p14:creationId xmlns:p14="http://schemas.microsoft.com/office/powerpoint/2010/main" val="26451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a:t>
            </a:fld>
            <a:endParaRPr lang="en-US"/>
          </a:p>
        </p:txBody>
      </p:sp>
    </p:spTree>
    <p:extLst>
      <p:ext uri="{BB962C8B-B14F-4D97-AF65-F5344CB8AC3E}">
        <p14:creationId xmlns:p14="http://schemas.microsoft.com/office/powerpoint/2010/main" val="141048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11</a:t>
            </a:fld>
            <a:endParaRPr lang="en-US"/>
          </a:p>
        </p:txBody>
      </p:sp>
    </p:spTree>
    <p:extLst>
      <p:ext uri="{BB962C8B-B14F-4D97-AF65-F5344CB8AC3E}">
        <p14:creationId xmlns:p14="http://schemas.microsoft.com/office/powerpoint/2010/main" val="174075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12</a:t>
            </a:fld>
            <a:endParaRPr lang="en-US"/>
          </a:p>
        </p:txBody>
      </p:sp>
    </p:spTree>
    <p:extLst>
      <p:ext uri="{BB962C8B-B14F-4D97-AF65-F5344CB8AC3E}">
        <p14:creationId xmlns:p14="http://schemas.microsoft.com/office/powerpoint/2010/main" val="397908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13</a:t>
            </a:fld>
            <a:endParaRPr lang="en-US"/>
          </a:p>
        </p:txBody>
      </p:sp>
    </p:spTree>
    <p:extLst>
      <p:ext uri="{BB962C8B-B14F-4D97-AF65-F5344CB8AC3E}">
        <p14:creationId xmlns:p14="http://schemas.microsoft.com/office/powerpoint/2010/main" val="350493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14</a:t>
            </a:fld>
            <a:endParaRPr lang="en-US"/>
          </a:p>
        </p:txBody>
      </p:sp>
    </p:spTree>
    <p:extLst>
      <p:ext uri="{BB962C8B-B14F-4D97-AF65-F5344CB8AC3E}">
        <p14:creationId xmlns:p14="http://schemas.microsoft.com/office/powerpoint/2010/main" val="1458531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15</a:t>
            </a:fld>
            <a:endParaRPr lang="en-US"/>
          </a:p>
        </p:txBody>
      </p:sp>
    </p:spTree>
    <p:extLst>
      <p:ext uri="{BB962C8B-B14F-4D97-AF65-F5344CB8AC3E}">
        <p14:creationId xmlns:p14="http://schemas.microsoft.com/office/powerpoint/2010/main" val="222685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16</a:t>
            </a:fld>
            <a:endParaRPr lang="en-US"/>
          </a:p>
        </p:txBody>
      </p:sp>
    </p:spTree>
    <p:extLst>
      <p:ext uri="{BB962C8B-B14F-4D97-AF65-F5344CB8AC3E}">
        <p14:creationId xmlns:p14="http://schemas.microsoft.com/office/powerpoint/2010/main" val="20759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17</a:t>
            </a:fld>
            <a:endParaRPr lang="en-US"/>
          </a:p>
        </p:txBody>
      </p:sp>
    </p:spTree>
    <p:extLst>
      <p:ext uri="{BB962C8B-B14F-4D97-AF65-F5344CB8AC3E}">
        <p14:creationId xmlns:p14="http://schemas.microsoft.com/office/powerpoint/2010/main" val="110841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7388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7557-F84E-4CB9-4FC3-5CFC567F2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4D174-0026-A18C-BC84-54EF45CB7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E6648-44C0-41E2-6F04-30A64B2B3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E671CF-AF11-399A-9E53-8ECB9A89A78D}"/>
              </a:ext>
            </a:extLst>
          </p:cNvPr>
          <p:cNvSpPr>
            <a:spLocks noGrp="1"/>
          </p:cNvSpPr>
          <p:nvPr>
            <p:ph type="sldNum" sz="quarter" idx="5"/>
          </p:nvPr>
        </p:nvSpPr>
        <p:spPr/>
        <p:txBody>
          <a:bodyPr/>
          <a:lstStyle/>
          <a:p>
            <a:fld id="{58151AFC-CD2E-5241-A5F6-3092FE7745F8}" type="slidenum">
              <a:rPr lang="en-US" smtClean="0"/>
              <a:t>4</a:t>
            </a:fld>
            <a:endParaRPr lang="en-US"/>
          </a:p>
        </p:txBody>
      </p:sp>
    </p:spTree>
    <p:extLst>
      <p:ext uri="{BB962C8B-B14F-4D97-AF65-F5344CB8AC3E}">
        <p14:creationId xmlns:p14="http://schemas.microsoft.com/office/powerpoint/2010/main" val="4137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04CC-90AC-E3D7-ECC2-9445984AE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646DA-2422-E92F-C66F-48132F2D66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DC160-E982-AB47-D6AA-0D9B013B15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90D4E0-8F8E-5488-2521-2FFA50810F69}"/>
              </a:ext>
            </a:extLst>
          </p:cNvPr>
          <p:cNvSpPr>
            <a:spLocks noGrp="1"/>
          </p:cNvSpPr>
          <p:nvPr>
            <p:ph type="sldNum" sz="quarter" idx="5"/>
          </p:nvPr>
        </p:nvSpPr>
        <p:spPr/>
        <p:txBody>
          <a:bodyPr/>
          <a:lstStyle/>
          <a:p>
            <a:fld id="{58151AFC-CD2E-5241-A5F6-3092FE7745F8}" type="slidenum">
              <a:rPr lang="en-US" smtClean="0"/>
              <a:t>5</a:t>
            </a:fld>
            <a:endParaRPr lang="en-US"/>
          </a:p>
        </p:txBody>
      </p:sp>
    </p:spTree>
    <p:extLst>
      <p:ext uri="{BB962C8B-B14F-4D97-AF65-F5344CB8AC3E}">
        <p14:creationId xmlns:p14="http://schemas.microsoft.com/office/powerpoint/2010/main" val="374416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C6CF0-D257-DCD8-4F1B-D317606A0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C546F-426F-DCFD-F98A-A1116E034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F95D6-A59C-3C66-372C-3D4AADDB01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C078FE-2AD4-E7F1-6335-F7FE2121097E}"/>
              </a:ext>
            </a:extLst>
          </p:cNvPr>
          <p:cNvSpPr>
            <a:spLocks noGrp="1"/>
          </p:cNvSpPr>
          <p:nvPr>
            <p:ph type="sldNum" sz="quarter" idx="5"/>
          </p:nvPr>
        </p:nvSpPr>
        <p:spPr/>
        <p:txBody>
          <a:bodyPr/>
          <a:lstStyle/>
          <a:p>
            <a:fld id="{58151AFC-CD2E-5241-A5F6-3092FE7745F8}" type="slidenum">
              <a:rPr lang="en-US" smtClean="0"/>
              <a:t>6</a:t>
            </a:fld>
            <a:endParaRPr lang="en-US"/>
          </a:p>
        </p:txBody>
      </p:sp>
    </p:spTree>
    <p:extLst>
      <p:ext uri="{BB962C8B-B14F-4D97-AF65-F5344CB8AC3E}">
        <p14:creationId xmlns:p14="http://schemas.microsoft.com/office/powerpoint/2010/main" val="419634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BFF3D-5973-3C48-9419-46FA00B5C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C602C-6F0C-685F-D70C-6BCA17281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1E19C-3AF4-7CC3-7D15-727D8A55D6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718D46-51CC-2C22-B31B-F1DA56A240BC}"/>
              </a:ext>
            </a:extLst>
          </p:cNvPr>
          <p:cNvSpPr>
            <a:spLocks noGrp="1"/>
          </p:cNvSpPr>
          <p:nvPr>
            <p:ph type="sldNum" sz="quarter" idx="5"/>
          </p:nvPr>
        </p:nvSpPr>
        <p:spPr/>
        <p:txBody>
          <a:bodyPr/>
          <a:lstStyle/>
          <a:p>
            <a:fld id="{58151AFC-CD2E-5241-A5F6-3092FE7745F8}" type="slidenum">
              <a:rPr lang="en-US" smtClean="0"/>
              <a:t>7</a:t>
            </a:fld>
            <a:endParaRPr lang="en-US"/>
          </a:p>
        </p:txBody>
      </p:sp>
    </p:spTree>
    <p:extLst>
      <p:ext uri="{BB962C8B-B14F-4D97-AF65-F5344CB8AC3E}">
        <p14:creationId xmlns:p14="http://schemas.microsoft.com/office/powerpoint/2010/main" val="381277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E8452-E05D-F6E2-7B71-13BB5E56C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AE3BE-3B76-5B1E-1766-D92112E29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38DA0-B32B-E427-15D3-E1729FE30C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4F1DDA-068C-6B05-DA91-3E5461E68E43}"/>
              </a:ext>
            </a:extLst>
          </p:cNvPr>
          <p:cNvSpPr>
            <a:spLocks noGrp="1"/>
          </p:cNvSpPr>
          <p:nvPr>
            <p:ph type="sldNum" sz="quarter" idx="5"/>
          </p:nvPr>
        </p:nvSpPr>
        <p:spPr/>
        <p:txBody>
          <a:bodyPr/>
          <a:lstStyle/>
          <a:p>
            <a:fld id="{58151AFC-CD2E-5241-A5F6-3092FE7745F8}" type="slidenum">
              <a:rPr lang="en-US" smtClean="0"/>
              <a:t>8</a:t>
            </a:fld>
            <a:endParaRPr lang="en-US"/>
          </a:p>
        </p:txBody>
      </p:sp>
    </p:spTree>
    <p:extLst>
      <p:ext uri="{BB962C8B-B14F-4D97-AF65-F5344CB8AC3E}">
        <p14:creationId xmlns:p14="http://schemas.microsoft.com/office/powerpoint/2010/main" val="1345696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2DD15-1F08-4469-3F44-A0F5B5F37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57234-2416-E54B-89DA-52FF22C70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0CBF7-A310-59DA-451F-2C2D9E7F10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9BE114-AE6A-D450-04DE-1BF2A70D2E49}"/>
              </a:ext>
            </a:extLst>
          </p:cNvPr>
          <p:cNvSpPr>
            <a:spLocks noGrp="1"/>
          </p:cNvSpPr>
          <p:nvPr>
            <p:ph type="sldNum" sz="quarter" idx="5"/>
          </p:nvPr>
        </p:nvSpPr>
        <p:spPr/>
        <p:txBody>
          <a:bodyPr/>
          <a:lstStyle/>
          <a:p>
            <a:fld id="{58151AFC-CD2E-5241-A5F6-3092FE7745F8}" type="slidenum">
              <a:rPr lang="en-US" smtClean="0"/>
              <a:t>9</a:t>
            </a:fld>
            <a:endParaRPr lang="en-US"/>
          </a:p>
        </p:txBody>
      </p:sp>
    </p:spTree>
    <p:extLst>
      <p:ext uri="{BB962C8B-B14F-4D97-AF65-F5344CB8AC3E}">
        <p14:creationId xmlns:p14="http://schemas.microsoft.com/office/powerpoint/2010/main" val="254284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10</a:t>
            </a:fld>
            <a:endParaRPr lang="en-US"/>
          </a:p>
        </p:txBody>
      </p:sp>
    </p:spTree>
    <p:extLst>
      <p:ext uri="{BB962C8B-B14F-4D97-AF65-F5344CB8AC3E}">
        <p14:creationId xmlns:p14="http://schemas.microsoft.com/office/powerpoint/2010/main" val="2093378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 uri="{C183D7F6-B498-43B3-948B-1728B52AA6E4}">
                <adec:decorative xmlns:adec="http://schemas.microsoft.com/office/drawing/2017/decorative" val="1"/>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dirty="0"/>
              <a:t>Insert subtitle</a:t>
            </a:r>
          </a:p>
        </p:txBody>
      </p:sp>
      <p:sp>
        <p:nvSpPr>
          <p:cNvPr id="15" name="Rectangle 14">
            <a:extLst>
              <a:ext uri="{FF2B5EF4-FFF2-40B4-BE49-F238E27FC236}">
                <a16:creationId xmlns:a16="http://schemas.microsoft.com/office/drawing/2014/main" id="{5E378D8B-ED2A-3D41-92FB-40BA9FA8CC56}"/>
              </a:ext>
              <a:ext uri="{C183D7F6-B498-43B3-948B-1728B52AA6E4}">
                <adec:decorative xmlns:adec="http://schemas.microsoft.com/office/drawing/2017/decorative" val="1"/>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dirty="0"/>
              <a:t>Insert name, position, unit/faculty</a:t>
            </a:r>
          </a:p>
        </p:txBody>
      </p:sp>
      <p:sp>
        <p:nvSpPr>
          <p:cNvPr id="2" name="Title 1">
            <a:extLst>
              <a:ext uri="{FF2B5EF4-FFF2-40B4-BE49-F238E27FC236}">
                <a16:creationId xmlns:a16="http://schemas.microsoft.com/office/drawing/2014/main" id="{E0C77E77-56F4-4C9C-AB6A-89C89D91C729}"/>
              </a:ext>
            </a:extLst>
          </p:cNvPr>
          <p:cNvSpPr>
            <a:spLocks noGrp="1"/>
          </p:cNvSpPr>
          <p:nvPr>
            <p:ph type="title" hasCustomPrompt="1"/>
          </p:nvPr>
        </p:nvSpPr>
        <p:spPr>
          <a:xfrm>
            <a:off x="457199" y="1814627"/>
            <a:ext cx="7530353" cy="1213153"/>
          </a:xfrm>
        </p:spPr>
        <p:txBody>
          <a:bodyPr rIns="182880"/>
          <a:lstStyle>
            <a:lvl1pPr>
              <a:defRPr sz="4200">
                <a:solidFill>
                  <a:schemeClr val="bg1"/>
                </a:solidFill>
              </a:defRPr>
            </a:lvl1pPr>
          </a:lstStyle>
          <a:p>
            <a:r>
              <a:rPr lang="en-US" dirty="0"/>
              <a:t>Insert presentation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3343DB41-0E0D-3DA2-7A76-C0187BC8FD09}"/>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7978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27DB89E-70AA-E4A2-9190-47A86DFC3F87}"/>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1052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86E-E0D4-5815-83F1-889895E62F5E}"/>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presentation topic or department/unit name</a:t>
            </a:r>
          </a:p>
        </p:txBody>
      </p:sp>
    </p:spTree>
    <p:extLst>
      <p:ext uri="{BB962C8B-B14F-4D97-AF65-F5344CB8AC3E}">
        <p14:creationId xmlns:p14="http://schemas.microsoft.com/office/powerpoint/2010/main" val="36262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CA86-D8D8-70D0-C62A-9DE796C67AB0}"/>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8866-4F69-FCBB-5935-007FD86EB9E3}"/>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dirty="0"/>
              <a:t>chart</a:t>
            </a:r>
          </a:p>
        </p:txBody>
      </p:sp>
    </p:spTree>
    <p:extLst>
      <p:ext uri="{BB962C8B-B14F-4D97-AF65-F5344CB8AC3E}">
        <p14:creationId xmlns:p14="http://schemas.microsoft.com/office/powerpoint/2010/main" val="190273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7D7-4166-2ED9-1881-347107691C56}"/>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dirty="0"/>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dirty="0"/>
              <a:t>chart</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Tree>
    <p:extLst>
      <p:ext uri="{BB962C8B-B14F-4D97-AF65-F5344CB8AC3E}">
        <p14:creationId xmlns:p14="http://schemas.microsoft.com/office/powerpoint/2010/main" val="168639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dirty="0"/>
              <a:t>Insert table	</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2" name="Title 1">
            <a:extLst>
              <a:ext uri="{FF2B5EF4-FFF2-40B4-BE49-F238E27FC236}">
                <a16:creationId xmlns:a16="http://schemas.microsoft.com/office/drawing/2014/main" id="{7B972BC0-0141-2D65-4384-82B2C1196A05}"/>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Tree>
    <p:extLst>
      <p:ext uri="{BB962C8B-B14F-4D97-AF65-F5344CB8AC3E}">
        <p14:creationId xmlns:p14="http://schemas.microsoft.com/office/powerpoint/2010/main" val="21192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68577-B206-C94D-AA90-90C71CB8AC7C}"/>
              </a:ext>
              <a:ext uri="{C183D7F6-B498-43B3-948B-1728B52AA6E4}">
                <adec:decorative xmlns:adec="http://schemas.microsoft.com/office/drawing/2017/decorative" val="1"/>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 uri="{C183D7F6-B498-43B3-948B-1728B52AA6E4}">
                <adec:decorative xmlns:adec="http://schemas.microsoft.com/office/drawing/2017/decorative" val="1"/>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3DB9-D22E-37C1-8603-44F3A55AA5E9}"/>
              </a:ext>
            </a:extLst>
          </p:cNvPr>
          <p:cNvSpPr>
            <a:spLocks noGrp="1"/>
          </p:cNvSpPr>
          <p:nvPr>
            <p:ph type="title" hasCustomPrompt="1"/>
          </p:nvPr>
        </p:nvSpPr>
        <p:spPr>
          <a:xfrm>
            <a:off x="965200" y="3125519"/>
            <a:ext cx="9080500" cy="603563"/>
          </a:xfrm>
        </p:spPr>
        <p:txBody>
          <a:bodyPr anchor="ctr" anchorCtr="0"/>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Tree>
    <p:extLst>
      <p:ext uri="{BB962C8B-B14F-4D97-AF65-F5344CB8AC3E}">
        <p14:creationId xmlns:p14="http://schemas.microsoft.com/office/powerpoint/2010/main" val="14203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
        <p:nvSpPr>
          <p:cNvPr id="2" name="Title 1">
            <a:extLst>
              <a:ext uri="{FF2B5EF4-FFF2-40B4-BE49-F238E27FC236}">
                <a16:creationId xmlns:a16="http://schemas.microsoft.com/office/drawing/2014/main" id="{B941FB28-7881-67A2-3E03-9832EF556D0D}"/>
              </a:ext>
            </a:extLst>
          </p:cNvPr>
          <p:cNvSpPr>
            <a:spLocks noGrp="1"/>
          </p:cNvSpPr>
          <p:nvPr>
            <p:ph type="title" hasCustomPrompt="1"/>
          </p:nvPr>
        </p:nvSpPr>
        <p:spPr>
          <a:xfrm>
            <a:off x="0" y="-213392"/>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0455"/>
            <a:ext cx="10896600" cy="517065"/>
          </a:xfrm>
          <a:prstGeom prst="rect">
            <a:avLst/>
          </a:prstGeom>
        </p:spPr>
        <p:txBody>
          <a:bodyPr vert="horz" wrap="square" lIns="0" tIns="45720" rIns="9144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
        <p:nvSpPr>
          <p:cNvPr id="7" name="Rectangle 6">
            <a:extLst>
              <a:ext uri="{FF2B5EF4-FFF2-40B4-BE49-F238E27FC236}">
                <a16:creationId xmlns:a16="http://schemas.microsoft.com/office/drawing/2014/main" id="{B60EB5E6-54D5-9945-8BFD-BD46E279442E}"/>
              </a:ext>
              <a:ext uri="{C183D7F6-B498-43B3-948B-1728B52AA6E4}">
                <adec:decorative xmlns:adec="http://schemas.microsoft.com/office/drawing/2017/decorative" val="1"/>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crest logo in r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72" r:id="rId5"/>
    <p:sldLayoutId id="2147483673" r:id="rId6"/>
    <p:sldLayoutId id="2147483663" r:id="rId7"/>
    <p:sldLayoutId id="2147483666" r:id="rId8"/>
    <p:sldLayoutId id="2147483667" r:id="rId9"/>
    <p:sldLayoutId id="2147483677" r:id="rId10"/>
    <p:sldLayoutId id="2147483678" r:id="rId11"/>
  </p:sldLayoutIdLst>
  <p:txStyles>
    <p:title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orient="horz" pos="4248" userDrawn="1">
          <p15:clr>
            <a:srgbClr val="F26B43"/>
          </p15:clr>
        </p15:guide>
        <p15:guide id="5" pos="288" userDrawn="1">
          <p15:clr>
            <a:srgbClr val="F26B43"/>
          </p15:clr>
        </p15:guide>
        <p15:guide id="6" orient="horz" pos="768" userDrawn="1">
          <p15:clr>
            <a:srgbClr val="F26B43"/>
          </p15:clr>
        </p15:guide>
        <p15:guide id="7" orient="horz" pos="960" userDrawn="1">
          <p15:clr>
            <a:srgbClr val="F26B43"/>
          </p15:clr>
        </p15:guide>
        <p15:guide id="8" orient="horz" pos="1152" userDrawn="1">
          <p15:clr>
            <a:srgbClr val="F26B43"/>
          </p15:clr>
        </p15:guide>
        <p15:guide id="9" orient="horz" pos="3888" userDrawn="1">
          <p15:clr>
            <a:srgbClr val="F26B43"/>
          </p15:clr>
        </p15:guide>
        <p15:guide id="10"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rand.wisc.edu/content/uploads/2022/01/presentation-best-practices.pdf" TargetMode="External"/><Relationship Id="rId2" Type="http://schemas.openxmlformats.org/officeDocument/2006/relationships/hyperlink" Target="https://brand.wisc.edu/multimedia/powerpoint" TargetMode="External"/><Relationship Id="rId1" Type="http://schemas.openxmlformats.org/officeDocument/2006/relationships/slideLayout" Target="../slideLayouts/slideLayout8.xml"/><Relationship Id="rId6" Type="http://schemas.openxmlformats.org/officeDocument/2006/relationships/hyperlink" Target="mailto:contact@umark.wisc.edu" TargetMode="External"/><Relationship Id="rId5" Type="http://schemas.openxmlformats.org/officeDocument/2006/relationships/hyperlink" Target="https://support.microsoft.com/en-us/office/make-your-powerpoint-presentations-accessible-to-people-with-disabilities-6f7772b2-2f33-4bd2-8ca7-dae3b2b3ef25#bkmk_winalttext" TargetMode="External"/><Relationship Id="rId4" Type="http://schemas.openxmlformats.org/officeDocument/2006/relationships/hyperlink" Target="https://support.microsoft.com/en-us/office/make-your-powerpoint-presentations-accessible-to-people-with-disabilities-6f7772b2-2f33-4bd2-8ca7-dae3b2b3ef25#bkmk_titlew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7936-BF1A-C3F6-0AA1-CC758483CFD6}"/>
              </a:ext>
            </a:extLst>
          </p:cNvPr>
          <p:cNvSpPr>
            <a:spLocks noGrp="1"/>
          </p:cNvSpPr>
          <p:nvPr>
            <p:ph type="title"/>
          </p:nvPr>
        </p:nvSpPr>
        <p:spPr>
          <a:xfrm>
            <a:off x="457200" y="628954"/>
            <a:ext cx="10896600" cy="378565"/>
          </a:xfrm>
        </p:spPr>
        <p:txBody>
          <a:bodyPr/>
          <a:lstStyle/>
          <a:p>
            <a:r>
              <a:rPr lang="en-US" sz="2400" dirty="0">
                <a:solidFill>
                  <a:srgbClr val="C5050C"/>
                </a:solidFill>
                <a:latin typeface="Red Hat Display" panose="02010303040201060303" pitchFamily="2" charset="0"/>
                <a:ea typeface="Red Hat Display" panose="02010303040201060303" pitchFamily="2" charset="0"/>
                <a:cs typeface="Red Hat Display" panose="02010303040201060303" pitchFamily="2" charset="0"/>
              </a:rPr>
              <a:t>How to use this template</a:t>
            </a:r>
          </a:p>
        </p:txBody>
      </p:sp>
      <p:sp>
        <p:nvSpPr>
          <p:cNvPr id="3" name="TextBox 2">
            <a:extLst>
              <a:ext uri="{FF2B5EF4-FFF2-40B4-BE49-F238E27FC236}">
                <a16:creationId xmlns:a16="http://schemas.microsoft.com/office/drawing/2014/main" id="{0236C7F9-C49F-079F-56C0-80E31A650B0F}"/>
              </a:ext>
            </a:extLst>
          </p:cNvPr>
          <p:cNvSpPr txBox="1"/>
          <p:nvPr/>
        </p:nvSpPr>
        <p:spPr>
          <a:xfrm>
            <a:off x="457200" y="1182997"/>
            <a:ext cx="4320986" cy="4724370"/>
          </a:xfrm>
          <a:prstGeom prst="rect">
            <a:avLst/>
          </a:prstGeom>
          <a:noFill/>
        </p:spPr>
        <p:txBody>
          <a:bodyPr wrap="square" rtlCol="0">
            <a:spAutoFit/>
          </a:bodyPr>
          <a:lstStyle/>
          <a:p>
            <a:r>
              <a:rPr lang="en-US" sz="1500" dirty="0">
                <a:latin typeface="Red Hat Text" panose="02010303040201060303" pitchFamily="2" charset="0"/>
                <a:ea typeface="Red Hat Text" panose="02010303040201060303" pitchFamily="2" charset="0"/>
                <a:cs typeface="Red Hat Text" panose="02010303040201060303" pitchFamily="2" charset="0"/>
              </a:rPr>
              <a:t>This template is primarily to be used for data-driven presentations. Text and photographic presentation templates can be found at </a:t>
            </a:r>
            <a:r>
              <a:rPr lang="en-US" sz="1500" dirty="0">
                <a:effectLst/>
                <a:latin typeface="Red Hat Text" panose="02010303040201060303" pitchFamily="2" charset="0"/>
                <a:ea typeface="Red Hat Text" panose="02010303040201060303" pitchFamily="2" charset="0"/>
                <a:cs typeface="Red Hat Text" panose="02010303040201060303" pitchFamily="2" charset="0"/>
                <a:hlinkClick r:id="rId2" tooltip="https://brand.wisc.edu/multimedia/powerpoint"/>
              </a:rPr>
              <a:t>Brand &amp; Visual Identity PowerPoint template page</a:t>
            </a:r>
            <a:r>
              <a:rPr lang="en-US" sz="1500" dirty="0">
                <a:latin typeface="Red Hat Text" panose="02010303040201060303" pitchFamily="2" charset="0"/>
                <a:ea typeface="Red Hat Text" panose="02010303040201060303" pitchFamily="2" charset="0"/>
                <a:cs typeface="Red Hat Text" panose="02010303040201060303" pitchFamily="2" charset="0"/>
              </a:rPr>
              <a:t>.</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Before you start</a:t>
            </a:r>
            <a:r>
              <a:rPr lang="en-US" sz="1500" dirty="0">
                <a:latin typeface="Red Hat Text" panose="02010303040201060303" pitchFamily="2" charset="0"/>
                <a:ea typeface="Red Hat Text" panose="02010303040201060303" pitchFamily="2" charset="0"/>
                <a:cs typeface="Red Hat Text" panose="02010303040201060303" pitchFamily="2" charset="0"/>
              </a:rPr>
              <a:t>, check out our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3"/>
              </a:rPr>
              <a:t>presentation best practices</a:t>
            </a:r>
            <a:r>
              <a:rPr lang="en-US" sz="1500" dirty="0">
                <a:latin typeface="Red Hat Text" panose="02010303040201060303" pitchFamily="2" charset="0"/>
                <a:ea typeface="Red Hat Text" panose="02010303040201060303" pitchFamily="2" charset="0"/>
                <a:cs typeface="Red Hat Text" panose="02010303040201060303" pitchFamily="2" charset="0"/>
                <a:hlinkClick r:id="rId3"/>
              </a:rPr>
              <a:t> document</a:t>
            </a:r>
            <a:r>
              <a:rPr lang="en-US" sz="1500" dirty="0">
                <a:latin typeface="Red Hat Text" panose="02010303040201060303" pitchFamily="2" charset="0"/>
                <a:ea typeface="Red Hat Text" panose="02010303040201060303" pitchFamily="2" charset="0"/>
                <a:cs typeface="Red Hat Text" panose="02010303040201060303" pitchFamily="2" charset="0"/>
              </a:rPr>
              <a:t>. </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This template has:</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title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section header </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two text slides (one-column or two-column)</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an end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examples of charts and graphs</a:t>
            </a:r>
          </a:p>
          <a:p>
            <a:endParaRPr lang="en-CA"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To select what version you would like, click on the drop-down menu beside “new slide” button in the top left corner. Select the slide you would like.</a:t>
            </a:r>
          </a:p>
          <a:p>
            <a:endParaRPr lang="en-CA" alt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6AD104-B46A-EA77-2431-ED1895776131}"/>
              </a:ext>
            </a:extLst>
          </p:cNvPr>
          <p:cNvSpPr txBox="1"/>
          <p:nvPr/>
        </p:nvSpPr>
        <p:spPr>
          <a:xfrm>
            <a:off x="5376673" y="716601"/>
            <a:ext cx="5847140" cy="5601533"/>
          </a:xfrm>
          <a:prstGeom prst="rect">
            <a:avLst/>
          </a:prstGeom>
          <a:noFill/>
        </p:spPr>
        <p:txBody>
          <a:bodyPr wrap="square" tIns="0" rtlCol="0" anchor="t" anchorCtr="0">
            <a:spAutoFit/>
          </a:bodyPr>
          <a:lstStyle/>
          <a:p>
            <a:r>
              <a:rPr lang="en-US" altLang="en-US" sz="1500" dirty="0">
                <a:latin typeface="Red Hat Text" panose="02010303040201060303" pitchFamily="2" charset="0"/>
                <a:ea typeface="Red Hat Text" panose="02010303040201060303" pitchFamily="2" charset="0"/>
                <a:cs typeface="Red Hat Text" panose="02010303040201060303" pitchFamily="2" charset="0"/>
              </a:rPr>
              <a:t>To insert text, click on the text box and start typing. Please note that copying and pasting text can change how the font looks. It is better to type directly onto the slide. Also note that fonts size 18 or larger work better for presentations than smaller </a:t>
            </a:r>
            <a:r>
              <a:rPr lang="en-CA" altLang="en-US" sz="1500" dirty="0">
                <a:latin typeface="Red Hat Text" panose="02010303040201060303" pitchFamily="2" charset="0"/>
                <a:ea typeface="Red Hat Text" panose="02010303040201060303" pitchFamily="2" charset="0"/>
                <a:cs typeface="Red Hat Text" panose="02010303040201060303" pitchFamily="2" charset="0"/>
              </a:rPr>
              <a:t>font </a:t>
            </a:r>
            <a:r>
              <a:rPr lang="en-US" altLang="en-US" sz="1500" dirty="0">
                <a:latin typeface="Red Hat Text" panose="02010303040201060303" pitchFamily="2" charset="0"/>
                <a:ea typeface="Red Hat Text" panose="02010303040201060303" pitchFamily="2" charset="0"/>
                <a:cs typeface="Red Hat Text" panose="02010303040201060303" pitchFamily="2" charset="0"/>
              </a:rPr>
              <a:t>sizes.</a:t>
            </a:r>
          </a:p>
          <a:p>
            <a:endParaRPr lang="en-US"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When formatting charts/graphs, keep in mind readability for your audience. Labels should have high-contrast with their backgrounds. For example, if the label appears on top of red background color, white would have the highest contrast for that label. When possible, labels for data should have dark text on a white background.</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The following slides are here for visual reference only. </a:t>
            </a:r>
            <a:r>
              <a:rPr lang="en-US" sz="1500" dirty="0">
                <a:latin typeface="Red Hat Text" panose="02010303040201060303" pitchFamily="2" charset="0"/>
                <a:ea typeface="Red Hat Text" panose="02010303040201060303" pitchFamily="2" charset="0"/>
                <a:cs typeface="Red Hat Text" panose="02010303040201060303" pitchFamily="2" charset="0"/>
              </a:rPr>
              <a:t>You may delete and edit as needed for your own presentation.</a:t>
            </a: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pPr marL="0" marR="0">
              <a:spcBef>
                <a:spcPts val="0"/>
              </a:spcBef>
              <a:spcAft>
                <a:spcPts val="0"/>
              </a:spcAf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While this PowerPoint template is made to be accessible, please account for the following as you make edits: </a:t>
            </a:r>
            <a:r>
              <a:rPr lang="en-US" sz="1500" dirty="0">
                <a:solidFill>
                  <a:srgbClr val="242424"/>
                </a:solidFill>
                <a:effectLst/>
                <a:latin typeface="Red Hat Text" panose="02010303040201060303" pitchFamily="2" charset="0"/>
                <a:ea typeface="Red Hat Text" panose="02010303040201060303" pitchFamily="2" charset="0"/>
                <a:cs typeface="Red Hat Text" panose="02010303040201060303" pitchFamily="2" charset="0"/>
              </a:rPr>
              <a:t> </a:t>
            </a:r>
            <a:endParaRPr lang="en-US" sz="1500" dirty="0">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Give each slide a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4" tooltip="https://support.microsoft.com/en-us/office/make-your-powerpoint-presentations-accessible-to-people-with-disabilities-6f7772b2-2f33-4bd2-8ca7-dae3b2b3ef25#bkmk_titlewin"/>
              </a:rPr>
              <a:t>unique title</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including slides that </a:t>
            </a:r>
            <a:r>
              <a:rPr lang="en-US" sz="150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you duplicate.</a:t>
            </a:r>
            <a:endPar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Include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5" tooltip="https://support.microsoft.com/en-us/office/make-your-powerpoint-presentations-accessible-to-people-with-disabilities-6f7772b2-2f33-4bd2-8ca7-dae3b2b3ef25#bkmk_winalttext"/>
              </a:rPr>
              <a:t>alternative, or alt text</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descriptions to all images</a:t>
            </a:r>
            <a:r>
              <a:rPr lang="en-US" sz="1500" u="none" strike="noStrike"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a:t>
            </a:r>
            <a:r>
              <a:rPr kumimoji="0" lang="en-US" sz="1500" u="none" strike="noStrike" kern="1200" cap="none" spc="0" normalizeH="0" baseline="0" noProof="0" dirty="0">
                <a:ln>
                  <a:noFill/>
                </a:ln>
                <a:solidFill>
                  <a:schemeClr val="tx1"/>
                </a:solidFill>
                <a:effectLst/>
                <a:uLnTx/>
                <a:uFillTx/>
                <a:latin typeface="Red Hat Text" panose="02010303040201060303" pitchFamily="2" charset="0"/>
                <a:ea typeface="Red Hat Text" panose="02010303040201060303" pitchFamily="2" charset="0"/>
                <a:cs typeface="Red Hat Text" panose="02010303040201060303" pitchFamily="2" charset="0"/>
              </a:rPr>
              <a:t>  </a:t>
            </a:r>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If you have any questions about how to use this template, please contact us at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6"/>
              </a:rPr>
              <a:t>contact@umark.wisc.edu</a:t>
            </a:r>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80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E939A-41B8-338E-4A63-F7BD344B70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6786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C87CD-51E0-A615-12E4-ED2F19DB6BA1}"/>
              </a:ext>
            </a:extLst>
          </p:cNvPr>
          <p:cNvSpPr>
            <a:spLocks noGrp="1"/>
          </p:cNvSpPr>
          <p:nvPr>
            <p:ph type="title"/>
          </p:nvPr>
        </p:nvSpPr>
        <p:spPr/>
        <p:txBody>
          <a:bodyPr/>
          <a:lstStyle/>
          <a:p>
            <a:endParaRPr lang="en-US"/>
          </a:p>
        </p:txBody>
      </p:sp>
      <p:graphicFrame>
        <p:nvGraphicFramePr>
          <p:cNvPr id="4" name="Chart Placeholder 3" descr="Vertical bar chart comparison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900735397"/>
              </p:ext>
            </p:extLst>
          </p:nvPr>
        </p:nvGraphicFramePr>
        <p:xfrm>
          <a:off x="1901157" y="1643809"/>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28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0DAEF-33B5-5567-2570-B5C26465762F}"/>
              </a:ext>
            </a:extLst>
          </p:cNvPr>
          <p:cNvSpPr>
            <a:spLocks noGrp="1"/>
          </p:cNvSpPr>
          <p:nvPr>
            <p:ph type="title"/>
          </p:nvPr>
        </p:nvSpPr>
        <p:spPr/>
        <p:txBody>
          <a:bodyPr/>
          <a:lstStyle/>
          <a:p>
            <a:endParaRPr lang="en-US"/>
          </a:p>
        </p:txBody>
      </p:sp>
      <p:graphicFrame>
        <p:nvGraphicFramePr>
          <p:cNvPr id="4" name="Chart Placeholder 3" descr="Simple vertic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462703080"/>
              </p:ext>
            </p:extLst>
          </p:nvPr>
        </p:nvGraphicFramePr>
        <p:xfrm>
          <a:off x="1883227" y="1715524"/>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758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0307F-F53C-FA8E-98B9-4D3284A34452}"/>
              </a:ext>
            </a:extLst>
          </p:cNvPr>
          <p:cNvSpPr>
            <a:spLocks noGrp="1"/>
          </p:cNvSpPr>
          <p:nvPr>
            <p:ph type="title"/>
          </p:nvPr>
        </p:nvSpPr>
        <p:spPr/>
        <p:txBody>
          <a:bodyPr/>
          <a:lstStyle/>
          <a:p>
            <a:endParaRPr lang="en-US"/>
          </a:p>
        </p:txBody>
      </p:sp>
      <p:graphicFrame>
        <p:nvGraphicFramePr>
          <p:cNvPr id="4" name="Chart Placeholder 3" descr="Simple horizont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93379384"/>
              </p:ext>
            </p:extLst>
          </p:nvPr>
        </p:nvGraphicFramePr>
        <p:xfrm>
          <a:off x="1883227" y="1249362"/>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49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5B3089-61A1-A280-68D7-92B93AEEC2EE}"/>
              </a:ext>
            </a:extLst>
          </p:cNvPr>
          <p:cNvSpPr>
            <a:spLocks noGrp="1"/>
          </p:cNvSpPr>
          <p:nvPr>
            <p:ph type="title"/>
          </p:nvPr>
        </p:nvSpPr>
        <p:spPr/>
        <p:txBody>
          <a:bodyPr/>
          <a:lstStyle/>
          <a:p>
            <a:endParaRPr lang="en-US"/>
          </a:p>
        </p:txBody>
      </p:sp>
      <p:graphicFrame>
        <p:nvGraphicFramePr>
          <p:cNvPr id="4" name="Chart Placeholder 3" descr="Pie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84114078"/>
              </p:ext>
            </p:extLst>
          </p:nvPr>
        </p:nvGraphicFramePr>
        <p:xfrm>
          <a:off x="2625930" y="1413164"/>
          <a:ext cx="6940139" cy="4622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711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EF7D9-BF37-7574-A541-4B414E20959D}"/>
              </a:ext>
            </a:extLst>
          </p:cNvPr>
          <p:cNvSpPr>
            <a:spLocks noGrp="1"/>
          </p:cNvSpPr>
          <p:nvPr>
            <p:ph type="title"/>
          </p:nvPr>
        </p:nvSpPr>
        <p:spPr/>
        <p:txBody>
          <a:bodyPr/>
          <a:lstStyle/>
          <a:p>
            <a:endParaRPr lang="en-US"/>
          </a:p>
        </p:txBody>
      </p:sp>
      <p:graphicFrame>
        <p:nvGraphicFramePr>
          <p:cNvPr id="4" name="Chart Placeholder 3" descr="Pie chart example with labels next to each section">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32340919"/>
              </p:ext>
            </p:extLst>
          </p:nvPr>
        </p:nvGraphicFramePr>
        <p:xfrm>
          <a:off x="1318161" y="1606134"/>
          <a:ext cx="9559635" cy="4335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52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1BE72-6EE9-712E-9D08-9EB6AC7C0479}"/>
              </a:ext>
            </a:extLst>
          </p:cNvPr>
          <p:cNvSpPr>
            <a:spLocks noGrp="1"/>
          </p:cNvSpPr>
          <p:nvPr>
            <p:ph type="title"/>
          </p:nvPr>
        </p:nvSpPr>
        <p:spPr/>
        <p:txBody>
          <a:bodyPr/>
          <a:lstStyle/>
          <a:p>
            <a:endParaRPr lang="en-US"/>
          </a:p>
        </p:txBody>
      </p:sp>
      <p:graphicFrame>
        <p:nvGraphicFramePr>
          <p:cNvPr id="15" name="Table 15" descr="Placeholder table example">
            <a:extLst>
              <a:ext uri="{FF2B5EF4-FFF2-40B4-BE49-F238E27FC236}">
                <a16:creationId xmlns:a16="http://schemas.microsoft.com/office/drawing/2014/main" id="{6C8F02F2-3048-834E-BD99-B466987DA014}"/>
              </a:ext>
            </a:extLst>
          </p:cNvPr>
          <p:cNvGraphicFramePr>
            <a:graphicFrameLocks noGrp="1"/>
          </p:cNvGraphicFramePr>
          <p:nvPr>
            <p:ph type="tbl" sz="quarter" idx="13"/>
            <p:extLst>
              <p:ext uri="{D42A27DB-BD31-4B8C-83A1-F6EECF244321}">
                <p14:modId xmlns:p14="http://schemas.microsoft.com/office/powerpoint/2010/main" val="150964716"/>
              </p:ext>
            </p:extLst>
          </p:nvPr>
        </p:nvGraphicFramePr>
        <p:xfrm>
          <a:off x="2206625" y="2038350"/>
          <a:ext cx="7315200" cy="2966720"/>
        </p:xfrm>
        <a:graphic>
          <a:graphicData uri="http://schemas.openxmlformats.org/drawingml/2006/table">
            <a:tbl>
              <a:tblPr firstRow="1" bandRow="1">
                <a:tableStyleId>{793D81CF-94F2-401A-BA57-92F5A7B2D0C5}</a:tableStyleId>
              </a:tblPr>
              <a:tblGrid>
                <a:gridCol w="1463040">
                  <a:extLst>
                    <a:ext uri="{9D8B030D-6E8A-4147-A177-3AD203B41FA5}">
                      <a16:colId xmlns:a16="http://schemas.microsoft.com/office/drawing/2014/main" val="2086234061"/>
                    </a:ext>
                  </a:extLst>
                </a:gridCol>
                <a:gridCol w="1463040">
                  <a:extLst>
                    <a:ext uri="{9D8B030D-6E8A-4147-A177-3AD203B41FA5}">
                      <a16:colId xmlns:a16="http://schemas.microsoft.com/office/drawing/2014/main" val="3320533348"/>
                    </a:ext>
                  </a:extLst>
                </a:gridCol>
                <a:gridCol w="1463040">
                  <a:extLst>
                    <a:ext uri="{9D8B030D-6E8A-4147-A177-3AD203B41FA5}">
                      <a16:colId xmlns:a16="http://schemas.microsoft.com/office/drawing/2014/main" val="3733586351"/>
                    </a:ext>
                  </a:extLst>
                </a:gridCol>
                <a:gridCol w="1463040">
                  <a:extLst>
                    <a:ext uri="{9D8B030D-6E8A-4147-A177-3AD203B41FA5}">
                      <a16:colId xmlns:a16="http://schemas.microsoft.com/office/drawing/2014/main" val="2371814804"/>
                    </a:ext>
                  </a:extLst>
                </a:gridCol>
                <a:gridCol w="1463040">
                  <a:extLst>
                    <a:ext uri="{9D8B030D-6E8A-4147-A177-3AD203B41FA5}">
                      <a16:colId xmlns:a16="http://schemas.microsoft.com/office/drawing/2014/main" val="676371851"/>
                    </a:ext>
                  </a:extLst>
                </a:gridCol>
              </a:tblGrid>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41386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60265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15509"/>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153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609536"/>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62831"/>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87486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27817"/>
                  </a:ext>
                </a:extLst>
              </a:tr>
            </a:tbl>
          </a:graphicData>
        </a:graphic>
      </p:graphicFrame>
    </p:spTree>
    <p:extLst>
      <p:ext uri="{BB962C8B-B14F-4D97-AF65-F5344CB8AC3E}">
        <p14:creationId xmlns:p14="http://schemas.microsoft.com/office/powerpoint/2010/main" val="101467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1C99-7466-5707-AAF8-25B3E4A5A8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7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ACD601-E669-A4D5-E968-7C550AE9F642}"/>
              </a:ext>
            </a:extLst>
          </p:cNvPr>
          <p:cNvSpPr>
            <a:spLocks noGrp="1"/>
          </p:cNvSpPr>
          <p:nvPr>
            <p:ph type="title"/>
          </p:nvPr>
        </p:nvSpPr>
        <p:spPr>
          <a:xfrm>
            <a:off x="457199" y="2399916"/>
            <a:ext cx="7530353" cy="627864"/>
          </a:xfrm>
        </p:spPr>
        <p:txBody>
          <a:bodyPr/>
          <a:lstStyle/>
          <a:p>
            <a:r>
              <a:rPr lang="en-US" dirty="0"/>
              <a:t>Week 1 Updates Shapiro</a:t>
            </a:r>
          </a:p>
        </p:txBody>
      </p:sp>
      <p:sp>
        <p:nvSpPr>
          <p:cNvPr id="3" name="Text Placeholder 2">
            <a:extLst>
              <a:ext uri="{FF2B5EF4-FFF2-40B4-BE49-F238E27FC236}">
                <a16:creationId xmlns:a16="http://schemas.microsoft.com/office/drawing/2014/main" id="{28AF5AA5-6B7D-494F-9865-F7AB9EBC7A3E}"/>
              </a:ext>
            </a:extLst>
          </p:cNvPr>
          <p:cNvSpPr>
            <a:spLocks noGrp="1"/>
          </p:cNvSpPr>
          <p:nvPr>
            <p:ph type="body" sz="quarter" idx="11"/>
          </p:nvPr>
        </p:nvSpPr>
        <p:spPr/>
        <p:txBody>
          <a:bodyPr/>
          <a:lstStyle/>
          <a:p>
            <a:r>
              <a:rPr lang="en-US" dirty="0"/>
              <a:t>By Evan Johns </a:t>
            </a:r>
          </a:p>
        </p:txBody>
      </p:sp>
    </p:spTree>
    <p:extLst>
      <p:ext uri="{BB962C8B-B14F-4D97-AF65-F5344CB8AC3E}">
        <p14:creationId xmlns:p14="http://schemas.microsoft.com/office/powerpoint/2010/main" val="35413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6FB33B-F2C0-A347-2740-14261EC217B9}"/>
              </a:ext>
            </a:extLst>
          </p:cNvPr>
          <p:cNvSpPr>
            <a:spLocks noGrp="1"/>
          </p:cNvSpPr>
          <p:nvPr>
            <p:ph type="title"/>
          </p:nvPr>
        </p:nvSpPr>
        <p:spPr/>
        <p:txBody>
          <a:bodyPr/>
          <a:lstStyle/>
          <a:p>
            <a:r>
              <a:rPr lang="en-US" dirty="0" err="1"/>
              <a:t>CosMx</a:t>
            </a:r>
            <a:r>
              <a:rPr lang="en-US" dirty="0"/>
              <a:t> Data</a:t>
            </a:r>
          </a:p>
        </p:txBody>
      </p:sp>
      <p:sp>
        <p:nvSpPr>
          <p:cNvPr id="3" name="Content Placeholder 2">
            <a:extLst>
              <a:ext uri="{FF2B5EF4-FFF2-40B4-BE49-F238E27FC236}">
                <a16:creationId xmlns:a16="http://schemas.microsoft.com/office/drawing/2014/main" id="{12A98574-9742-9B47-94FA-808EF6C372CE}"/>
              </a:ext>
            </a:extLst>
          </p:cNvPr>
          <p:cNvSpPr>
            <a:spLocks noGrp="1"/>
          </p:cNvSpPr>
          <p:nvPr>
            <p:ph sz="quarter" idx="13"/>
          </p:nvPr>
        </p:nvSpPr>
        <p:spPr>
          <a:xfrm>
            <a:off x="895350" y="1524000"/>
            <a:ext cx="10458450" cy="1655838"/>
          </a:xfrm>
        </p:spPr>
        <p:txBody>
          <a:bodyPr/>
          <a:lstStyle/>
          <a:p>
            <a:r>
              <a:rPr lang="en-US" dirty="0"/>
              <a:t>Created program to convert R data into CSV files which can then be made into an </a:t>
            </a:r>
            <a:r>
              <a:rPr lang="en-US" dirty="0" err="1"/>
              <a:t>Anndata</a:t>
            </a:r>
            <a:r>
              <a:rPr lang="en-US" dirty="0"/>
              <a:t> object. Can use with </a:t>
            </a:r>
            <a:r>
              <a:rPr lang="en-US" dirty="0" err="1"/>
              <a:t>Jupyter</a:t>
            </a:r>
            <a:r>
              <a:rPr lang="en-US" dirty="0"/>
              <a:t> Notebooks</a:t>
            </a:r>
          </a:p>
          <a:p>
            <a:pPr lvl="1"/>
            <a:r>
              <a:rPr lang="en-US" dirty="0"/>
              <a:t>Completed for both Protein and RNA expression datasets</a:t>
            </a:r>
          </a:p>
          <a:p>
            <a:r>
              <a:rPr lang="en-US" dirty="0"/>
              <a:t>Working on loading and </a:t>
            </a:r>
            <a:r>
              <a:rPr lang="en-US" dirty="0" err="1"/>
              <a:t>plott</a:t>
            </a:r>
            <a:endParaRPr lang="en-US" dirty="0"/>
          </a:p>
        </p:txBody>
      </p:sp>
      <p:sp>
        <p:nvSpPr>
          <p:cNvPr id="4" name="Text Placeholder 3">
            <a:extLst>
              <a:ext uri="{FF2B5EF4-FFF2-40B4-BE49-F238E27FC236}">
                <a16:creationId xmlns:a16="http://schemas.microsoft.com/office/drawing/2014/main" id="{58C13DF1-F5BA-FD44-AB37-3592199D9BC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977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A58D-F199-6454-1087-1A43840F197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2E79CB3-586C-42D9-4876-59FDB315E90F}"/>
              </a:ext>
            </a:extLst>
          </p:cNvPr>
          <p:cNvSpPr>
            <a:spLocks noGrp="1"/>
          </p:cNvSpPr>
          <p:nvPr>
            <p:ph type="title"/>
          </p:nvPr>
        </p:nvSpPr>
        <p:spPr/>
        <p:txBody>
          <a:bodyPr/>
          <a:lstStyle/>
          <a:p>
            <a:r>
              <a:rPr lang="en-US" dirty="0"/>
              <a:t>Training &amp; Setup</a:t>
            </a:r>
          </a:p>
        </p:txBody>
      </p:sp>
      <p:sp>
        <p:nvSpPr>
          <p:cNvPr id="3" name="Content Placeholder 2">
            <a:extLst>
              <a:ext uri="{FF2B5EF4-FFF2-40B4-BE49-F238E27FC236}">
                <a16:creationId xmlns:a16="http://schemas.microsoft.com/office/drawing/2014/main" id="{E12AB9E3-0678-6DAD-9805-C8459456DD0A}"/>
              </a:ext>
            </a:extLst>
          </p:cNvPr>
          <p:cNvSpPr>
            <a:spLocks noGrp="1"/>
          </p:cNvSpPr>
          <p:nvPr>
            <p:ph sz="quarter" idx="13"/>
          </p:nvPr>
        </p:nvSpPr>
        <p:spPr>
          <a:xfrm>
            <a:off x="1524000" y="1524000"/>
            <a:ext cx="9829800" cy="2005677"/>
          </a:xfrm>
        </p:spPr>
        <p:txBody>
          <a:bodyPr/>
          <a:lstStyle/>
          <a:p>
            <a:r>
              <a:rPr lang="en-US" dirty="0"/>
              <a:t>Python</a:t>
            </a:r>
          </a:p>
          <a:p>
            <a:pPr lvl="1"/>
            <a:r>
              <a:rPr lang="en-US" dirty="0" err="1"/>
              <a:t>SquidPy</a:t>
            </a:r>
            <a:r>
              <a:rPr lang="en-US" dirty="0"/>
              <a:t> Library plotting out data</a:t>
            </a:r>
          </a:p>
          <a:p>
            <a:r>
              <a:rPr lang="en-US" dirty="0"/>
              <a:t>Seurat</a:t>
            </a:r>
          </a:p>
          <a:p>
            <a:pPr lvl="1"/>
            <a:r>
              <a:rPr lang="en-US" dirty="0"/>
              <a:t>Single cell data set</a:t>
            </a:r>
          </a:p>
          <a:p>
            <a:pPr lvl="1"/>
            <a:r>
              <a:rPr lang="en-US" dirty="0"/>
              <a:t>Cell identification</a:t>
            </a:r>
          </a:p>
        </p:txBody>
      </p:sp>
      <p:sp>
        <p:nvSpPr>
          <p:cNvPr id="4" name="Text Placeholder 3">
            <a:extLst>
              <a:ext uri="{FF2B5EF4-FFF2-40B4-BE49-F238E27FC236}">
                <a16:creationId xmlns:a16="http://schemas.microsoft.com/office/drawing/2014/main" id="{611973B9-B88E-01C3-54E2-8CEE2E9F5A2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980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4DC9-47B3-2280-5107-5D8CC64E5D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D09613-78A4-5B81-16E6-80E15CD7B8F0}"/>
              </a:ext>
            </a:extLst>
          </p:cNvPr>
          <p:cNvSpPr>
            <a:spLocks noGrp="1"/>
          </p:cNvSpPr>
          <p:nvPr>
            <p:ph type="title"/>
          </p:nvPr>
        </p:nvSpPr>
        <p:spPr/>
        <p:txBody>
          <a:bodyPr/>
          <a:lstStyle/>
          <a:p>
            <a:r>
              <a:rPr lang="en-US" dirty="0" err="1"/>
              <a:t>SquidPy</a:t>
            </a:r>
            <a:r>
              <a:rPr lang="en-US" dirty="0"/>
              <a:t> Plotting and Packages</a:t>
            </a:r>
          </a:p>
        </p:txBody>
      </p:sp>
      <p:sp>
        <p:nvSpPr>
          <p:cNvPr id="3" name="Content Placeholder 2">
            <a:extLst>
              <a:ext uri="{FF2B5EF4-FFF2-40B4-BE49-F238E27FC236}">
                <a16:creationId xmlns:a16="http://schemas.microsoft.com/office/drawing/2014/main" id="{932765BF-101C-DD2D-9810-E6E8003B55F5}"/>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00635256-DA01-3B3E-9DA6-E51E76A28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159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DC2CF-2904-4001-FF17-56D5BAB09E7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434ED58-A804-899C-7C0D-34441981EBDF}"/>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AB1ECABB-76C1-AA8E-7A90-191F36DEC5B1}"/>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2FB23977-0431-CB13-D97A-F077C1054E5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6949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9B93-6A49-2869-7797-6194112AB0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87FDD5-57B9-94A5-81EF-36A87785F8F0}"/>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EC69041B-36D6-E4CB-2045-1C8077E75EC1}"/>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33C286AC-4674-FB53-AFB3-714BF260FCD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0627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4936-EB26-6988-97A1-EF0B73A24F7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AD1444E-7175-09A1-8186-3789EFCF0430}"/>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6283C73F-BAD9-4586-6CFA-9DEDA5C5BF51}"/>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B2DAB66C-6415-1A8C-96A9-3B0B78993A1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6197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6231-D49F-0FEC-82A9-FA6B759B14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5914314-FAA0-486D-5F43-8F5E8356B8B5}"/>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ACBE51C5-711E-C3F3-6B7E-0F6C5E483D92}"/>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B525FCAC-D80B-3E8D-5885-BB0628C8D64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40447724"/>
      </p:ext>
    </p:extLst>
  </p:cSld>
  <p:clrMapOvr>
    <a:masterClrMapping/>
  </p:clrMapOvr>
</p:sld>
</file>

<file path=ppt/theme/theme1.xml><?xml version="1.0" encoding="utf-8"?>
<a:theme xmlns:a="http://schemas.openxmlformats.org/drawingml/2006/main" name="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data-RedHat-16_9" id="{39149448-8F7A-FF49-B9B1-924C8F85E517}" vid="{49B34611-19B4-3D48-B648-24C73EA20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UW-Madison-data-RedHat-16_9</Template>
  <TotalTime>4</TotalTime>
  <Words>404</Words>
  <Application>Microsoft Office PowerPoint</Application>
  <PresentationFormat>Widescreen</PresentationFormat>
  <Paragraphs>62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Red Hat Display</vt:lpstr>
      <vt:lpstr>Red Hat Text</vt:lpstr>
      <vt:lpstr>Symbol</vt:lpstr>
      <vt:lpstr>Office Theme</vt:lpstr>
      <vt:lpstr>How to use this template</vt:lpstr>
      <vt:lpstr>Week 1 Updates Shapiro</vt:lpstr>
      <vt:lpstr>CosMx Data</vt:lpstr>
      <vt:lpstr>Training &amp; Setup</vt:lpstr>
      <vt:lpstr>SquidPy Plotting and Packages</vt:lpstr>
      <vt:lpstr>S</vt:lpstr>
      <vt:lpstr>S</vt:lpstr>
      <vt:lpstr>S</vt:lpstr>
      <vt:lpst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Johns</dc:creator>
  <cp:lastModifiedBy>Evan Johns</cp:lastModifiedBy>
  <cp:revision>1</cp:revision>
  <dcterms:created xsi:type="dcterms:W3CDTF">2025-06-03T19:55:18Z</dcterms:created>
  <dcterms:modified xsi:type="dcterms:W3CDTF">2025-06-03T19:59:36Z</dcterms:modified>
</cp:coreProperties>
</file>