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6"/>
  </p:notesMasterIdLst>
  <p:sldIdLst>
    <p:sldId id="256" r:id="rId2"/>
    <p:sldId id="278" r:id="rId3"/>
    <p:sldId id="277" r:id="rId4"/>
    <p:sldId id="258" r:id="rId5"/>
    <p:sldId id="261" r:id="rId6"/>
    <p:sldId id="262" r:id="rId7"/>
    <p:sldId id="263" r:id="rId8"/>
    <p:sldId id="264" r:id="rId9"/>
    <p:sldId id="266" r:id="rId10"/>
    <p:sldId id="273" r:id="rId11"/>
    <p:sldId id="267" r:id="rId12"/>
    <p:sldId id="268" r:id="rId13"/>
    <p:sldId id="274" r:id="rId14"/>
    <p:sldId id="27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293907-20BE-4908-9D58-69FF45EEC05E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268890-132B-4E86-9438-00BC80B42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529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A0C3D-1E57-45D1-A10C-BD81B3E2891A}" type="datetimeFigureOut">
              <a:rPr lang="de-CH" smtClean="0"/>
              <a:t>03.05.2020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C2531-8DEE-4324-A6B0-4DE7AE7BFCF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27204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A0C3D-1E57-45D1-A10C-BD81B3E2891A}" type="datetimeFigureOut">
              <a:rPr lang="de-CH" smtClean="0"/>
              <a:t>03.05.2020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C2531-8DEE-4324-A6B0-4DE7AE7BFCF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32068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A0C3D-1E57-45D1-A10C-BD81B3E2891A}" type="datetimeFigureOut">
              <a:rPr lang="de-CH" smtClean="0"/>
              <a:t>03.05.2020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C2531-8DEE-4324-A6B0-4DE7AE7BFCF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30635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A0C3D-1E57-45D1-A10C-BD81B3E2891A}" type="datetimeFigureOut">
              <a:rPr lang="de-CH" smtClean="0"/>
              <a:t>03.05.2020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C2531-8DEE-4324-A6B0-4DE7AE7BFCF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68786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A0C3D-1E57-45D1-A10C-BD81B3E2891A}" type="datetimeFigureOut">
              <a:rPr lang="de-CH" smtClean="0"/>
              <a:t>03.05.2020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C2531-8DEE-4324-A6B0-4DE7AE7BFCF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30884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A0C3D-1E57-45D1-A10C-BD81B3E2891A}" type="datetimeFigureOut">
              <a:rPr lang="de-CH" smtClean="0"/>
              <a:t>03.05.2020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C2531-8DEE-4324-A6B0-4DE7AE7BFCF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64638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A0C3D-1E57-45D1-A10C-BD81B3E2891A}" type="datetimeFigureOut">
              <a:rPr lang="de-CH" smtClean="0"/>
              <a:t>03.05.2020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C2531-8DEE-4324-A6B0-4DE7AE7BFCF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49686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A0C3D-1E57-45D1-A10C-BD81B3E2891A}" type="datetimeFigureOut">
              <a:rPr lang="de-CH" smtClean="0"/>
              <a:t>03.05.2020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C2531-8DEE-4324-A6B0-4DE7AE7BFCF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05668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A0C3D-1E57-45D1-A10C-BD81B3E2891A}" type="datetimeFigureOut">
              <a:rPr lang="de-CH" smtClean="0"/>
              <a:t>03.05.2020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C2531-8DEE-4324-A6B0-4DE7AE7BFCF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87719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A0C3D-1E57-45D1-A10C-BD81B3E2891A}" type="datetimeFigureOut">
              <a:rPr lang="de-CH" smtClean="0"/>
              <a:t>03.05.2020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C2531-8DEE-4324-A6B0-4DE7AE7BFCF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41975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A0C3D-1E57-45D1-A10C-BD81B3E2891A}" type="datetimeFigureOut">
              <a:rPr lang="de-CH" smtClean="0"/>
              <a:t>03.05.2020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C2531-8DEE-4324-A6B0-4DE7AE7BFCF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63327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A0C3D-1E57-45D1-A10C-BD81B3E2891A}" type="datetimeFigureOut">
              <a:rPr lang="de-CH" smtClean="0"/>
              <a:t>03.05.2020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7C2531-8DEE-4324-A6B0-4DE7AE7BFCF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30405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yansmcgee/seirsplu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25BB9-D9B7-4BDA-967F-F17BA3EA50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Predicting the impact of a new infectious disease based on the basic reproduction number is challenging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75C68F-2BF7-4F61-AC1F-400A484AFD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Exploration using simulations with a simple model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C58588-EC03-4231-89F0-CD947968B8CD}"/>
              </a:ext>
            </a:extLst>
          </p:cNvPr>
          <p:cNvSpPr txBox="1"/>
          <p:nvPr/>
        </p:nvSpPr>
        <p:spPr>
          <a:xfrm>
            <a:off x="5276733" y="5934670"/>
            <a:ext cx="70125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C. Bartels, May 2020</a:t>
            </a:r>
          </a:p>
          <a:p>
            <a:r>
              <a:rPr lang="en-US" dirty="0"/>
              <a:t>Available at: https://doi.org/10.6084/m9.figshare.12116571</a:t>
            </a:r>
          </a:p>
          <a:p>
            <a:r>
              <a:rPr lang="en-US" dirty="0"/>
              <a:t>Code available at: </a:t>
            </a:r>
            <a:r>
              <a:rPr lang="de-CH" dirty="0"/>
              <a:t>https://doi.org/10.6084/m9.figshare.12115833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5714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032B1E8-BC40-4380-97A6-14C0320AE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F7493F1-D69A-422C-A2FF-0FFF7AE0E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221129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3E9413F-E04C-4561-BB45-0A64D6E3C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18245"/>
            <a:ext cx="3767328" cy="132588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«infectious» individuals contribute more to establishing herd immunity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7341211-05E5-4FDD-98B1-F551CD0EAE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639665" y="624144"/>
            <a:ext cx="0" cy="914400"/>
          </a:xfrm>
          <a:prstGeom prst="line">
            <a:avLst/>
          </a:prstGeom>
          <a:ln w="19050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ED10386D-35F2-4943-9799-2A569C86E0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82896" y="354237"/>
            <a:ext cx="6675120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700" dirty="0">
                <a:solidFill>
                  <a:schemeClr val="bg1"/>
                </a:solidFill>
              </a:rPr>
              <a:t>Heterogeneous population: individuals with a high infection rate get infected first</a:t>
            </a:r>
          </a:p>
          <a:p>
            <a:pPr lvl="1"/>
            <a:r>
              <a:rPr lang="en-US" sz="1300" dirty="0">
                <a:solidFill>
                  <a:schemeClr val="bg1"/>
                </a:solidFill>
              </a:rPr>
              <a:t>They have high propensity of being infected and of infecting others</a:t>
            </a:r>
          </a:p>
          <a:p>
            <a:pPr lvl="1"/>
            <a:r>
              <a:rPr lang="en-US" sz="1300" dirty="0">
                <a:solidFill>
                  <a:schemeClr val="bg1"/>
                </a:solidFill>
              </a:rPr>
              <a:t>They contribute most to average transmission in the population</a:t>
            </a:r>
          </a:p>
          <a:p>
            <a:pPr lvl="1"/>
            <a:r>
              <a:rPr lang="en-US" sz="1300" dirty="0">
                <a:solidFill>
                  <a:schemeClr val="bg1"/>
                </a:solidFill>
              </a:rPr>
              <a:t>Once they are immune, the spread stops</a:t>
            </a:r>
          </a:p>
          <a:p>
            <a:pPr marL="457200" lvl="1" indent="0">
              <a:buNone/>
            </a:pPr>
            <a:endParaRPr lang="en-US" sz="1300" dirty="0">
              <a:solidFill>
                <a:schemeClr val="bg1"/>
              </a:solidFill>
            </a:endParaRPr>
          </a:p>
        </p:txBody>
      </p:sp>
      <p:pic>
        <p:nvPicPr>
          <p:cNvPr id="6" name="Picture">
            <a:extLst>
              <a:ext uri="{FF2B5EF4-FFF2-40B4-BE49-F238E27FC236}">
                <a16:creationId xmlns:a16="http://schemas.microsoft.com/office/drawing/2014/main" id="{A08409C0-F061-44E0-BA48-432926BB484C}"/>
              </a:ext>
            </a:extLst>
          </p:cNvPr>
          <p:cNvPicPr>
            <a:picLocks noGrp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669629" y="2566736"/>
            <a:ext cx="4564693" cy="3649345"/>
          </a:xfrm>
          <a:prstGeom prst="rect">
            <a:avLst/>
          </a:prstGeom>
          <a:noFill/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64C6701A-0A33-44E6-AD3B-1F3A470926C7}"/>
              </a:ext>
            </a:extLst>
          </p:cNvPr>
          <p:cNvSpPr txBox="1"/>
          <p:nvPr/>
        </p:nvSpPr>
        <p:spPr>
          <a:xfrm>
            <a:off x="5340987" y="6481120"/>
            <a:ext cx="6847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Lines within infected population illustrate progression (1 week per line)</a:t>
            </a:r>
          </a:p>
        </p:txBody>
      </p:sp>
      <p:pic>
        <p:nvPicPr>
          <p:cNvPr id="21" name="Picture">
            <a:extLst>
              <a:ext uri="{FF2B5EF4-FFF2-40B4-BE49-F238E27FC236}">
                <a16:creationId xmlns:a16="http://schemas.microsoft.com/office/drawing/2014/main" id="{CBEF63C4-78B5-4E51-BD16-84EB914D137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36918" y="2521586"/>
            <a:ext cx="4548000" cy="3636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9699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13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24724D-B0A5-4F54-9385-C95FA5FE7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dirty="0"/>
              <a:t>Intervention can change final impact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5A234E8-699C-4737-84C1-301481BF20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3468" y="2638043"/>
            <a:ext cx="3363974" cy="3415623"/>
          </a:xfrm>
        </p:spPr>
        <p:txBody>
          <a:bodyPr vert="horz" lIns="91440" tIns="45720" rIns="91440" bIns="45720" rtlCol="0"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Interventions change the kinetics od the spread including the overshoot</a:t>
            </a:r>
          </a:p>
          <a:p>
            <a:pPr marL="0" indent="0">
              <a:buNone/>
            </a:pPr>
            <a:r>
              <a:rPr lang="en-US" dirty="0"/>
              <a:t>In addition, population and the distribution of the rate of infection may changes</a:t>
            </a:r>
          </a:p>
          <a:p>
            <a:r>
              <a:rPr lang="en-US" dirty="0"/>
              <a:t>As disease progresses</a:t>
            </a:r>
          </a:p>
          <a:p>
            <a:r>
              <a:rPr lang="en-US" dirty="0"/>
              <a:t>As a function of potential interventions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Different distribution of rates 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Different kinetics of spread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dirty="0"/>
              <a:t>Different final impact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329090-3961-40E8-8E5D-CEF3181F193F}"/>
              </a:ext>
            </a:extLst>
          </p:cNvPr>
          <p:cNvSpPr txBox="1"/>
          <p:nvPr/>
        </p:nvSpPr>
        <p:spPr>
          <a:xfrm>
            <a:off x="5551054" y="623392"/>
            <a:ext cx="61452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Two simulations with heterogeneous population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Heterogeneity … no intervention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Both … intervention reducing rate by 70% between days 20 and 50 </a:t>
            </a:r>
          </a:p>
        </p:txBody>
      </p:sp>
      <p:pic>
        <p:nvPicPr>
          <p:cNvPr id="10" name="Picture">
            <a:extLst>
              <a:ext uri="{FF2B5EF4-FFF2-40B4-BE49-F238E27FC236}">
                <a16:creationId xmlns:a16="http://schemas.microsoft.com/office/drawing/2014/main" id="{1CE32061-D067-4212-86D5-FEC88EC390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987253" y="1825169"/>
            <a:ext cx="5487166" cy="4386836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0684627-E0C9-4AEA-953B-5331B817881D}"/>
              </a:ext>
            </a:extLst>
          </p:cNvPr>
          <p:cNvSpPr txBox="1"/>
          <p:nvPr/>
        </p:nvSpPr>
        <p:spPr>
          <a:xfrm>
            <a:off x="8953680" y="4677865"/>
            <a:ext cx="25948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Grey band indicates uncertainty: 25% to 75% percentile of repeated simulations </a:t>
            </a:r>
          </a:p>
        </p:txBody>
      </p:sp>
    </p:spTree>
    <p:extLst>
      <p:ext uri="{BB962C8B-B14F-4D97-AF65-F5344CB8AC3E}">
        <p14:creationId xmlns:p14="http://schemas.microsoft.com/office/powerpoint/2010/main" val="28234255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">
            <a:extLst>
              <a:ext uri="{FF2B5EF4-FFF2-40B4-BE49-F238E27FC236}">
                <a16:creationId xmlns:a16="http://schemas.microsoft.com/office/drawing/2014/main" id="{965FBEDB-EC10-4884-A9ED-B5B618B059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689628" y="2231900"/>
            <a:ext cx="5487166" cy="4386836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26" name="Rectangle 13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24724D-B0A5-4F54-9385-C95FA5FE7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normAutofit fontScale="90000"/>
          </a:bodyPr>
          <a:lstStyle/>
          <a:p>
            <a:pPr algn="ctr"/>
            <a:r>
              <a:rPr lang="en-US" sz="2800" dirty="0"/>
              <a:t>Many different scenarios give different levels of herd immunity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5A234E8-699C-4737-84C1-301481BF20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3468" y="2638043"/>
            <a:ext cx="3363974" cy="3415623"/>
          </a:xfrm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Scenarios depend on</a:t>
            </a:r>
          </a:p>
          <a:p>
            <a:r>
              <a:rPr lang="en-US" dirty="0"/>
              <a:t>Underlying factors that cannot be influenced (properties of population and disease)</a:t>
            </a:r>
          </a:p>
          <a:p>
            <a:r>
              <a:rPr lang="en-US" dirty="0"/>
              <a:t>Interventions</a:t>
            </a:r>
          </a:p>
          <a:p>
            <a:pPr marL="0" indent="0">
              <a:buNone/>
            </a:pPr>
            <a:r>
              <a:rPr lang="en-US" dirty="0"/>
              <a:t>All scenarios are simplistic relative to potential realities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684627-E0C9-4AEA-953B-5331B817881D}"/>
              </a:ext>
            </a:extLst>
          </p:cNvPr>
          <p:cNvSpPr txBox="1"/>
          <p:nvPr/>
        </p:nvSpPr>
        <p:spPr>
          <a:xfrm>
            <a:off x="9274628" y="5038532"/>
            <a:ext cx="25202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Grey band indicates uncertainty: 25% to 75% percentile of repeated simulations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329090-3961-40E8-8E5D-CEF3181F193F}"/>
              </a:ext>
            </a:extLst>
          </p:cNvPr>
          <p:cNvSpPr txBox="1"/>
          <p:nvPr/>
        </p:nvSpPr>
        <p:spPr>
          <a:xfrm>
            <a:off x="5551054" y="623392"/>
            <a:ext cx="61452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Two simulations with heterogeneous population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Both … intervention reducing rate by 70% between days 20 and 50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Follow up to day 180 … </a:t>
            </a:r>
            <a:r>
              <a:rPr lang="en-US" dirty="0">
                <a:solidFill>
                  <a:prstClr val="black"/>
                </a:solidFill>
              </a:rPr>
              <a:t>intervention reducing rate by 70% between days 20 and 50 and by 40% up to day 180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24094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032B1E8-BC40-4380-97A6-14C0320AE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F7493F1-D69A-422C-A2FF-0FFF7AE0E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221129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3E9413F-E04C-4561-BB45-0A64D6E3C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18245"/>
            <a:ext cx="3767328" cy="132588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Interventions reduce overshooting due to rapid kinetics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7341211-05E5-4FDD-98B1-F551CD0EAE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639665" y="624144"/>
            <a:ext cx="0" cy="914400"/>
          </a:xfrm>
          <a:prstGeom prst="line">
            <a:avLst/>
          </a:prstGeom>
          <a:ln w="19050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ED10386D-35F2-4943-9799-2A569C86E0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82896" y="354237"/>
            <a:ext cx="6675120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700" dirty="0">
                <a:solidFill>
                  <a:schemeClr val="bg1"/>
                </a:solidFill>
              </a:rPr>
              <a:t>No intervention: overshooting, R(1 year) is below 1</a:t>
            </a:r>
          </a:p>
          <a:p>
            <a:r>
              <a:rPr lang="en-US" sz="1700" dirty="0">
                <a:solidFill>
                  <a:schemeClr val="bg1"/>
                </a:solidFill>
              </a:rPr>
              <a:t>Interventions can bring R(1 year) closer to 1</a:t>
            </a:r>
            <a:br>
              <a:rPr lang="en-US" sz="1700" dirty="0">
                <a:solidFill>
                  <a:schemeClr val="bg1"/>
                </a:solidFill>
              </a:rPr>
            </a:br>
            <a:r>
              <a:rPr lang="en-US" sz="1700" dirty="0">
                <a:solidFill>
                  <a:schemeClr val="bg1"/>
                </a:solidFill>
              </a:rPr>
              <a:t>This corresponds to a reduction of the final impact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64C6701A-0A33-44E6-AD3B-1F3A470926C7}"/>
              </a:ext>
            </a:extLst>
          </p:cNvPr>
          <p:cNvSpPr txBox="1"/>
          <p:nvPr/>
        </p:nvSpPr>
        <p:spPr>
          <a:xfrm>
            <a:off x="5340987" y="6481120"/>
            <a:ext cx="6847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Lines within infected population illustrate progression (1 week per line)</a:t>
            </a:r>
          </a:p>
        </p:txBody>
      </p:sp>
      <p:pic>
        <p:nvPicPr>
          <p:cNvPr id="10" name="Picture">
            <a:extLst>
              <a:ext uri="{FF2B5EF4-FFF2-40B4-BE49-F238E27FC236}">
                <a16:creationId xmlns:a16="http://schemas.microsoft.com/office/drawing/2014/main" id="{428C29A5-480C-4539-A381-A5D96F8A97A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30936" y="2369487"/>
            <a:ext cx="4619625" cy="3693261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13" name="Picture">
            <a:extLst>
              <a:ext uri="{FF2B5EF4-FFF2-40B4-BE49-F238E27FC236}">
                <a16:creationId xmlns:a16="http://schemas.microsoft.com/office/drawing/2014/main" id="{44753FC8-F344-4A90-B9DC-541DEF6274E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237558" y="2369487"/>
            <a:ext cx="4619625" cy="3693261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481931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7">
            <a:extLst>
              <a:ext uri="{FF2B5EF4-FFF2-40B4-BE49-F238E27FC236}">
                <a16:creationId xmlns:a16="http://schemas.microsoft.com/office/drawing/2014/main" id="{87A57295-2710-4920-B99A-4D1FA03A62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8067929-4D33-4306-9E2F-67C49CDDB5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3400" y="465745"/>
            <a:ext cx="11125200" cy="5639435"/>
          </a:xfrm>
          <a:prstGeom prst="rect">
            <a:avLst/>
          </a:prstGeom>
          <a:solidFill>
            <a:schemeClr val="tx1">
              <a:alpha val="9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5724704-0E5D-4D2F-8E6B-9AD42E9CB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4027"/>
            <a:ext cx="3494362" cy="4782873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bg1"/>
                </a:solidFill>
              </a:rPr>
              <a:t>Predicting the impact of an infectious disease is challenging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DCA8CE3-E062-4BAB-8C23-25B7BDF1D4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76032" y="894027"/>
                <a:ext cx="6377768" cy="4782873"/>
              </a:xfrm>
            </p:spPr>
            <p:txBody>
              <a:bodyPr anchor="ctr">
                <a:normAutofit/>
              </a:bodyPr>
              <a:lstStyle/>
              <a:p>
                <a:r>
                  <a:rPr lang="en-US" sz="1500" dirty="0">
                    <a:solidFill>
                      <a:schemeClr val="bg1"/>
                    </a:solidFill>
                  </a:rPr>
                  <a:t>The final impact of a new infectious disease is related to the herd immunity threshold</a:t>
                </a:r>
              </a:p>
              <a:p>
                <a:pPr lvl="1"/>
                <a:r>
                  <a:rPr lang="en-US" sz="1500" dirty="0">
                    <a:solidFill>
                      <a:schemeClr val="bg1"/>
                    </a:solidFill>
                  </a:rPr>
                  <a:t>For random vaccination, the initial growth rate (basic reproduction number),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5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sz="15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de-CH" sz="15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500" dirty="0">
                    <a:solidFill>
                      <a:schemeClr val="bg1"/>
                    </a:solidFill>
                  </a:rPr>
                  <a:t>, is related to the herd immunity threshold </a:t>
                </a:r>
                <a14:m>
                  <m:oMath xmlns:m="http://schemas.openxmlformats.org/officeDocument/2006/math">
                    <m:r>
                      <a:rPr lang="de-CH" sz="1500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f>
                      <m:fPr>
                        <m:type m:val="lin"/>
                        <m:ctrlPr>
                          <a:rPr lang="de-CH" sz="15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CH" sz="15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sz="15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sz="15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de-CH" sz="15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1500" dirty="0">
                    <a:solidFill>
                      <a:schemeClr val="bg1"/>
                    </a:solidFill>
                  </a:rPr>
                  <a:t> (Refs 1, 2, 5, 9)</a:t>
                </a:r>
              </a:p>
              <a:p>
                <a:pPr lvl="1"/>
                <a:r>
                  <a:rPr lang="en-US" sz="1500" dirty="0">
                    <a:solidFill>
                      <a:schemeClr val="bg1"/>
                    </a:solidFill>
                  </a:rPr>
                  <a:t>For natural transmission of a new infectious disease, this simple relationship may break down (Refs 4, 7, 8)</a:t>
                </a:r>
              </a:p>
              <a:p>
                <a:r>
                  <a:rPr lang="en-US" sz="1500" dirty="0">
                    <a:solidFill>
                      <a:schemeClr val="bg1"/>
                    </a:solidFill>
                  </a:rPr>
                  <a:t>Here: simulations of natural transmission</a:t>
                </a:r>
              </a:p>
              <a:p>
                <a:pPr lvl="1"/>
                <a:r>
                  <a:rPr lang="en-US" sz="1500" dirty="0">
                    <a:solidFill>
                      <a:schemeClr val="bg1"/>
                    </a:solidFill>
                  </a:rPr>
                  <a:t>using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5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sz="15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de-CH" sz="15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CH" sz="1500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=2.4</m:t>
                    </m:r>
                  </m:oMath>
                </a14:m>
                <a:r>
                  <a:rPr lang="en-US" sz="1500" dirty="0">
                    <a:solidFill>
                      <a:schemeClr val="bg1"/>
                    </a:solidFill>
                  </a:rPr>
                  <a:t> and a simple model (simplistic version of Refs 3, 6)</a:t>
                </a:r>
              </a:p>
              <a:p>
                <a:pPr lvl="1"/>
                <a:r>
                  <a:rPr lang="en-US" sz="1500" dirty="0">
                    <a:solidFill>
                      <a:schemeClr val="bg1"/>
                    </a:solidFill>
                  </a:rPr>
                  <a:t>Investigating dependence on population heterogeneity and interventions such a social distancing</a:t>
                </a:r>
              </a:p>
              <a:p>
                <a:r>
                  <a:rPr lang="en-US" sz="1500" b="1" dirty="0">
                    <a:solidFill>
                      <a:srgbClr val="0070C0"/>
                    </a:solidFill>
                  </a:rPr>
                  <a:t>Conclusion: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5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sz="15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de-CH" sz="15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1500" b="1" dirty="0">
                    <a:solidFill>
                      <a:srgbClr val="0070C0"/>
                    </a:solidFill>
                  </a:rPr>
                  <a:t> alone has limited value for predicting impact,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5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sz="15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de-CH" sz="15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de-CH" sz="15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CH" sz="15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de-CH" sz="15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de-CH" sz="15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𝟒</m:t>
                    </m:r>
                  </m:oMath>
                </a14:m>
                <a:r>
                  <a:rPr lang="en-US" sz="1500" b="1" dirty="0">
                    <a:solidFill>
                      <a:srgbClr val="0070C0"/>
                    </a:solidFill>
                  </a:rPr>
                  <a:t>, final impact varied between 20% and 80%</a:t>
                </a:r>
              </a:p>
              <a:p>
                <a:r>
                  <a:rPr lang="en-US" sz="1500" dirty="0">
                    <a:solidFill>
                      <a:schemeClr val="bg1"/>
                    </a:solidFill>
                  </a:rPr>
                  <a:t>Limitations:</a:t>
                </a:r>
              </a:p>
              <a:p>
                <a:pPr lvl="1"/>
                <a:r>
                  <a:rPr lang="en-US" sz="1500" dirty="0">
                    <a:solidFill>
                      <a:schemeClr val="bg1"/>
                    </a:solidFill>
                  </a:rPr>
                  <a:t>All models and simulations remain simplistic relative to potential realities and more extreme results might be possible</a:t>
                </a:r>
              </a:p>
              <a:p>
                <a:pPr lvl="1"/>
                <a:r>
                  <a:rPr lang="en-US" sz="1500" dirty="0">
                    <a:solidFill>
                      <a:schemeClr val="bg1"/>
                    </a:solidFill>
                  </a:rPr>
                  <a:t>Information beyond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5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sz="15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de-CH" sz="15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500" dirty="0">
                    <a:solidFill>
                      <a:schemeClr val="bg1"/>
                    </a:solidFill>
                  </a:rPr>
                  <a:t> might be used to obtain more reliable predictions</a:t>
                </a:r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DCA8CE3-E062-4BAB-8C23-25B7BDF1D4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76032" y="894027"/>
                <a:ext cx="6377768" cy="4782873"/>
              </a:xfrm>
              <a:blipFill>
                <a:blip r:embed="rId2"/>
                <a:stretch>
                  <a:fillRect l="-287" r="-3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74035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7">
            <a:extLst>
              <a:ext uri="{FF2B5EF4-FFF2-40B4-BE49-F238E27FC236}">
                <a16:creationId xmlns:a16="http://schemas.microsoft.com/office/drawing/2014/main" id="{87A57295-2710-4920-B99A-4D1FA03A62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8067929-4D33-4306-9E2F-67C49CDDB5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3400" y="465745"/>
            <a:ext cx="11125200" cy="5639435"/>
          </a:xfrm>
          <a:prstGeom prst="rect">
            <a:avLst/>
          </a:prstGeom>
          <a:solidFill>
            <a:schemeClr val="tx1">
              <a:alpha val="9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5724704-0E5D-4D2F-8E6B-9AD42E9CB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4027"/>
            <a:ext cx="3494362" cy="4782873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bg1"/>
                </a:solidFill>
              </a:rPr>
              <a:t>Predicting the impact of an infectious disease is challenging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DCA8CE3-E062-4BAB-8C23-25B7BDF1D4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76032" y="894027"/>
                <a:ext cx="6377768" cy="4782873"/>
              </a:xfrm>
            </p:spPr>
            <p:txBody>
              <a:bodyPr anchor="ctr">
                <a:normAutofit/>
              </a:bodyPr>
              <a:lstStyle/>
              <a:p>
                <a:r>
                  <a:rPr lang="en-US" sz="1500" dirty="0">
                    <a:solidFill>
                      <a:schemeClr val="bg1"/>
                    </a:solidFill>
                  </a:rPr>
                  <a:t>The final impact of a new infectious disease is related to the herd immunity threshold</a:t>
                </a:r>
              </a:p>
              <a:p>
                <a:pPr lvl="1"/>
                <a:r>
                  <a:rPr lang="en-US" sz="1500" dirty="0">
                    <a:solidFill>
                      <a:schemeClr val="bg1"/>
                    </a:solidFill>
                  </a:rPr>
                  <a:t>For random vaccination, the initial growth rate (basic reproduction number),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5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sz="15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de-CH" sz="15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500" dirty="0">
                    <a:solidFill>
                      <a:schemeClr val="bg1"/>
                    </a:solidFill>
                  </a:rPr>
                  <a:t>, is related to the herd immunity threshold </a:t>
                </a:r>
                <a14:m>
                  <m:oMath xmlns:m="http://schemas.openxmlformats.org/officeDocument/2006/math">
                    <m:r>
                      <a:rPr lang="de-CH" sz="1500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f>
                      <m:fPr>
                        <m:type m:val="lin"/>
                        <m:ctrlPr>
                          <a:rPr lang="de-CH" sz="15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CH" sz="15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sz="15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sz="15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de-CH" sz="15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1500" dirty="0">
                    <a:solidFill>
                      <a:schemeClr val="bg1"/>
                    </a:solidFill>
                  </a:rPr>
                  <a:t> (Refs 1, 2, 5, 9)</a:t>
                </a:r>
              </a:p>
              <a:p>
                <a:pPr lvl="1"/>
                <a:r>
                  <a:rPr lang="en-US" sz="1500" dirty="0">
                    <a:solidFill>
                      <a:schemeClr val="bg1"/>
                    </a:solidFill>
                  </a:rPr>
                  <a:t>For natural transmission of a new infectious disease, this simple relationship may break down (Refs 4, 7, 8)</a:t>
                </a:r>
              </a:p>
              <a:p>
                <a:r>
                  <a:rPr lang="en-US" sz="1500" dirty="0">
                    <a:solidFill>
                      <a:schemeClr val="bg1"/>
                    </a:solidFill>
                  </a:rPr>
                  <a:t>Here: simulations of natural transmission</a:t>
                </a:r>
              </a:p>
              <a:p>
                <a:pPr lvl="1"/>
                <a:r>
                  <a:rPr lang="en-US" sz="1500" dirty="0">
                    <a:solidFill>
                      <a:schemeClr val="bg1"/>
                    </a:solidFill>
                  </a:rPr>
                  <a:t>using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5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sz="15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de-CH" sz="15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CH" sz="1500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=2.4</m:t>
                    </m:r>
                  </m:oMath>
                </a14:m>
                <a:r>
                  <a:rPr lang="en-US" sz="1500" dirty="0">
                    <a:solidFill>
                      <a:schemeClr val="bg1"/>
                    </a:solidFill>
                  </a:rPr>
                  <a:t> and a simple model (simplistic version of Refs 3, 6)</a:t>
                </a:r>
              </a:p>
              <a:p>
                <a:pPr lvl="1"/>
                <a:r>
                  <a:rPr lang="en-US" sz="1500" dirty="0">
                    <a:solidFill>
                      <a:schemeClr val="bg1"/>
                    </a:solidFill>
                  </a:rPr>
                  <a:t>Investigating dependence on population heterogeneity and interventions such a social distancing</a:t>
                </a:r>
              </a:p>
              <a:p>
                <a:r>
                  <a:rPr lang="en-US" sz="1500" b="1" dirty="0">
                    <a:solidFill>
                      <a:srgbClr val="0070C0"/>
                    </a:solidFill>
                  </a:rPr>
                  <a:t>Conclusion: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5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sz="15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de-CH" sz="15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1500" b="1" dirty="0">
                    <a:solidFill>
                      <a:srgbClr val="0070C0"/>
                    </a:solidFill>
                  </a:rPr>
                  <a:t> alone has limited value for predicting impact,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5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sz="15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de-CH" sz="15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de-CH" sz="15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CH" sz="15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de-CH" sz="15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de-CH" sz="15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𝟒</m:t>
                    </m:r>
                  </m:oMath>
                </a14:m>
                <a:r>
                  <a:rPr lang="en-US" sz="1500" b="1" dirty="0">
                    <a:solidFill>
                      <a:srgbClr val="0070C0"/>
                    </a:solidFill>
                  </a:rPr>
                  <a:t>, final impact varied between 20% and 80%</a:t>
                </a:r>
              </a:p>
              <a:p>
                <a:r>
                  <a:rPr lang="en-US" sz="1500" dirty="0">
                    <a:solidFill>
                      <a:schemeClr val="bg1"/>
                    </a:solidFill>
                  </a:rPr>
                  <a:t>Limitations:</a:t>
                </a:r>
              </a:p>
              <a:p>
                <a:pPr lvl="1"/>
                <a:r>
                  <a:rPr lang="en-US" sz="1500" dirty="0">
                    <a:solidFill>
                      <a:schemeClr val="bg1"/>
                    </a:solidFill>
                  </a:rPr>
                  <a:t>All models and simulations remain simplistic relative to potential realities and more extreme results might be possible</a:t>
                </a:r>
              </a:p>
              <a:p>
                <a:pPr lvl="1"/>
                <a:r>
                  <a:rPr lang="en-US" sz="1500" dirty="0">
                    <a:solidFill>
                      <a:schemeClr val="bg1"/>
                    </a:solidFill>
                  </a:rPr>
                  <a:t>Information beyond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5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sz="15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de-CH" sz="15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500" dirty="0">
                    <a:solidFill>
                      <a:schemeClr val="bg1"/>
                    </a:solidFill>
                  </a:rPr>
                  <a:t> might be used to obtain more reliable predictions</a:t>
                </a:r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DCA8CE3-E062-4BAB-8C23-25B7BDF1D4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76032" y="894027"/>
                <a:ext cx="6377768" cy="4782873"/>
              </a:xfrm>
              <a:blipFill>
                <a:blip r:embed="rId2"/>
                <a:stretch>
                  <a:fillRect l="-287" r="-3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87739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7A57295-2710-4920-B99A-4D1FA03A62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8067929-4D33-4306-9E2F-67C49CDDB5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3400" y="465745"/>
            <a:ext cx="11125200" cy="5639435"/>
          </a:xfrm>
          <a:prstGeom prst="rect">
            <a:avLst/>
          </a:prstGeom>
          <a:solidFill>
            <a:schemeClr val="tx1">
              <a:alpha val="9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16C154-7ED0-4206-BB40-72068433C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4027"/>
            <a:ext cx="3494362" cy="4782873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bg1"/>
                </a:solidFill>
              </a:rPr>
              <a:t>References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33BB50-0A37-4E9A-9593-0110040711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2" y="894027"/>
            <a:ext cx="6377768" cy="4782873"/>
          </a:xfrm>
        </p:spPr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100">
                <a:solidFill>
                  <a:schemeClr val="bg1"/>
                </a:solidFill>
              </a:rPr>
              <a:t>Altmann, D.M., Douek, D.C. and Boyton, R.J., 2020. What policy makers need to know about COVID-19 protective immunity. </a:t>
            </a:r>
            <a:r>
              <a:rPr lang="en-US" sz="1100" i="1">
                <a:solidFill>
                  <a:schemeClr val="bg1"/>
                </a:solidFill>
              </a:rPr>
              <a:t>The Lancet</a:t>
            </a:r>
            <a:r>
              <a:rPr lang="en-US" sz="1100">
                <a:solidFill>
                  <a:schemeClr val="bg1"/>
                </a:solidFill>
              </a:rPr>
              <a:t>.</a:t>
            </a:r>
            <a:endParaRPr lang="de-CH" sz="110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1100">
                <a:solidFill>
                  <a:schemeClr val="bg1"/>
                </a:solidFill>
              </a:rPr>
              <a:t>Cobey, S., 2020. Modeling infectious disease dynamics. </a:t>
            </a:r>
            <a:r>
              <a:rPr lang="en-US" sz="1100" i="1">
                <a:solidFill>
                  <a:schemeClr val="bg1"/>
                </a:solidFill>
              </a:rPr>
              <a:t>Science</a:t>
            </a:r>
            <a:r>
              <a:rPr lang="en-US" sz="1100">
                <a:solidFill>
                  <a:schemeClr val="bg1"/>
                </a:solidFill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100">
                <a:solidFill>
                  <a:schemeClr val="bg1"/>
                </a:solidFill>
              </a:rPr>
              <a:t>Dottori, M. and Fabricius, G., 2015. SIR model on a dynamical network and the endemic state of an infectious disease. </a:t>
            </a:r>
            <a:r>
              <a:rPr lang="en-US" sz="1100" i="1">
                <a:solidFill>
                  <a:schemeClr val="bg1"/>
                </a:solidFill>
              </a:rPr>
              <a:t>Physica A: Statistical Mechanics and its Applications</a:t>
            </a:r>
            <a:r>
              <a:rPr lang="en-US" sz="1100">
                <a:solidFill>
                  <a:schemeClr val="bg1"/>
                </a:solidFill>
              </a:rPr>
              <a:t>, </a:t>
            </a:r>
            <a:r>
              <a:rPr lang="en-US" sz="1100" i="1">
                <a:solidFill>
                  <a:schemeClr val="bg1"/>
                </a:solidFill>
              </a:rPr>
              <a:t>434</a:t>
            </a:r>
            <a:r>
              <a:rPr lang="en-US" sz="1100">
                <a:solidFill>
                  <a:schemeClr val="bg1"/>
                </a:solidFill>
              </a:rPr>
              <a:t>, pp.25-35.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100">
                <a:solidFill>
                  <a:schemeClr val="bg1"/>
                </a:solidFill>
              </a:rPr>
              <a:t>Fine, P., Eames, K. and Heymann, D.L., 2011. “Herd immunity”: a rough guide. </a:t>
            </a:r>
            <a:r>
              <a:rPr lang="en-US" sz="1100" i="1">
                <a:solidFill>
                  <a:schemeClr val="bg1"/>
                </a:solidFill>
              </a:rPr>
              <a:t>Clinical infectious diseases</a:t>
            </a:r>
            <a:r>
              <a:rPr lang="en-US" sz="1100">
                <a:solidFill>
                  <a:schemeClr val="bg1"/>
                </a:solidFill>
              </a:rPr>
              <a:t>, </a:t>
            </a:r>
            <a:r>
              <a:rPr lang="en-US" sz="1100" i="1">
                <a:solidFill>
                  <a:schemeClr val="bg1"/>
                </a:solidFill>
              </a:rPr>
              <a:t>52</a:t>
            </a:r>
            <a:r>
              <a:rPr lang="en-US" sz="1100">
                <a:solidFill>
                  <a:schemeClr val="bg1"/>
                </a:solidFill>
              </a:rPr>
              <a:t>(7), pp.911-916.</a:t>
            </a:r>
          </a:p>
          <a:p>
            <a:pPr marL="514350" indent="-514350">
              <a:buFont typeface="+mj-lt"/>
              <a:buAutoNum type="arabicPeriod"/>
            </a:pPr>
            <a:r>
              <a:rPr lang="de-CH" sz="1100">
                <a:solidFill>
                  <a:schemeClr val="bg1"/>
                </a:solidFill>
              </a:rPr>
              <a:t>Heesterbeek, H., Anderson, R.M., Andreasen, V., Bansal, S., De Angelis, D., Dye, C., Eames, K.T., Edmunds, W.J., Frost, S.D., Funk, S. and Hollingsworth, T.D., 2015. Modeling infectious disease dynamics in the complex landscape of global health. </a:t>
            </a:r>
            <a:r>
              <a:rPr lang="de-CH" sz="1100" i="1">
                <a:solidFill>
                  <a:schemeClr val="bg1"/>
                </a:solidFill>
              </a:rPr>
              <a:t>Science</a:t>
            </a:r>
            <a:r>
              <a:rPr lang="de-CH" sz="1100">
                <a:solidFill>
                  <a:schemeClr val="bg1"/>
                </a:solidFill>
              </a:rPr>
              <a:t>, </a:t>
            </a:r>
            <a:r>
              <a:rPr lang="de-CH" sz="1100" i="1">
                <a:solidFill>
                  <a:schemeClr val="bg1"/>
                </a:solidFill>
              </a:rPr>
              <a:t>347</a:t>
            </a:r>
            <a:r>
              <a:rPr lang="de-CH" sz="1100">
                <a:solidFill>
                  <a:schemeClr val="bg1"/>
                </a:solidFill>
              </a:rPr>
              <a:t>(6227), p.aaa4339.</a:t>
            </a:r>
          </a:p>
          <a:p>
            <a:pPr marL="514350" indent="-514350">
              <a:buFont typeface="+mj-lt"/>
              <a:buAutoNum type="arabicPeriod"/>
            </a:pPr>
            <a:r>
              <a:rPr lang="de-CH" sz="1100">
                <a:solidFill>
                  <a:schemeClr val="bg1"/>
                </a:solidFill>
              </a:rPr>
              <a:t>McGee, R., 2020.</a:t>
            </a:r>
            <a:r>
              <a:rPr lang="en-US" sz="1100">
                <a:solidFill>
                  <a:schemeClr val="bg1"/>
                </a:solidFill>
              </a:rPr>
              <a:t>  Models of SEIRS epidemic dynamics with extensions, including network-structured populations, testing, contact tracing, and social distancing.</a:t>
            </a:r>
            <a:r>
              <a:rPr lang="de-CH" sz="1100">
                <a:solidFill>
                  <a:schemeClr val="bg1"/>
                </a:solidFill>
              </a:rPr>
              <a:t> </a:t>
            </a:r>
            <a:r>
              <a:rPr lang="de-CH" sz="1100">
                <a:solidFill>
                  <a:schemeClr val="bg1"/>
                </a:solidFill>
                <a:hlinkClick r:id="rId2"/>
              </a:rPr>
              <a:t>https://github.com/ryansmcgee/seirsplus</a:t>
            </a:r>
            <a:r>
              <a:rPr lang="de-CH" sz="1100">
                <a:solidFill>
                  <a:schemeClr val="bg1"/>
                </a:solidFill>
              </a:rPr>
              <a:t> (accessed 3 April 2020)</a:t>
            </a:r>
          </a:p>
          <a:p>
            <a:pPr marL="514350" indent="-514350">
              <a:buFont typeface="+mj-lt"/>
              <a:buAutoNum type="arabicPeriod"/>
            </a:pPr>
            <a:r>
              <a:rPr lang="de-CH" sz="1100">
                <a:solidFill>
                  <a:schemeClr val="bg1"/>
                </a:solidFill>
              </a:rPr>
              <a:t>Metcalf, C.J.E., Ferrari, M., Graham, A.L. and Grenfell, B.T., 2015. Understanding herd immunity. </a:t>
            </a:r>
            <a:r>
              <a:rPr lang="de-CH" sz="1100" i="1">
                <a:solidFill>
                  <a:schemeClr val="bg1"/>
                </a:solidFill>
              </a:rPr>
              <a:t>Trends in immunology</a:t>
            </a:r>
            <a:r>
              <a:rPr lang="de-CH" sz="1100">
                <a:solidFill>
                  <a:schemeClr val="bg1"/>
                </a:solidFill>
              </a:rPr>
              <a:t>, </a:t>
            </a:r>
            <a:r>
              <a:rPr lang="de-CH" sz="1100" i="1">
                <a:solidFill>
                  <a:schemeClr val="bg1"/>
                </a:solidFill>
              </a:rPr>
              <a:t>36</a:t>
            </a:r>
            <a:r>
              <a:rPr lang="de-CH" sz="1100">
                <a:solidFill>
                  <a:schemeClr val="bg1"/>
                </a:solidFill>
              </a:rPr>
              <a:t>(12), pp.753-755.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100">
                <a:solidFill>
                  <a:schemeClr val="bg1"/>
                </a:solidFill>
              </a:rPr>
              <a:t>Miller, J.C., 2012. A note on the derivation of epidemic final sizes. </a:t>
            </a:r>
            <a:r>
              <a:rPr lang="en-US" sz="1100" i="1">
                <a:solidFill>
                  <a:schemeClr val="bg1"/>
                </a:solidFill>
              </a:rPr>
              <a:t>Bulletin of mathematical biology</a:t>
            </a:r>
            <a:r>
              <a:rPr lang="en-US" sz="1100">
                <a:solidFill>
                  <a:schemeClr val="bg1"/>
                </a:solidFill>
              </a:rPr>
              <a:t>, </a:t>
            </a:r>
            <a:r>
              <a:rPr lang="en-US" sz="1100" i="1">
                <a:solidFill>
                  <a:schemeClr val="bg1"/>
                </a:solidFill>
              </a:rPr>
              <a:t>74</a:t>
            </a:r>
            <a:r>
              <a:rPr lang="en-US" sz="1100">
                <a:solidFill>
                  <a:schemeClr val="bg1"/>
                </a:solidFill>
              </a:rPr>
              <a:t>(9), pp.2125-2141.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1100">
                <a:solidFill>
                  <a:schemeClr val="bg1"/>
                </a:solidFill>
              </a:rPr>
              <a:t>Randolph., H.E., Barreiro, L.B. 2020. </a:t>
            </a:r>
            <a:r>
              <a:rPr lang="de-CH" sz="1100">
                <a:solidFill>
                  <a:schemeClr val="bg1"/>
                </a:solidFill>
              </a:rPr>
              <a:t>Herd immunity: Understanding COVID-19. DOI: 10.1016/j.immuni.2020.04.012</a:t>
            </a:r>
          </a:p>
          <a:p>
            <a:pPr marL="0" indent="0">
              <a:buNone/>
            </a:pPr>
            <a:endParaRPr lang="en-US" sz="1100">
              <a:solidFill>
                <a:schemeClr val="bg1"/>
              </a:solidFill>
            </a:endParaRPr>
          </a:p>
          <a:p>
            <a:endParaRPr lang="en-US" sz="11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94887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13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24724D-B0A5-4F54-9385-C95FA5FE7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dirty="0"/>
              <a:t>Spread of an infection within a population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E5A234E8-699C-4737-84C1-301481BF2076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643468" y="2638043"/>
                <a:ext cx="3363974" cy="3415623"/>
              </a:xfrm>
            </p:spPr>
            <p:txBody>
              <a:bodyPr vert="horz" lIns="91440" tIns="45720" rIns="91440" bIns="45720" rtlCol="0">
                <a:normAutofit fontScale="70000" lnSpcReduction="20000"/>
              </a:bodyPr>
              <a:lstStyle/>
              <a:p>
                <a:r>
                  <a:rPr lang="en-US" dirty="0"/>
                  <a:t>For random vaccination and simple models of the spread</a:t>
                </a:r>
              </a:p>
              <a:p>
                <a:pPr lvl="1"/>
                <a:r>
                  <a:rPr lang="en-US" dirty="0"/>
                  <a:t>Initial growth rate (basic reproduction number),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is related to the herd immunity threshold 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1−</m:t>
                    </m:r>
                    <m:f>
                      <m:fPr>
                        <m:type m:val="lin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Impact:</a:t>
                </a:r>
              </a:p>
              <a:p>
                <a:pPr lvl="1"/>
                <a:r>
                  <a:rPr lang="en-US" dirty="0"/>
                  <a:t>For random vaccination:  Impact is equal to herd immunity threshold</a:t>
                </a:r>
              </a:p>
              <a:p>
                <a:pPr lvl="1"/>
                <a:r>
                  <a:rPr lang="en-US" dirty="0"/>
                  <a:t>For uncontrolled spread: final impact will exceed threshold</a:t>
                </a:r>
              </a:p>
            </p:txBody>
          </p:sp>
        </mc:Choice>
        <mc:Fallback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E5A234E8-699C-4737-84C1-301481BF20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43468" y="2638043"/>
                <a:ext cx="3363974" cy="3415623"/>
              </a:xfrm>
              <a:blipFill>
                <a:blip r:embed="rId2"/>
                <a:stretch>
                  <a:fillRect l="-1633" t="-3393" r="-1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A785F671-F543-43F4-83AB-F490E9D5378A}"/>
              </a:ext>
            </a:extLst>
          </p:cNvPr>
          <p:cNvGrpSpPr>
            <a:grpSpLocks noChangeAspect="1"/>
          </p:cNvGrpSpPr>
          <p:nvPr/>
        </p:nvGrpSpPr>
        <p:grpSpPr>
          <a:xfrm>
            <a:off x="5553403" y="957049"/>
            <a:ext cx="5944429" cy="5618182"/>
            <a:chOff x="6476681" y="1844816"/>
            <a:chExt cx="4572638" cy="4321678"/>
          </a:xfrm>
        </p:grpSpPr>
        <p:pic>
          <p:nvPicPr>
            <p:cNvPr id="21" name="Picture">
              <a:extLst>
                <a:ext uri="{FF2B5EF4-FFF2-40B4-BE49-F238E27FC236}">
                  <a16:creationId xmlns:a16="http://schemas.microsoft.com/office/drawing/2014/main" id="{120074ED-8034-44E6-813D-347B1A3A2E39}"/>
                </a:ext>
              </a:extLst>
            </p:cNvPr>
            <p:cNvPicPr>
              <a:picLocks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6476681" y="2510798"/>
              <a:ext cx="4572638" cy="3655696"/>
            </a:xfrm>
            <a:prstGeom prst="rect">
              <a:avLst/>
            </a:prstGeom>
            <a:noFill/>
            <a:ln w="9525">
              <a:noFill/>
              <a:headEnd/>
              <a:tailEnd/>
            </a:ln>
          </p:spPr>
        </p:pic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BFC47663-8B8C-45AE-936F-6E0E9F97B3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77344" y="5344357"/>
              <a:ext cx="603682" cy="159798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D008E11-BDD2-4065-9B9D-C5ABF29F4EA2}"/>
                </a:ext>
              </a:extLst>
            </p:cNvPr>
            <p:cNvSpPr txBox="1"/>
            <p:nvPr/>
          </p:nvSpPr>
          <p:spPr>
            <a:xfrm>
              <a:off x="7981026" y="5223730"/>
              <a:ext cx="3068293" cy="4971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Initial exponential growth of the number of individuals who were infected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B2ADF27B-29CE-4592-8253-94E94AD0B97F}"/>
                </a:ext>
              </a:extLst>
            </p:cNvPr>
            <p:cNvCxnSpPr>
              <a:cxnSpLocks/>
              <a:stCxn id="28" idx="2"/>
            </p:cNvCxnSpPr>
            <p:nvPr/>
          </p:nvCxnSpPr>
          <p:spPr>
            <a:xfrm>
              <a:off x="9911987" y="2898841"/>
              <a:ext cx="577154" cy="159903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7C2CDE6-4BEF-41FF-92D6-DD4AF2105BB2}"/>
                </a:ext>
              </a:extLst>
            </p:cNvPr>
            <p:cNvSpPr txBox="1"/>
            <p:nvPr/>
          </p:nvSpPr>
          <p:spPr>
            <a:xfrm>
              <a:off x="9011322" y="2401664"/>
              <a:ext cx="1801329" cy="4971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Final impact, infection did stop spreading</a:t>
              </a:r>
            </a:p>
          </p:txBody>
        </p:sp>
        <p:sp>
          <p:nvSpPr>
            <p:cNvPr id="29" name="Text Placeholder 7">
              <a:extLst>
                <a:ext uri="{FF2B5EF4-FFF2-40B4-BE49-F238E27FC236}">
                  <a16:creationId xmlns:a16="http://schemas.microsoft.com/office/drawing/2014/main" id="{737010EA-3CA6-414A-83F8-D41356856A9D}"/>
                </a:ext>
              </a:extLst>
            </p:cNvPr>
            <p:cNvSpPr txBox="1">
              <a:spLocks/>
            </p:cNvSpPr>
            <p:nvPr/>
          </p:nvSpPr>
          <p:spPr>
            <a:xfrm>
              <a:off x="6866771" y="1844816"/>
              <a:ext cx="3945879" cy="82391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dirty="0">
                  <a:solidFill>
                    <a:schemeClr val="bg1"/>
                  </a:solidFill>
                </a:rPr>
                <a:t>Evolution of an infection:</a:t>
              </a:r>
            </a:p>
          </p:txBody>
        </p:sp>
      </p:grp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A682008-96D5-4C94-8F71-C2CDA8CA5DC7}"/>
              </a:ext>
            </a:extLst>
          </p:cNvPr>
          <p:cNvCxnSpPr/>
          <p:nvPr/>
        </p:nvCxnSpPr>
        <p:spPr>
          <a:xfrm>
            <a:off x="6216073" y="3620655"/>
            <a:ext cx="5158745" cy="0"/>
          </a:xfrm>
          <a:prstGeom prst="line">
            <a:avLst/>
          </a:prstGeom>
          <a:ln w="476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6BFA99C-AC80-48CB-88BB-9D79AF241A48}"/>
              </a:ext>
            </a:extLst>
          </p:cNvPr>
          <p:cNvCxnSpPr>
            <a:cxnSpLocks/>
          </p:cNvCxnSpPr>
          <p:nvPr/>
        </p:nvCxnSpPr>
        <p:spPr>
          <a:xfrm flipH="1" flipV="1">
            <a:off x="7296728" y="3620656"/>
            <a:ext cx="618836" cy="293276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72E2EA2-43D9-4C26-A533-A2ABEF2F84C7}"/>
              </a:ext>
            </a:extLst>
          </p:cNvPr>
          <p:cNvSpPr txBox="1"/>
          <p:nvPr/>
        </p:nvSpPr>
        <p:spPr>
          <a:xfrm>
            <a:off x="7915564" y="3900451"/>
            <a:ext cx="37314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Herd immunity threshold: the number of infected individuals that transmit the disease starts to decrease</a:t>
            </a:r>
          </a:p>
        </p:txBody>
      </p:sp>
    </p:spTree>
    <p:extLst>
      <p:ext uri="{BB962C8B-B14F-4D97-AF65-F5344CB8AC3E}">
        <p14:creationId xmlns:p14="http://schemas.microsoft.com/office/powerpoint/2010/main" val="29453471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">
            <a:extLst>
              <a:ext uri="{FF2B5EF4-FFF2-40B4-BE49-F238E27FC236}">
                <a16:creationId xmlns:a16="http://schemas.microsoft.com/office/drawing/2014/main" id="{8B3F1CA5-F757-42E4-A9C2-E34EBE3B04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375471" y="775997"/>
            <a:ext cx="6173061" cy="493519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26" name="Rectangle 13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24724D-B0A5-4F54-9385-C95FA5FE7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Simple model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E5A234E8-699C-4737-84C1-301481BF2076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643468" y="2638043"/>
                <a:ext cx="3363974" cy="3415623"/>
              </a:xfrm>
            </p:spPr>
            <p:txBody>
              <a:bodyPr vert="horz" lIns="91440" tIns="45720" rIns="91440" bIns="45720" rtlCol="0">
                <a:normAutofit fontScale="70000" lnSpcReduction="20000"/>
              </a:bodyPr>
              <a:lstStyle/>
              <a:p>
                <a:r>
                  <a:rPr lang="en-US" sz="2000" dirty="0"/>
                  <a:t>Individuals get infected</a:t>
                </a:r>
              </a:p>
              <a:p>
                <a:r>
                  <a:rPr lang="en-US" sz="2000" dirty="0"/>
                  <a:t>During a certain time period (here 6 days), an infected individual can infect other individuals</a:t>
                </a:r>
              </a:p>
              <a:p>
                <a:r>
                  <a:rPr lang="en-US" sz="2000" dirty="0"/>
                  <a:t>New infection happen </a:t>
                </a:r>
              </a:p>
              <a:p>
                <a:pPr lvl="1"/>
                <a:r>
                  <a:rPr lang="en-US" sz="2000" dirty="0"/>
                  <a:t>At given daily rate: 0.4 Day</a:t>
                </a:r>
                <a:r>
                  <a:rPr lang="en-US" sz="2000" baseline="30000" dirty="0"/>
                  <a:t>-1</a:t>
                </a:r>
                <a:endParaRPr lang="en-US" sz="2000" dirty="0"/>
              </a:p>
              <a:p>
                <a:pPr lvl="1"/>
                <a:r>
                  <a:rPr lang="en-US" sz="2000" dirty="0"/>
                  <a:t>Only naïve persons that had no infection yet can be infected</a:t>
                </a:r>
              </a:p>
              <a:p>
                <a:r>
                  <a:rPr lang="en-US" sz="2000" dirty="0"/>
                  <a:t>Corresponds to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de-CH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CH" sz="2000" b="0" i="1" smtClean="0">
                        <a:latin typeface="Cambria Math" panose="02040503050406030204" pitchFamily="18" charset="0"/>
                      </a:rPr>
                      <m:t>=0.4 </m:t>
                    </m:r>
                    <m:sSup>
                      <m:sSupPr>
                        <m:ctrlPr>
                          <a:rPr lang="de-CH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sz="2000" b="0" i="1" smtClean="0">
                            <a:latin typeface="Cambria Math" panose="02040503050406030204" pitchFamily="18" charset="0"/>
                          </a:rPr>
                          <m:t>𝐷𝑎𝑦</m:t>
                        </m:r>
                      </m:e>
                      <m:sup>
                        <m:r>
                          <a:rPr lang="de-CH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de-CH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×6</m:t>
                    </m:r>
                    <m:r>
                      <a:rPr lang="de-CH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𝐷𝑎𝑦</m:t>
                    </m:r>
                    <m:r>
                      <a:rPr lang="de-CH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=2.4</m:t>
                    </m:r>
                  </m:oMath>
                </a14:m>
                <a:endParaRPr lang="en-US" sz="2000" dirty="0"/>
              </a:p>
              <a:p>
                <a:pPr lvl="1"/>
                <a:r>
                  <a:rPr lang="en-US" sz="2000" dirty="0"/>
                  <a:t>Vaccination (herd immunity) threshold at which 1 person infects 1 uninfected person: 1 – 1 / 2.4 = 58% infected</a:t>
                </a:r>
              </a:p>
            </p:txBody>
          </p:sp>
        </mc:Choice>
        <mc:Fallback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E5A234E8-699C-4737-84C1-301481BF20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43468" y="2638043"/>
                <a:ext cx="3363974" cy="3415623"/>
              </a:xfrm>
              <a:blipFill>
                <a:blip r:embed="rId3"/>
                <a:stretch>
                  <a:fillRect l="-363" t="-19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248D1329-05E7-4C17-99B9-93775F6B4D35}"/>
              </a:ext>
            </a:extLst>
          </p:cNvPr>
          <p:cNvSpPr txBox="1"/>
          <p:nvPr/>
        </p:nvSpPr>
        <p:spPr>
          <a:xfrm>
            <a:off x="6374168" y="848258"/>
            <a:ext cx="2973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Initial exponential growth of the number of people who were infected</a:t>
            </a:r>
          </a:p>
        </p:txBody>
      </p:sp>
    </p:spTree>
    <p:extLst>
      <p:ext uri="{BB962C8B-B14F-4D97-AF65-F5344CB8AC3E}">
        <p14:creationId xmlns:p14="http://schemas.microsoft.com/office/powerpoint/2010/main" val="27397627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">
            <a:extLst>
              <a:ext uri="{FF2B5EF4-FFF2-40B4-BE49-F238E27FC236}">
                <a16:creationId xmlns:a16="http://schemas.microsoft.com/office/drawing/2014/main" id="{46CEB03B-626D-4FEA-81FC-4B4BD38E210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423149" y="1057769"/>
            <a:ext cx="5487166" cy="4386836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24724D-B0A5-4F54-9385-C95FA5FE7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Short intervention does not change herd immunity</a:t>
            </a:r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25CD8B53-0E19-4831-9BBA-AABA1973E0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3468" y="2638043"/>
            <a:ext cx="3363974" cy="3415623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dirty="0"/>
              <a:t>Example intervention:</a:t>
            </a:r>
          </a:p>
          <a:p>
            <a:r>
              <a:rPr lang="en-US" sz="2000" dirty="0"/>
              <a:t>Social distancing from day 20 to 50 that reduces infection rate by 70% during this period</a:t>
            </a:r>
          </a:p>
          <a:p>
            <a:r>
              <a:rPr lang="en-US" sz="2000" dirty="0"/>
              <a:t>Rate back to normal after intervention</a:t>
            </a:r>
          </a:p>
          <a:p>
            <a:r>
              <a:rPr lang="en-US" sz="2000" dirty="0"/>
              <a:t>“Overshooting” above 58% vaccination threshold due to rapid kinetics</a:t>
            </a:r>
          </a:p>
          <a:p>
            <a:r>
              <a:rPr lang="en-US" sz="2000" dirty="0"/>
              <a:t>Careful prolonged intervention schemes could reduce impact down to the 58% threshold (not shown)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E2C5017A-2BED-41B5-9B02-F9823196CC78}"/>
              </a:ext>
            </a:extLst>
          </p:cNvPr>
          <p:cNvSpPr/>
          <p:nvPr/>
        </p:nvSpPr>
        <p:spPr>
          <a:xfrm rot="16200000">
            <a:off x="6535083" y="1407314"/>
            <a:ext cx="110837" cy="415636"/>
          </a:xfrm>
          <a:prstGeom prst="rightBrace">
            <a:avLst/>
          </a:prstGeom>
          <a:ln>
            <a:solidFill>
              <a:srgbClr val="0070C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70C0"/>
              </a:solidFill>
              <a:highlight>
                <a:srgbClr val="FFFF00"/>
              </a:highligh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B592AD-DF22-4F8F-AD8C-42B21AF6C240}"/>
              </a:ext>
            </a:extLst>
          </p:cNvPr>
          <p:cNvSpPr txBox="1"/>
          <p:nvPr/>
        </p:nvSpPr>
        <p:spPr>
          <a:xfrm>
            <a:off x="6438099" y="1162549"/>
            <a:ext cx="4035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Social distancing for one month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C6F1A50-1A71-4C71-BB58-E48AC3F7B5B2}"/>
              </a:ext>
            </a:extLst>
          </p:cNvPr>
          <p:cNvSpPr txBox="1"/>
          <p:nvPr/>
        </p:nvSpPr>
        <p:spPr>
          <a:xfrm>
            <a:off x="6798320" y="4465779"/>
            <a:ext cx="4035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Social distancing stops spread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3DA6608-4A6E-42F7-9260-79E131F46D34}"/>
              </a:ext>
            </a:extLst>
          </p:cNvPr>
          <p:cNvCxnSpPr>
            <a:cxnSpLocks/>
            <a:stCxn id="18" idx="1"/>
          </p:cNvCxnSpPr>
          <p:nvPr/>
        </p:nvCxnSpPr>
        <p:spPr>
          <a:xfrm flipH="1" flipV="1">
            <a:off x="6438100" y="4604449"/>
            <a:ext cx="360220" cy="45996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76B3AD8-D80D-48CA-985D-D8983A83FF6E}"/>
              </a:ext>
            </a:extLst>
          </p:cNvPr>
          <p:cNvCxnSpPr>
            <a:cxnSpLocks/>
          </p:cNvCxnSpPr>
          <p:nvPr/>
        </p:nvCxnSpPr>
        <p:spPr>
          <a:xfrm flipH="1" flipV="1">
            <a:off x="6807913" y="3611540"/>
            <a:ext cx="360220" cy="45996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CB94647-503F-4F70-8FAB-0B2978040101}"/>
              </a:ext>
            </a:extLst>
          </p:cNvPr>
          <p:cNvSpPr txBox="1"/>
          <p:nvPr/>
        </p:nvSpPr>
        <p:spPr>
          <a:xfrm>
            <a:off x="7098503" y="3472870"/>
            <a:ext cx="3172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At end of intervention, infection resumes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DC10828-B90D-4891-A07B-23B29F6A386F}"/>
              </a:ext>
            </a:extLst>
          </p:cNvPr>
          <p:cNvSpPr txBox="1"/>
          <p:nvPr/>
        </p:nvSpPr>
        <p:spPr>
          <a:xfrm>
            <a:off x="7322626" y="1854909"/>
            <a:ext cx="27982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Similar impact, independent of intervention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5822093-6BC8-45FE-958C-90A71EF3B69E}"/>
              </a:ext>
            </a:extLst>
          </p:cNvPr>
          <p:cNvCxnSpPr>
            <a:cxnSpLocks/>
          </p:cNvCxnSpPr>
          <p:nvPr/>
        </p:nvCxnSpPr>
        <p:spPr>
          <a:xfrm flipH="1" flipV="1">
            <a:off x="7137540" y="1822474"/>
            <a:ext cx="185086" cy="16827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53224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13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24724D-B0A5-4F54-9385-C95FA5FE7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dirty="0"/>
              <a:t>Population heterogeneity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5A234E8-699C-4737-84C1-301481BF20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3468" y="2638043"/>
            <a:ext cx="3363974" cy="3415623"/>
          </a:xfr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r>
              <a:rPr lang="en-US" dirty="0"/>
              <a:t>People are different</a:t>
            </a:r>
          </a:p>
          <a:p>
            <a:pPr lvl="1"/>
            <a:r>
              <a:rPr lang="en-US" dirty="0"/>
              <a:t>Some have many contacts and will spread infection rapidly</a:t>
            </a:r>
          </a:p>
          <a:p>
            <a:pPr lvl="1"/>
            <a:r>
              <a:rPr lang="en-US" dirty="0"/>
              <a:t>Others have few contacts and spread infection slowly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 Assume population in which each subject has its own rate </a:t>
            </a:r>
            <a:r>
              <a:rPr lang="en-US" u="sng" dirty="0">
                <a:sym typeface="Wingdings" panose="05000000000000000000" pitchFamily="2" charset="2"/>
              </a:rPr>
              <a:t>of being infected and of infecting others</a:t>
            </a:r>
            <a:r>
              <a:rPr lang="en-US" dirty="0"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AB9E09-8050-44A0-B003-ED21709793A2}"/>
              </a:ext>
            </a:extLst>
          </p:cNvPr>
          <p:cNvSpPr txBox="1"/>
          <p:nvPr/>
        </p:nvSpPr>
        <p:spPr>
          <a:xfrm>
            <a:off x="5697694" y="1057590"/>
            <a:ext cx="2906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Distribution of infection rate:</a:t>
            </a:r>
          </a:p>
        </p:txBody>
      </p:sp>
      <p:pic>
        <p:nvPicPr>
          <p:cNvPr id="15" name="Picture">
            <a:extLst>
              <a:ext uri="{FF2B5EF4-FFF2-40B4-BE49-F238E27FC236}">
                <a16:creationId xmlns:a16="http://schemas.microsoft.com/office/drawing/2014/main" id="{10A09914-CA0A-42BC-B6F5-F222B6FF1C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697694" y="1536313"/>
            <a:ext cx="5487166" cy="4389733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605479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13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24724D-B0A5-4F54-9385-C95FA5FE7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normAutofit fontScale="90000"/>
          </a:bodyPr>
          <a:lstStyle/>
          <a:p>
            <a:pPr algn="ctr"/>
            <a:r>
              <a:rPr lang="en-US" sz="2800" dirty="0"/>
              <a:t>Similar initial evolution independent of heterogeneity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5A234E8-699C-4737-84C1-301481BF20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3468" y="2638043"/>
            <a:ext cx="3363974" cy="341562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Initial “exponential” evolution of an infection can be similar independent of heterogeneity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AB9E09-8050-44A0-B003-ED21709793A2}"/>
              </a:ext>
            </a:extLst>
          </p:cNvPr>
          <p:cNvSpPr txBox="1"/>
          <p:nvPr/>
        </p:nvSpPr>
        <p:spPr>
          <a:xfrm>
            <a:off x="5587861" y="811271"/>
            <a:ext cx="60735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Heterogeneous population selected to have comparable initial rate as homogenous population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">
            <a:extLst>
              <a:ext uri="{FF2B5EF4-FFF2-40B4-BE49-F238E27FC236}">
                <a16:creationId xmlns:a16="http://schemas.microsoft.com/office/drawing/2014/main" id="{5358C13E-0AE6-4368-9D65-6AD5DBBF97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744841" y="1778541"/>
            <a:ext cx="5487166" cy="4386836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685015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13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24724D-B0A5-4F54-9385-C95FA5FE7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dirty="0"/>
              <a:t>Final impact depends on heterogeneity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5A234E8-699C-4737-84C1-301481BF20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3468" y="2638043"/>
            <a:ext cx="3363974" cy="3415623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Also, vaccination (herd immunity) threshold at which one person infects one uninfected person changes</a:t>
            </a:r>
          </a:p>
          <a:p>
            <a:r>
              <a:rPr lang="en-US" dirty="0"/>
              <a:t>Base scenario: threshold is at 58%</a:t>
            </a:r>
          </a:p>
          <a:p>
            <a:r>
              <a:rPr lang="en-US" dirty="0"/>
              <a:t>Heterogeneity: threshold lies below 58%, in general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4EE9CA-E6BC-43F2-AE4A-6EC8EAAC7023}"/>
              </a:ext>
            </a:extLst>
          </p:cNvPr>
          <p:cNvSpPr txBox="1"/>
          <p:nvPr/>
        </p:nvSpPr>
        <p:spPr>
          <a:xfrm>
            <a:off x="5551054" y="623392"/>
            <a:ext cx="61452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Two simulations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Base … homogeneous infection 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Heterogeneity … heterogenous infection rate with comparable initial rate</a:t>
            </a:r>
          </a:p>
        </p:txBody>
      </p:sp>
      <p:pic>
        <p:nvPicPr>
          <p:cNvPr id="10" name="Picture">
            <a:extLst>
              <a:ext uri="{FF2B5EF4-FFF2-40B4-BE49-F238E27FC236}">
                <a16:creationId xmlns:a16="http://schemas.microsoft.com/office/drawing/2014/main" id="{AEA7947E-5BF7-452A-8346-102F9C2F78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32431" y="2011806"/>
            <a:ext cx="5487166" cy="4386836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615635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1446</Words>
  <Application>Microsoft Office PowerPoint</Application>
  <PresentationFormat>Widescreen</PresentationFormat>
  <Paragraphs>114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Tw Cen MT</vt:lpstr>
      <vt:lpstr>Wingdings</vt:lpstr>
      <vt:lpstr>Office Theme</vt:lpstr>
      <vt:lpstr>Predicting the impact of a new infectious disease based on the basic reproduction number is challenging</vt:lpstr>
      <vt:lpstr>Predicting the impact of an infectious disease is challenging</vt:lpstr>
      <vt:lpstr>References</vt:lpstr>
      <vt:lpstr>Spread of an infection within a population</vt:lpstr>
      <vt:lpstr>Simple model </vt:lpstr>
      <vt:lpstr>Short intervention does not change herd immunity</vt:lpstr>
      <vt:lpstr>Population heterogeneity</vt:lpstr>
      <vt:lpstr>Similar initial evolution independent of heterogeneity</vt:lpstr>
      <vt:lpstr>Final impact depends on heterogeneity</vt:lpstr>
      <vt:lpstr>«infectious» individuals contribute more to establishing herd immunity</vt:lpstr>
      <vt:lpstr>Intervention can change final impact</vt:lpstr>
      <vt:lpstr>Many different scenarios give different levels of herd immunity</vt:lpstr>
      <vt:lpstr>Interventions reduce overshooting due to rapid kinetics</vt:lpstr>
      <vt:lpstr>Predicting the impact of an infectious disease is challenging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the impact of a new infectious disease based on the basic reproduction number is challenging</dc:title>
  <dc:creator>Christian Bartels</dc:creator>
  <cp:lastModifiedBy>Christian Bartels</cp:lastModifiedBy>
  <cp:revision>3</cp:revision>
  <dcterms:created xsi:type="dcterms:W3CDTF">2020-05-03T13:08:16Z</dcterms:created>
  <dcterms:modified xsi:type="dcterms:W3CDTF">2020-05-03T13:16:37Z</dcterms:modified>
</cp:coreProperties>
</file>