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7" r:id="rId5"/>
    <p:sldId id="278" r:id="rId6"/>
    <p:sldId id="297" r:id="rId7"/>
    <p:sldId id="282" r:id="rId8"/>
    <p:sldId id="295" r:id="rId9"/>
    <p:sldId id="293" r:id="rId10"/>
    <p:sldId id="299" r:id="rId11"/>
    <p:sldId id="294" r:id="rId12"/>
    <p:sldId id="296" r:id="rId13"/>
    <p:sldId id="29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76990" autoAdjust="0"/>
  </p:normalViewPr>
  <p:slideViewPr>
    <p:cSldViewPr snapToGrid="0">
      <p:cViewPr varScale="1">
        <p:scale>
          <a:sx n="55" d="100"/>
          <a:sy n="55" d="100"/>
        </p:scale>
        <p:origin x="1266" y="78"/>
      </p:cViewPr>
      <p:guideLst/>
    </p:cSldViewPr>
  </p:slideViewPr>
  <p:notesTextViewPr>
    <p:cViewPr>
      <p:scale>
        <a:sx n="3" d="2"/>
        <a:sy n="3" d="2"/>
      </p:scale>
      <p:origin x="0" y="0"/>
    </p:cViewPr>
  </p:notesTextViewPr>
  <p:notesViewPr>
    <p:cSldViewPr snapToGrid="0">
      <p:cViewPr varScale="1">
        <p:scale>
          <a:sx n="68" d="100"/>
          <a:sy n="68" d="100"/>
        </p:scale>
        <p:origin x="310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2/19/2018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334732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438206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gradFill>
                  <a:gsLst>
                    <a:gs pos="0">
                      <a:prstClr val="black">
                        <a:lumMod val="50000"/>
                      </a:prstClr>
                    </a:gs>
                    <a:gs pos="100000">
                      <a:prstClr val="black">
                        <a:lumMod val="50000"/>
                      </a:prstClr>
                    </a:gs>
                  </a:gsLst>
                  <a:lin ang="5400000" scaled="0"/>
                </a:gradFill>
              </a:rPr>
              <a:t>Server &amp; Tools Business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87627C9-6754-412D-8C4C-762D023E30DD}" type="datetime1">
              <a:rPr lang="en-US" smtClean="0">
                <a:solidFill>
                  <a:prstClr val="black"/>
                </a:solidFill>
              </a:rPr>
              <a:pPr/>
              <a:t>2/19/2018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156754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459704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231632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162192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4166459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4211170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669999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7.jpeg"/><Relationship Id="rId12"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jpe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jpeg"/><Relationship Id="rId7" Type="http://schemas.openxmlformats.org/officeDocument/2006/relationships/image" Target="../media/image19.PNG"/><Relationship Id="rId12" Type="http://schemas.openxmlformats.org/officeDocument/2006/relationships/image" Target="../media/image24.W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WMF"/><Relationship Id="rId5" Type="http://schemas.openxmlformats.org/officeDocument/2006/relationships/image" Target="../media/image17.jpeg"/><Relationship Id="rId10" Type="http://schemas.openxmlformats.org/officeDocument/2006/relationships/image" Target="../media/image22.jpeg"/><Relationship Id="rId4" Type="http://schemas.openxmlformats.org/officeDocument/2006/relationships/image" Target="../media/image16.JPG"/><Relationship Id="rId9" Type="http://schemas.openxmlformats.org/officeDocument/2006/relationships/image" Target="../media/image2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a:t>01 | An Introduction to Machine Learning and AzureML Studio</a:t>
            </a:r>
          </a:p>
        </p:txBody>
      </p:sp>
    </p:spTree>
    <p:extLst>
      <p:ext uri="{BB962C8B-B14F-4D97-AF65-F5344CB8AC3E}">
        <p14:creationId xmlns:p14="http://schemas.microsoft.com/office/powerpoint/2010/main" val="897692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AzureML</a:t>
            </a:r>
          </a:p>
        </p:txBody>
      </p:sp>
      <p:sp>
        <p:nvSpPr>
          <p:cNvPr id="3" name="Content Placeholder 2"/>
          <p:cNvSpPr>
            <a:spLocks noGrp="1"/>
          </p:cNvSpPr>
          <p:nvPr>
            <p:ph sz="quarter" idx="10"/>
          </p:nvPr>
        </p:nvSpPr>
        <p:spPr>
          <a:xfrm>
            <a:off x="379413" y="1388226"/>
            <a:ext cx="9423806" cy="5290388"/>
          </a:xfrm>
        </p:spPr>
        <p:txBody>
          <a:bodyPr/>
          <a:lstStyle/>
          <a:p>
            <a:r>
              <a:rPr lang="en-US" sz="2800" dirty="0"/>
              <a:t>Why AzureML?</a:t>
            </a:r>
            <a:endParaRPr lang="en-US" sz="1600" i="1" dirty="0"/>
          </a:p>
          <a:p>
            <a:r>
              <a:rPr lang="en-US" sz="2800" dirty="0"/>
              <a:t>Setting up a Microsoft Azure Account</a:t>
            </a:r>
          </a:p>
          <a:p>
            <a:r>
              <a:rPr lang="en-US" sz="2800" dirty="0"/>
              <a:t>Setting up a Storage Account</a:t>
            </a:r>
          </a:p>
          <a:p>
            <a:r>
              <a:rPr lang="en-US" sz="2800" dirty="0"/>
              <a:t>Loading Data</a:t>
            </a:r>
          </a:p>
          <a:p>
            <a:r>
              <a:rPr lang="en-US" sz="2800" dirty="0"/>
              <a:t>Setting up an AzureML Workspace</a:t>
            </a:r>
          </a:p>
          <a:p>
            <a:r>
              <a:rPr lang="en-US" sz="2800" dirty="0"/>
              <a:t>Accessing AzureML Studio</a:t>
            </a:r>
          </a:p>
          <a:p>
            <a:r>
              <a:rPr lang="en-US" sz="2800" dirty="0"/>
              <a:t>AzureML Studio Tour</a:t>
            </a:r>
            <a:endParaRPr lang="en-US" sz="1800" dirty="0"/>
          </a:p>
        </p:txBody>
      </p:sp>
    </p:spTree>
    <p:extLst>
      <p:ext uri="{BB962C8B-B14F-4D97-AF65-F5344CB8AC3E}">
        <p14:creationId xmlns:p14="http://schemas.microsoft.com/office/powerpoint/2010/main" val="51470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2031324"/>
            <a:ext cx="11525250" cy="4647290"/>
          </a:xfrm>
        </p:spPr>
        <p:txBody>
          <a:bodyPr>
            <a:normAutofit/>
          </a:bodyPr>
          <a:lstStyle/>
          <a:p>
            <a:r>
              <a:rPr lang="en-US" dirty="0"/>
              <a:t>Machine Learning Overview</a:t>
            </a:r>
          </a:p>
          <a:p>
            <a:r>
              <a:rPr lang="en-US" dirty="0"/>
              <a:t>AzureML Strengths</a:t>
            </a:r>
          </a:p>
          <a:p>
            <a:r>
              <a:rPr lang="en-US" dirty="0"/>
              <a:t>Microsoft Azure Overview, Getting an Account and Using Storage Accounts</a:t>
            </a:r>
          </a:p>
          <a:p>
            <a:r>
              <a:rPr lang="en-US" dirty="0"/>
              <a:t>Setting up an AzureML Workspace</a:t>
            </a:r>
          </a:p>
          <a:p>
            <a:r>
              <a:rPr lang="en-US" dirty="0"/>
              <a:t>Exploring AzureML Studio</a:t>
            </a:r>
          </a:p>
        </p:txBody>
      </p:sp>
      <p:sp>
        <p:nvSpPr>
          <p:cNvPr id="2" name="Title 1"/>
          <p:cNvSpPr>
            <a:spLocks noGrp="1"/>
          </p:cNvSpPr>
          <p:nvPr>
            <p:ph type="title"/>
          </p:nvPr>
        </p:nvSpPr>
        <p:spPr/>
        <p:txBody>
          <a:bodyPr/>
          <a:lstStyle/>
          <a:p>
            <a:r>
              <a:rPr lang="en-US"/>
              <a:t>Module Overview</a:t>
            </a:r>
            <a:endParaRPr lang="en-US" dirty="0"/>
          </a:p>
        </p:txBody>
      </p:sp>
    </p:spTree>
    <p:extLst>
      <p:ext uri="{BB962C8B-B14F-4D97-AF65-F5344CB8AC3E}">
        <p14:creationId xmlns:p14="http://schemas.microsoft.com/office/powerpoint/2010/main" val="31834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0759" y="278441"/>
            <a:ext cx="11652805" cy="899303"/>
          </a:xfrm>
        </p:spPr>
        <p:txBody>
          <a:bodyPr>
            <a:normAutofit/>
          </a:bodyPr>
          <a:lstStyle/>
          <a:p>
            <a:r>
              <a:rPr lang="en-US" sz="4312" dirty="0"/>
              <a:t>Machine Learning / Predictive Analytics</a:t>
            </a:r>
          </a:p>
        </p:txBody>
      </p:sp>
      <p:grpSp>
        <p:nvGrpSpPr>
          <p:cNvPr id="5" name="Group 4"/>
          <p:cNvGrpSpPr/>
          <p:nvPr/>
        </p:nvGrpSpPr>
        <p:grpSpPr>
          <a:xfrm>
            <a:off x="5645795" y="2309766"/>
            <a:ext cx="5837869" cy="4365264"/>
            <a:chOff x="5794287" y="1685556"/>
            <a:chExt cx="5837869" cy="4365264"/>
          </a:xfrm>
        </p:grpSpPr>
        <p:pic>
          <p:nvPicPr>
            <p:cNvPr id="42" name="Picture 41"/>
            <p:cNvPicPr>
              <a:picLocks/>
            </p:cNvPicPr>
            <p:nvPr/>
          </p:nvPicPr>
          <p:blipFill rotWithShape="1">
            <a:blip r:embed="rId3" cstate="print">
              <a:extLst>
                <a:ext uri="{28A0092B-C50C-407E-A947-70E740481C1C}">
                  <a14:useLocalDpi xmlns:a14="http://schemas.microsoft.com/office/drawing/2010/main" val="0"/>
                </a:ext>
              </a:extLst>
            </a:blip>
            <a:srcRect r="16953"/>
            <a:stretch/>
          </p:blipFill>
          <p:spPr>
            <a:xfrm>
              <a:off x="5801011" y="3157242"/>
              <a:ext cx="1389097" cy="1389097"/>
            </a:xfrm>
            <a:prstGeom prst="rect">
              <a:avLst/>
            </a:prstGeom>
          </p:spPr>
        </p:pic>
        <p:sp>
          <p:nvSpPr>
            <p:cNvPr id="66" name="Rectangle 65"/>
            <p:cNvSpPr/>
            <p:nvPr/>
          </p:nvSpPr>
          <p:spPr bwMode="auto">
            <a:xfrm>
              <a:off x="5802637" y="3853426"/>
              <a:ext cx="1373711" cy="709241"/>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71" tIns="91374" rIns="91371" bIns="91374" numCol="1" rtlCol="0" anchor="b" anchorCtr="0" compatLnSpc="1">
              <a:prstTxWarp prst="textNoShape">
                <a:avLst/>
              </a:prstTxWarp>
            </a:bodyPr>
            <a:lstStyle/>
            <a:p>
              <a:pPr defTabSz="912417">
                <a:spcAft>
                  <a:spcPts val="600"/>
                </a:spcAft>
              </a:pPr>
              <a:r>
                <a:rPr lang="en-US" sz="1199" dirty="0">
                  <a:solidFill>
                    <a:srgbClr val="FFFFFF"/>
                  </a:solidFill>
                  <a:cs typeface="Segoe UI" pitchFamily="34" charset="0"/>
                </a:rPr>
                <a:t>Vision Analytics</a:t>
              </a:r>
            </a:p>
          </p:txBody>
        </p:sp>
        <p:grpSp>
          <p:nvGrpSpPr>
            <p:cNvPr id="46" name="Group 45"/>
            <p:cNvGrpSpPr/>
            <p:nvPr/>
          </p:nvGrpSpPr>
          <p:grpSpPr>
            <a:xfrm>
              <a:off x="8765481" y="1685556"/>
              <a:ext cx="1389298" cy="1390784"/>
              <a:chOff x="9073554" y="1626527"/>
              <a:chExt cx="1314695" cy="1316102"/>
            </a:xfrm>
          </p:grpSpPr>
          <p:pic>
            <p:nvPicPr>
              <p:cNvPr id="47" name="Picture 48"/>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9073556" y="1626527"/>
                <a:ext cx="1314693" cy="1314555"/>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bwMode="auto">
              <a:xfrm>
                <a:off x="9073554" y="2271474"/>
                <a:ext cx="1309442" cy="671155"/>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71" tIns="91374" rIns="91371" bIns="91374" numCol="1" rtlCol="0" anchor="b" anchorCtr="0" compatLnSpc="1">
                <a:prstTxWarp prst="textNoShape">
                  <a:avLst/>
                </a:prstTxWarp>
              </a:bodyPr>
              <a:lstStyle/>
              <a:p>
                <a:pPr defTabSz="912417">
                  <a:spcAft>
                    <a:spcPts val="600"/>
                  </a:spcAft>
                </a:pPr>
                <a:r>
                  <a:rPr lang="en-US" sz="1199" dirty="0">
                    <a:solidFill>
                      <a:srgbClr val="FFFFFF"/>
                    </a:solidFill>
                    <a:cs typeface="Segoe UI" pitchFamily="34" charset="0"/>
                  </a:rPr>
                  <a:t>Recommenda-tion engines</a:t>
                </a:r>
              </a:p>
            </p:txBody>
          </p:sp>
        </p:grpSp>
        <p:grpSp>
          <p:nvGrpSpPr>
            <p:cNvPr id="49" name="Group 48"/>
            <p:cNvGrpSpPr/>
            <p:nvPr/>
          </p:nvGrpSpPr>
          <p:grpSpPr>
            <a:xfrm>
              <a:off x="5794288" y="4649999"/>
              <a:ext cx="1393144" cy="1383892"/>
              <a:chOff x="4847927" y="4443150"/>
              <a:chExt cx="1318335" cy="1309580"/>
            </a:xfrm>
          </p:grpSpPr>
          <p:pic>
            <p:nvPicPr>
              <p:cNvPr id="50" name="Picture 42"/>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4847927" y="4443150"/>
                <a:ext cx="1314189" cy="13095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bwMode="auto">
              <a:xfrm>
                <a:off x="4856820" y="5081437"/>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71" tIns="91374" rIns="91371" bIns="91374" numCol="1" rtlCol="0" anchor="b" anchorCtr="0" compatLnSpc="1">
                <a:prstTxWarp prst="textNoShape">
                  <a:avLst/>
                </a:prstTxWarp>
              </a:bodyPr>
              <a:lstStyle/>
              <a:p>
                <a:pPr defTabSz="912417">
                  <a:spcAft>
                    <a:spcPts val="600"/>
                  </a:spcAft>
                </a:pPr>
                <a:r>
                  <a:rPr lang="en-US" sz="1199" dirty="0">
                    <a:solidFill>
                      <a:srgbClr val="FFFFFF"/>
                    </a:solidFill>
                    <a:cs typeface="Segoe UI" pitchFamily="34" charset="0"/>
                  </a:rPr>
                  <a:t>Advertising analysis</a:t>
                </a:r>
              </a:p>
            </p:txBody>
          </p:sp>
        </p:grpSp>
        <p:grpSp>
          <p:nvGrpSpPr>
            <p:cNvPr id="55" name="Group 54"/>
            <p:cNvGrpSpPr/>
            <p:nvPr/>
          </p:nvGrpSpPr>
          <p:grpSpPr>
            <a:xfrm>
              <a:off x="7275358" y="3171881"/>
              <a:ext cx="1390400" cy="1389151"/>
              <a:chOff x="6257888" y="3035861"/>
              <a:chExt cx="1315739" cy="1314556"/>
            </a:xfrm>
          </p:grpSpPr>
          <p:pic>
            <p:nvPicPr>
              <p:cNvPr id="56" name="Picture 30"/>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257888" y="3035861"/>
                <a:ext cx="1309442" cy="1309442"/>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bwMode="auto">
              <a:xfrm>
                <a:off x="6264185" y="3679261"/>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71" tIns="91374" rIns="91371" bIns="91374" numCol="1" rtlCol="0" anchor="b" anchorCtr="0" compatLnSpc="1">
                <a:prstTxWarp prst="textNoShape">
                  <a:avLst/>
                </a:prstTxWarp>
              </a:bodyPr>
              <a:lstStyle/>
              <a:p>
                <a:pPr defTabSz="912417">
                  <a:spcAft>
                    <a:spcPts val="600"/>
                  </a:spcAft>
                </a:pPr>
                <a:r>
                  <a:rPr lang="en-US" sz="1199" dirty="0">
                    <a:solidFill>
                      <a:srgbClr val="FFFFFF"/>
                    </a:solidFill>
                    <a:cs typeface="Segoe UI" pitchFamily="34" charset="0"/>
                  </a:rPr>
                  <a:t>Weather forecasting for business planning</a:t>
                </a:r>
              </a:p>
            </p:txBody>
          </p:sp>
        </p:grpSp>
        <p:grpSp>
          <p:nvGrpSpPr>
            <p:cNvPr id="58" name="Group 57"/>
            <p:cNvGrpSpPr/>
            <p:nvPr/>
          </p:nvGrpSpPr>
          <p:grpSpPr>
            <a:xfrm>
              <a:off x="7278686" y="1685556"/>
              <a:ext cx="1383747" cy="1390784"/>
              <a:chOff x="6257884" y="1626527"/>
              <a:chExt cx="1309443" cy="1316102"/>
            </a:xfrm>
          </p:grpSpPr>
          <p:pic>
            <p:nvPicPr>
              <p:cNvPr id="59" name="Picture 18"/>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6257884" y="1626527"/>
                <a:ext cx="1309440" cy="1314555"/>
              </a:xfrm>
              <a:prstGeom prst="rect">
                <a:avLst/>
              </a:prstGeom>
              <a:noFill/>
              <a:effectLst/>
              <a:extLst>
                <a:ext uri="{909E8E84-426E-40DD-AFC4-6F175D3DCCD1}">
                  <a14:hiddenFill xmlns:a14="http://schemas.microsoft.com/office/drawing/2010/main">
                    <a:solidFill>
                      <a:srgbClr val="FFFFFF"/>
                    </a:solidFill>
                  </a14:hiddenFill>
                </a:ext>
              </a:extLst>
            </p:spPr>
          </p:pic>
          <p:sp>
            <p:nvSpPr>
              <p:cNvPr id="60" name="Rectangle 59"/>
              <p:cNvSpPr/>
              <p:nvPr/>
            </p:nvSpPr>
            <p:spPr bwMode="auto">
              <a:xfrm>
                <a:off x="6257885" y="2271474"/>
                <a:ext cx="1309442" cy="671155"/>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71" tIns="91374" rIns="91371" bIns="91374" numCol="1" rtlCol="0" anchor="b" anchorCtr="0" compatLnSpc="1">
                <a:prstTxWarp prst="textNoShape">
                  <a:avLst/>
                </a:prstTxWarp>
              </a:bodyPr>
              <a:lstStyle/>
              <a:p>
                <a:pPr defTabSz="912417">
                  <a:spcAft>
                    <a:spcPts val="600"/>
                  </a:spcAft>
                </a:pPr>
                <a:r>
                  <a:rPr lang="en-US" sz="1199" dirty="0">
                    <a:solidFill>
                      <a:srgbClr val="FFFFFF"/>
                    </a:solidFill>
                    <a:cs typeface="Segoe UI" pitchFamily="34" charset="0"/>
                  </a:rPr>
                  <a:t>Social network analysis</a:t>
                </a:r>
              </a:p>
            </p:txBody>
          </p:sp>
        </p:grpSp>
        <p:grpSp>
          <p:nvGrpSpPr>
            <p:cNvPr id="67" name="Group 66"/>
            <p:cNvGrpSpPr/>
            <p:nvPr/>
          </p:nvGrpSpPr>
          <p:grpSpPr>
            <a:xfrm>
              <a:off x="8765748" y="3171880"/>
              <a:ext cx="1388763" cy="1389150"/>
              <a:chOff x="4847927" y="1626527"/>
              <a:chExt cx="1314190" cy="1314555"/>
            </a:xfrm>
          </p:grpSpPr>
          <p:pic>
            <p:nvPicPr>
              <p:cNvPr id="68" name="Picture 6"/>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4847927" y="1626527"/>
                <a:ext cx="1314189" cy="1314555"/>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68"/>
              <p:cNvSpPr/>
              <p:nvPr/>
            </p:nvSpPr>
            <p:spPr bwMode="auto">
              <a:xfrm>
                <a:off x="4852675" y="2266227"/>
                <a:ext cx="1309442" cy="671155"/>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71" tIns="91374" rIns="91371" bIns="91374" numCol="1" rtlCol="0" anchor="b" anchorCtr="0" compatLnSpc="1">
                <a:prstTxWarp prst="textNoShape">
                  <a:avLst/>
                </a:prstTxWarp>
              </a:bodyPr>
              <a:lstStyle/>
              <a:p>
                <a:pPr defTabSz="912417">
                  <a:spcAft>
                    <a:spcPts val="600"/>
                  </a:spcAft>
                </a:pPr>
                <a:r>
                  <a:rPr lang="en-US" sz="1199" dirty="0">
                    <a:solidFill>
                      <a:srgbClr val="FFFFFF"/>
                    </a:solidFill>
                    <a:cs typeface="Segoe UI" pitchFamily="34" charset="0"/>
                  </a:rPr>
                  <a:t>Legal </a:t>
                </a:r>
                <a:br>
                  <a:rPr lang="en-US" sz="1199" dirty="0">
                    <a:solidFill>
                      <a:srgbClr val="FFFFFF"/>
                    </a:solidFill>
                    <a:cs typeface="Segoe UI" pitchFamily="34" charset="0"/>
                  </a:rPr>
                </a:br>
                <a:r>
                  <a:rPr lang="en-US" sz="1199" dirty="0">
                    <a:solidFill>
                      <a:srgbClr val="FFFFFF"/>
                    </a:solidFill>
                    <a:cs typeface="Segoe UI" pitchFamily="34" charset="0"/>
                  </a:rPr>
                  <a:t>discovery and document archiving</a:t>
                </a:r>
              </a:p>
            </p:txBody>
          </p:sp>
        </p:grpSp>
        <p:grpSp>
          <p:nvGrpSpPr>
            <p:cNvPr id="70" name="Group 69"/>
            <p:cNvGrpSpPr/>
            <p:nvPr/>
          </p:nvGrpSpPr>
          <p:grpSpPr>
            <a:xfrm>
              <a:off x="7273124" y="4650000"/>
              <a:ext cx="1394871" cy="1398055"/>
              <a:chOff x="7655192" y="4434401"/>
              <a:chExt cx="1319970" cy="1322982"/>
            </a:xfrm>
          </p:grpSpPr>
          <p:pic>
            <p:nvPicPr>
              <p:cNvPr id="71" name="Picture 70"/>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7655192" y="4434401"/>
                <a:ext cx="1317345" cy="1317345"/>
              </a:xfrm>
              <a:prstGeom prst="rect">
                <a:avLst/>
              </a:prstGeom>
            </p:spPr>
          </p:pic>
          <p:sp>
            <p:nvSpPr>
              <p:cNvPr id="72" name="Rectangle 71"/>
              <p:cNvSpPr/>
              <p:nvPr/>
            </p:nvSpPr>
            <p:spPr bwMode="auto">
              <a:xfrm>
                <a:off x="7665720" y="5086227"/>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71" tIns="91374" rIns="91371" bIns="91374" numCol="1" rtlCol="0" anchor="b" anchorCtr="0" compatLnSpc="1">
                <a:prstTxWarp prst="textNoShape">
                  <a:avLst/>
                </a:prstTxWarp>
              </a:bodyPr>
              <a:lstStyle/>
              <a:p>
                <a:pPr defTabSz="912417">
                  <a:spcAft>
                    <a:spcPts val="600"/>
                  </a:spcAft>
                </a:pPr>
                <a:r>
                  <a:rPr lang="en-US" sz="1199" dirty="0">
                    <a:solidFill>
                      <a:srgbClr val="FFFFFF"/>
                    </a:solidFill>
                    <a:cs typeface="Segoe UI" pitchFamily="34" charset="0"/>
                  </a:rPr>
                  <a:t>Pricing analysis</a:t>
                </a:r>
              </a:p>
            </p:txBody>
          </p:sp>
        </p:grpSp>
        <p:grpSp>
          <p:nvGrpSpPr>
            <p:cNvPr id="73" name="Group 72"/>
            <p:cNvGrpSpPr/>
            <p:nvPr/>
          </p:nvGrpSpPr>
          <p:grpSpPr>
            <a:xfrm>
              <a:off x="8765998" y="4649999"/>
              <a:ext cx="1388265" cy="1383892"/>
              <a:chOff x="2033233" y="4443150"/>
              <a:chExt cx="1313718" cy="1309580"/>
            </a:xfrm>
          </p:grpSpPr>
          <p:pic>
            <p:nvPicPr>
              <p:cNvPr id="74" name="Picture 34"/>
              <p:cNvPicPr>
                <a:picLocks noChangeAspect="1" noChangeArrowheads="1"/>
              </p:cNvPicPr>
              <p:nvPr/>
            </p:nvPicPr>
            <p:blipFill rotWithShape="1">
              <a:blip r:embed="rId10" cstate="email">
                <a:extLst>
                  <a:ext uri="{28A0092B-C50C-407E-A947-70E740481C1C}">
                    <a14:useLocalDpi xmlns:a14="http://schemas.microsoft.com/office/drawing/2010/main"/>
                  </a:ext>
                </a:extLst>
              </a:blip>
              <a:srcRect/>
              <a:stretch/>
            </p:blipFill>
            <p:spPr bwMode="auto">
              <a:xfrm>
                <a:off x="2033233" y="4443150"/>
                <a:ext cx="1309442" cy="1309580"/>
              </a:xfrm>
              <a:prstGeom prst="rect">
                <a:avLst/>
              </a:prstGeom>
              <a:noFill/>
              <a:effectLst/>
              <a:extLst>
                <a:ext uri="{909E8E84-426E-40DD-AFC4-6F175D3DCCD1}">
                  <a14:hiddenFill xmlns:a14="http://schemas.microsoft.com/office/drawing/2010/main">
                    <a:solidFill>
                      <a:srgbClr val="FFFFFF"/>
                    </a:solidFill>
                  </a14:hiddenFill>
                </a:ext>
              </a:extLst>
            </p:spPr>
          </p:pic>
          <p:sp>
            <p:nvSpPr>
              <p:cNvPr id="75" name="Rectangle 74"/>
              <p:cNvSpPr/>
              <p:nvPr/>
            </p:nvSpPr>
            <p:spPr bwMode="auto">
              <a:xfrm>
                <a:off x="2037509" y="5081438"/>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71" tIns="91374" rIns="91371" bIns="91374" numCol="1" rtlCol="0" anchor="b" anchorCtr="0" compatLnSpc="1">
                <a:prstTxWarp prst="textNoShape">
                  <a:avLst/>
                </a:prstTxWarp>
              </a:bodyPr>
              <a:lstStyle/>
              <a:p>
                <a:pPr defTabSz="912417">
                  <a:spcAft>
                    <a:spcPts val="600"/>
                  </a:spcAft>
                </a:pPr>
                <a:r>
                  <a:rPr lang="en-US" sz="1199" dirty="0">
                    <a:solidFill>
                      <a:srgbClr val="FFFFFF"/>
                    </a:solidFill>
                    <a:cs typeface="Segoe UI" pitchFamily="34" charset="0"/>
                  </a:rPr>
                  <a:t>Fraud </a:t>
                </a:r>
                <a:br>
                  <a:rPr lang="en-US" sz="1199" dirty="0">
                    <a:solidFill>
                      <a:srgbClr val="FFFFFF"/>
                    </a:solidFill>
                    <a:cs typeface="Segoe UI" pitchFamily="34" charset="0"/>
                  </a:rPr>
                </a:br>
                <a:r>
                  <a:rPr lang="en-US" sz="1199" dirty="0">
                    <a:solidFill>
                      <a:srgbClr val="FFFFFF"/>
                    </a:solidFill>
                    <a:cs typeface="Segoe UI" pitchFamily="34" charset="0"/>
                  </a:rPr>
                  <a:t>detection</a:t>
                </a:r>
              </a:p>
            </p:txBody>
          </p:sp>
        </p:grpSp>
        <p:grpSp>
          <p:nvGrpSpPr>
            <p:cNvPr id="76" name="Group 75"/>
            <p:cNvGrpSpPr/>
            <p:nvPr/>
          </p:nvGrpSpPr>
          <p:grpSpPr>
            <a:xfrm>
              <a:off x="5794287" y="1685556"/>
              <a:ext cx="1388266" cy="1389150"/>
              <a:chOff x="2033234" y="3035862"/>
              <a:chExt cx="1313719" cy="1314555"/>
            </a:xfrm>
          </p:grpSpPr>
          <p:pic>
            <p:nvPicPr>
              <p:cNvPr id="77" name="Picture 16"/>
              <p:cNvPicPr>
                <a:picLocks noChangeAspect="1" noChangeArrowheads="1"/>
              </p:cNvPicPr>
              <p:nvPr/>
            </p:nvPicPr>
            <p:blipFill rotWithShape="1">
              <a:blip r:embed="rId11" cstate="email">
                <a:extLst>
                  <a:ext uri="{28A0092B-C50C-407E-A947-70E740481C1C}">
                    <a14:useLocalDpi xmlns:a14="http://schemas.microsoft.com/office/drawing/2010/main"/>
                  </a:ext>
                </a:extLst>
              </a:blip>
              <a:srcRect/>
              <a:stretch/>
            </p:blipFill>
            <p:spPr bwMode="auto">
              <a:xfrm>
                <a:off x="2033234" y="3035862"/>
                <a:ext cx="1309444" cy="1314555"/>
              </a:xfrm>
              <a:prstGeom prst="rect">
                <a:avLst/>
              </a:prstGeom>
              <a:noFill/>
              <a:extLst>
                <a:ext uri="{909E8E84-426E-40DD-AFC4-6F175D3DCCD1}">
                  <a14:hiddenFill xmlns:a14="http://schemas.microsoft.com/office/drawing/2010/main">
                    <a:solidFill>
                      <a:srgbClr val="FFFFFF"/>
                    </a:solidFill>
                  </a14:hiddenFill>
                </a:ext>
              </a:extLst>
            </p:spPr>
          </p:pic>
          <p:sp>
            <p:nvSpPr>
              <p:cNvPr id="78" name="Rectangle 77"/>
              <p:cNvSpPr/>
              <p:nvPr/>
            </p:nvSpPr>
            <p:spPr bwMode="auto">
              <a:xfrm>
                <a:off x="2037511" y="3679261"/>
                <a:ext cx="1309442" cy="671155"/>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71" tIns="91374" rIns="91371" bIns="91374" numCol="1" rtlCol="0" anchor="b" anchorCtr="0" compatLnSpc="1">
                <a:prstTxWarp prst="textNoShape">
                  <a:avLst/>
                </a:prstTxWarp>
              </a:bodyPr>
              <a:lstStyle/>
              <a:p>
                <a:pPr defTabSz="912417">
                  <a:spcAft>
                    <a:spcPts val="600"/>
                  </a:spcAft>
                </a:pPr>
                <a:r>
                  <a:rPr lang="en-US" sz="1199" dirty="0">
                    <a:solidFill>
                      <a:srgbClr val="FFFFFF"/>
                    </a:solidFill>
                    <a:cs typeface="Segoe UI" pitchFamily="34" charset="0"/>
                  </a:rPr>
                  <a:t>Churn </a:t>
                </a:r>
                <a:br>
                  <a:rPr lang="en-US" sz="1199" dirty="0">
                    <a:solidFill>
                      <a:srgbClr val="FFFFFF"/>
                    </a:solidFill>
                    <a:cs typeface="Segoe UI" pitchFamily="34" charset="0"/>
                  </a:rPr>
                </a:br>
                <a:r>
                  <a:rPr lang="en-US" sz="1199" dirty="0">
                    <a:solidFill>
                      <a:srgbClr val="FFFFFF"/>
                    </a:solidFill>
                    <a:cs typeface="Segoe UI" pitchFamily="34" charset="0"/>
                  </a:rPr>
                  <a:t>analysis</a:t>
                </a:r>
              </a:p>
            </p:txBody>
          </p:sp>
        </p:grpSp>
        <p:grpSp>
          <p:nvGrpSpPr>
            <p:cNvPr id="79" name="Group 78"/>
            <p:cNvGrpSpPr/>
            <p:nvPr/>
          </p:nvGrpSpPr>
          <p:grpSpPr>
            <a:xfrm>
              <a:off x="10240947" y="3171882"/>
              <a:ext cx="1390320" cy="1383891"/>
              <a:chOff x="6257884" y="4443151"/>
              <a:chExt cx="1315662" cy="1309579"/>
            </a:xfrm>
          </p:grpSpPr>
          <p:pic>
            <p:nvPicPr>
              <p:cNvPr id="80" name="Picture 44"/>
              <p:cNvPicPr>
                <a:picLocks noChangeAspect="1" noChangeArrowheads="1"/>
              </p:cNvPicPr>
              <p:nvPr/>
            </p:nvPicPr>
            <p:blipFill rotWithShape="1">
              <a:blip r:embed="rId12" cstate="email">
                <a:extLst>
                  <a:ext uri="{28A0092B-C50C-407E-A947-70E740481C1C}">
                    <a14:useLocalDpi xmlns:a14="http://schemas.microsoft.com/office/drawing/2010/main"/>
                  </a:ext>
                </a:extLst>
              </a:blip>
              <a:srcRect/>
              <a:stretch/>
            </p:blipFill>
            <p:spPr bwMode="auto">
              <a:xfrm>
                <a:off x="6257884" y="4443151"/>
                <a:ext cx="1309440" cy="1309441"/>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p:cNvSpPr/>
              <p:nvPr/>
            </p:nvSpPr>
            <p:spPr bwMode="auto">
              <a:xfrm>
                <a:off x="6264104" y="5081574"/>
                <a:ext cx="1309442"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71" tIns="91374" rIns="91371" bIns="91374" numCol="1" rtlCol="0" anchor="b" anchorCtr="0" compatLnSpc="1">
                <a:prstTxWarp prst="textNoShape">
                  <a:avLst/>
                </a:prstTxWarp>
              </a:bodyPr>
              <a:lstStyle/>
              <a:p>
                <a:pPr defTabSz="912417">
                  <a:spcAft>
                    <a:spcPts val="600"/>
                  </a:spcAft>
                </a:pPr>
                <a:r>
                  <a:rPr lang="en-US" sz="1199" dirty="0">
                    <a:solidFill>
                      <a:srgbClr val="FFFFFF"/>
                    </a:solidFill>
                    <a:cs typeface="Segoe UI" pitchFamily="34" charset="0"/>
                  </a:rPr>
                  <a:t>Equipment monitoring</a:t>
                </a:r>
              </a:p>
            </p:txBody>
          </p:sp>
        </p:grpSp>
        <p:grpSp>
          <p:nvGrpSpPr>
            <p:cNvPr id="82" name="Group 81"/>
            <p:cNvGrpSpPr/>
            <p:nvPr/>
          </p:nvGrpSpPr>
          <p:grpSpPr>
            <a:xfrm>
              <a:off x="10240058" y="1685556"/>
              <a:ext cx="1392098" cy="1392098"/>
              <a:chOff x="3415767" y="3035860"/>
              <a:chExt cx="1317345" cy="1317345"/>
            </a:xfrm>
          </p:grpSpPr>
          <p:pic>
            <p:nvPicPr>
              <p:cNvPr id="83" name="Picture 82"/>
              <p:cNvPicPr>
                <a:picLocks noChangeAspect="1"/>
              </p:cNvPicPr>
              <p:nvPr/>
            </p:nvPicPr>
            <p:blipFill rotWithShape="1">
              <a:blip r:embed="rId13" cstate="email">
                <a:extLst>
                  <a:ext uri="{28A0092B-C50C-407E-A947-70E740481C1C}">
                    <a14:useLocalDpi xmlns:a14="http://schemas.microsoft.com/office/drawing/2010/main"/>
                  </a:ext>
                </a:extLst>
              </a:blip>
              <a:srcRect/>
              <a:stretch/>
            </p:blipFill>
            <p:spPr>
              <a:xfrm>
                <a:off x="3415767" y="3035860"/>
                <a:ext cx="1317345" cy="1317345"/>
              </a:xfrm>
              <a:prstGeom prst="rect">
                <a:avLst/>
              </a:prstGeom>
            </p:spPr>
          </p:pic>
          <p:sp>
            <p:nvSpPr>
              <p:cNvPr id="84" name="Rectangle 83"/>
              <p:cNvSpPr/>
              <p:nvPr/>
            </p:nvSpPr>
            <p:spPr bwMode="auto">
              <a:xfrm>
                <a:off x="3426810" y="3681079"/>
                <a:ext cx="1299946"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71" tIns="91374" rIns="91371" bIns="91374" numCol="1" rtlCol="0" anchor="b" anchorCtr="0" compatLnSpc="1">
                <a:prstTxWarp prst="textNoShape">
                  <a:avLst/>
                </a:prstTxWarp>
              </a:bodyPr>
              <a:lstStyle/>
              <a:p>
                <a:pPr defTabSz="912417">
                  <a:spcAft>
                    <a:spcPts val="600"/>
                  </a:spcAft>
                </a:pPr>
                <a:r>
                  <a:rPr lang="en-US" sz="1199" dirty="0">
                    <a:solidFill>
                      <a:srgbClr val="FFFFFF"/>
                    </a:solidFill>
                    <a:cs typeface="Segoe UI" pitchFamily="34" charset="0"/>
                  </a:rPr>
                  <a:t>Location-based tracking and services</a:t>
                </a:r>
              </a:p>
            </p:txBody>
          </p:sp>
        </p:grpSp>
        <p:grpSp>
          <p:nvGrpSpPr>
            <p:cNvPr id="85" name="Group 84"/>
            <p:cNvGrpSpPr/>
            <p:nvPr/>
          </p:nvGrpSpPr>
          <p:grpSpPr>
            <a:xfrm>
              <a:off x="10240058" y="4650001"/>
              <a:ext cx="1392098" cy="1400819"/>
              <a:chOff x="9065651" y="3038545"/>
              <a:chExt cx="1317345" cy="1325598"/>
            </a:xfrm>
          </p:grpSpPr>
          <p:pic>
            <p:nvPicPr>
              <p:cNvPr id="86" name="Picture 85"/>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9065651" y="3038545"/>
                <a:ext cx="1317345" cy="1317345"/>
              </a:xfrm>
              <a:prstGeom prst="rect">
                <a:avLst/>
              </a:prstGeom>
            </p:spPr>
          </p:pic>
          <p:sp>
            <p:nvSpPr>
              <p:cNvPr id="87" name="Rectangle 86"/>
              <p:cNvSpPr/>
              <p:nvPr/>
            </p:nvSpPr>
            <p:spPr bwMode="auto">
              <a:xfrm>
                <a:off x="9083049" y="3692987"/>
                <a:ext cx="1299946" cy="671156"/>
              </a:xfrm>
              <a:prstGeom prst="rect">
                <a:avLst/>
              </a:prstGeom>
              <a:gradFill flip="none" rotWithShape="1">
                <a:gsLst>
                  <a:gs pos="0">
                    <a:srgbClr val="000000"/>
                  </a:gs>
                  <a:gs pos="50000">
                    <a:srgbClr val="000000">
                      <a:alpha val="60000"/>
                    </a:srgbClr>
                  </a:gs>
                  <a:gs pos="100000">
                    <a:srgbClr val="000000">
                      <a:alpha val="0"/>
                    </a:srgbClr>
                  </a:gs>
                </a:gsLst>
                <a:lin ang="16200000" scaled="1"/>
                <a:tileRect/>
              </a:gra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71" tIns="91374" rIns="91371" bIns="91374" numCol="1" rtlCol="0" anchor="b" anchorCtr="0" compatLnSpc="1">
                <a:prstTxWarp prst="textNoShape">
                  <a:avLst/>
                </a:prstTxWarp>
              </a:bodyPr>
              <a:lstStyle/>
              <a:p>
                <a:pPr defTabSz="912417">
                  <a:spcAft>
                    <a:spcPts val="600"/>
                  </a:spcAft>
                </a:pPr>
                <a:r>
                  <a:rPr lang="en-US" sz="1199" dirty="0">
                    <a:solidFill>
                      <a:srgbClr val="FFFFFF"/>
                    </a:solidFill>
                    <a:cs typeface="Segoe UI" pitchFamily="34" charset="0"/>
                  </a:rPr>
                  <a:t>Personalized Insurance</a:t>
                </a:r>
              </a:p>
            </p:txBody>
          </p:sp>
        </p:grpSp>
      </p:grpSp>
      <p:sp>
        <p:nvSpPr>
          <p:cNvPr id="89" name="Title 2"/>
          <p:cNvSpPr txBox="1">
            <a:spLocks/>
          </p:cNvSpPr>
          <p:nvPr/>
        </p:nvSpPr>
        <p:spPr bwMode="ltGray">
          <a:xfrm>
            <a:off x="548265" y="1748953"/>
            <a:ext cx="4419146" cy="436781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2">
              <a:alpha val="92000"/>
            </a:schemeClr>
          </a:solidFill>
          <a:ln>
            <a:noFill/>
          </a:ln>
          <a:extLst/>
        </p:spPr>
        <p:txBody>
          <a:bodyPr vert="horz" wrap="square" lIns="268857" tIns="896191" rIns="448096" bIns="896191" numCol="1" rtlCol="0" anchor="ctr" anchorCtr="0" compatLnSpc="1">
            <a:prstTxWarp prst="textNoShape">
              <a:avLst/>
            </a:prstTxWarp>
            <a:noAutofit/>
          </a:bodyPr>
          <a:lstStyle>
            <a:lvl1pPr algn="l" defTabSz="932742" rtl="0" eaLnBrk="1" latinLnBrk="0" hangingPunct="1">
              <a:lnSpc>
                <a:spcPct val="90000"/>
              </a:lnSpc>
              <a:spcBef>
                <a:spcPct val="0"/>
              </a:spcBef>
              <a:buNone/>
              <a:defRPr lang="en-US" sz="6000" b="0" kern="1200" cap="none" spc="-204" baseline="0" dirty="0">
                <a:ln w="3175">
                  <a:noFill/>
                </a:ln>
                <a:gradFill>
                  <a:gsLst>
                    <a:gs pos="100000">
                      <a:schemeClr val="bg1"/>
                    </a:gs>
                    <a:gs pos="0">
                      <a:schemeClr val="bg1"/>
                    </a:gs>
                  </a:gsLst>
                  <a:lin ang="5400000" scaled="0"/>
                </a:gradFill>
                <a:effectLst/>
                <a:latin typeface="+mj-lt"/>
                <a:ea typeface="+mn-ea"/>
                <a:cs typeface="Arial" charset="0"/>
              </a:defRPr>
            </a:lvl1pPr>
          </a:lstStyle>
          <a:p>
            <a:pPr>
              <a:spcBef>
                <a:spcPts val="1176"/>
              </a:spcBef>
            </a:pPr>
            <a:r>
              <a:rPr lang="en-IN" sz="2352" kern="0" spc="0" dirty="0">
                <a:solidFill>
                  <a:srgbClr val="FFFFFF"/>
                </a:solidFill>
                <a:latin typeface="Segoe UI" panose="020B0502040204020203" pitchFamily="34" charset="0"/>
                <a:ea typeface="Segoe UI" panose="020B0502040204020203" pitchFamily="34" charset="0"/>
                <a:cs typeface="Segoe UI" panose="020B0502040204020203" pitchFamily="34" charset="0"/>
              </a:rPr>
              <a:t>Machine learning &amp; predictive analytics are core capabilities that are needed throughout your business</a:t>
            </a:r>
          </a:p>
        </p:txBody>
      </p:sp>
    </p:spTree>
    <p:extLst>
      <p:ext uri="{BB962C8B-B14F-4D97-AF65-F5344CB8AC3E}">
        <p14:creationId xmlns:p14="http://schemas.microsoft.com/office/powerpoint/2010/main" val="93868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Overview</a:t>
            </a:r>
          </a:p>
        </p:txBody>
      </p:sp>
      <p:sp>
        <p:nvSpPr>
          <p:cNvPr id="3" name="Content Placeholder 2"/>
          <p:cNvSpPr>
            <a:spLocks noGrp="1"/>
          </p:cNvSpPr>
          <p:nvPr>
            <p:ph sz="quarter" idx="10"/>
          </p:nvPr>
        </p:nvSpPr>
        <p:spPr>
          <a:xfrm>
            <a:off x="379413" y="878305"/>
            <a:ext cx="9423806" cy="5800309"/>
          </a:xfrm>
        </p:spPr>
        <p:txBody>
          <a:bodyPr/>
          <a:lstStyle/>
          <a:p>
            <a:r>
              <a:rPr lang="en-US" sz="2400" dirty="0"/>
              <a:t>Formal definition: “A computer program is said to learn from experience E with respect to some class of tasks T and performance measure P, if its performance at tasks in T, as measured by P, improves with experience E” - </a:t>
            </a:r>
            <a:r>
              <a:rPr lang="en-US" sz="1400" i="1" dirty="0"/>
              <a:t>Tom M. Mitchell</a:t>
            </a:r>
            <a:endParaRPr lang="en-US" sz="2400" i="1" dirty="0"/>
          </a:p>
          <a:p>
            <a:r>
              <a:rPr lang="en-US" sz="2400" dirty="0"/>
              <a:t>Another definition: “The goal of machine learning is to program computers to use </a:t>
            </a:r>
            <a:r>
              <a:rPr lang="en-US" sz="2400" dirty="0">
                <a:solidFill>
                  <a:srgbClr val="FF0000"/>
                </a:solidFill>
              </a:rPr>
              <a:t>example data </a:t>
            </a:r>
            <a:r>
              <a:rPr lang="en-US" sz="2400" dirty="0"/>
              <a:t>or </a:t>
            </a:r>
            <a:r>
              <a:rPr lang="en-US" sz="2400" dirty="0">
                <a:solidFill>
                  <a:schemeClr val="tx2"/>
                </a:solidFill>
              </a:rPr>
              <a:t>past experience</a:t>
            </a:r>
            <a:r>
              <a:rPr lang="en-US" sz="2400" dirty="0"/>
              <a:t> to solve a given problem.” – </a:t>
            </a:r>
            <a:r>
              <a:rPr lang="en-US" sz="1400" i="1" dirty="0"/>
              <a:t>Introduction to Machine Learning, 2</a:t>
            </a:r>
            <a:r>
              <a:rPr lang="en-US" sz="1400" i="1" baseline="30000" dirty="0"/>
              <a:t>nd</a:t>
            </a:r>
            <a:r>
              <a:rPr lang="en-US" sz="1400" i="1" dirty="0"/>
              <a:t> Edition, MIT Press</a:t>
            </a:r>
          </a:p>
          <a:p>
            <a:r>
              <a:rPr lang="en-US" sz="2400" dirty="0"/>
              <a:t>ML often involves two primary techniques: </a:t>
            </a:r>
          </a:p>
          <a:p>
            <a:pPr lvl="1"/>
            <a:r>
              <a:rPr lang="en-US" sz="2000" dirty="0">
                <a:solidFill>
                  <a:schemeClr val="accent1"/>
                </a:solidFill>
              </a:rPr>
              <a:t>Supervised Learning</a:t>
            </a:r>
            <a:r>
              <a:rPr lang="en-US" sz="2000" dirty="0"/>
              <a:t>: Finding the mapping between inputs and outputs using correct values to “train” a model</a:t>
            </a:r>
          </a:p>
          <a:p>
            <a:pPr lvl="1"/>
            <a:r>
              <a:rPr lang="en-US" sz="2000" dirty="0">
                <a:solidFill>
                  <a:schemeClr val="accent2"/>
                </a:solidFill>
              </a:rPr>
              <a:t>Unsupervised Learning</a:t>
            </a:r>
            <a:r>
              <a:rPr lang="en-US" sz="2000" dirty="0"/>
              <a:t>: Finding patterns in the input data </a:t>
            </a:r>
            <a:r>
              <a:rPr lang="en-US" sz="1600" dirty="0">
                <a:solidFill>
                  <a:schemeClr val="accent2"/>
                </a:solidFill>
              </a:rPr>
              <a:t>(similar to </a:t>
            </a:r>
            <a:r>
              <a:rPr lang="en-US" sz="1600" i="1" dirty="0">
                <a:solidFill>
                  <a:schemeClr val="accent2"/>
                </a:solidFill>
              </a:rPr>
              <a:t>Density Estimates </a:t>
            </a:r>
            <a:r>
              <a:rPr lang="en-US" sz="1600" dirty="0">
                <a:solidFill>
                  <a:schemeClr val="accent2"/>
                </a:solidFill>
              </a:rPr>
              <a:t>in Statistics)</a:t>
            </a: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6"/>
            <a:ext cx="11524432" cy="696090"/>
          </a:xfrm>
        </p:spPr>
        <p:txBody>
          <a:bodyPr/>
          <a:lstStyle/>
          <a:p>
            <a:r>
              <a:rPr lang="en-US" dirty="0"/>
              <a:t>Machine Learning</a:t>
            </a:r>
          </a:p>
        </p:txBody>
      </p:sp>
      <p:sp>
        <p:nvSpPr>
          <p:cNvPr id="3" name="Content Placeholder 2"/>
          <p:cNvSpPr>
            <a:spLocks noGrp="1"/>
          </p:cNvSpPr>
          <p:nvPr>
            <p:ph sz="quarter" idx="10"/>
          </p:nvPr>
        </p:nvSpPr>
        <p:spPr>
          <a:xfrm>
            <a:off x="379413" y="878305"/>
            <a:ext cx="9414292" cy="5841809"/>
          </a:xfrm>
        </p:spPr>
        <p:txBody>
          <a:bodyPr/>
          <a:lstStyle/>
          <a:p>
            <a:pPr marL="0" indent="0">
              <a:buNone/>
            </a:pPr>
            <a:r>
              <a:rPr lang="en-US" sz="2800" dirty="0"/>
              <a:t>Data: </a:t>
            </a:r>
          </a:p>
          <a:p>
            <a:pPr marL="0" indent="0">
              <a:buNone/>
            </a:pPr>
            <a:r>
              <a:rPr lang="en-US" dirty="0">
                <a:solidFill>
                  <a:schemeClr val="accent1"/>
                </a:solidFill>
              </a:rPr>
              <a:t>A B C D E F G H I J K L M N O P Q R S T U V W X Y Z</a:t>
            </a:r>
          </a:p>
          <a:p>
            <a:pPr marL="0" indent="0">
              <a:buNone/>
            </a:pPr>
            <a:endParaRPr lang="en-US" sz="2800" dirty="0"/>
          </a:p>
          <a:p>
            <a:pPr marL="0" indent="0">
              <a:buNone/>
            </a:pPr>
            <a:r>
              <a:rPr lang="en-US" sz="2800" dirty="0"/>
              <a:t>Rules, or Algorithms:</a:t>
            </a:r>
          </a:p>
          <a:p>
            <a:pPr marL="0" indent="0">
              <a:buNone/>
            </a:pPr>
            <a:r>
              <a:rPr lang="en-US" sz="2800" i="1" dirty="0">
                <a:solidFill>
                  <a:schemeClr val="accent1"/>
                </a:solidFill>
              </a:rPr>
              <a:t>about, Learning, language – </a:t>
            </a:r>
            <a:r>
              <a:rPr lang="en-US" sz="2800" dirty="0">
                <a:solidFill>
                  <a:schemeClr val="accent3">
                    <a:lumMod val="75000"/>
                  </a:schemeClr>
                </a:solidFill>
              </a:rPr>
              <a:t>Spelling and sounding builds words</a:t>
            </a:r>
          </a:p>
          <a:p>
            <a:pPr marL="0" indent="0">
              <a:buNone/>
            </a:pPr>
            <a:r>
              <a:rPr lang="en-US" sz="2800" dirty="0">
                <a:solidFill>
                  <a:schemeClr val="accent1"/>
                </a:solidFill>
              </a:rPr>
              <a:t>Learning about language. – </a:t>
            </a:r>
            <a:r>
              <a:rPr lang="en-US" sz="2800" dirty="0">
                <a:solidFill>
                  <a:schemeClr val="accent3">
                    <a:lumMod val="75000"/>
                  </a:schemeClr>
                </a:solidFill>
              </a:rPr>
              <a:t>Words build sentences</a:t>
            </a:r>
          </a:p>
          <a:p>
            <a:pPr marL="0" indent="0">
              <a:buNone/>
            </a:pPr>
            <a:endParaRPr lang="en-US" sz="2800" dirty="0"/>
          </a:p>
          <a:p>
            <a:pPr marL="0" indent="0">
              <a:buNone/>
            </a:pPr>
            <a:r>
              <a:rPr lang="en-US" sz="2800" dirty="0"/>
              <a:t>Learning, or Abstraction:</a:t>
            </a:r>
          </a:p>
          <a:p>
            <a:pPr marL="0" indent="0">
              <a:buNone/>
            </a:pPr>
            <a:r>
              <a:rPr lang="en-US" sz="2800" dirty="0">
                <a:solidFill>
                  <a:schemeClr val="accent1"/>
                </a:solidFill>
              </a:rPr>
              <a:t>Any new understanding proceeds from previous knowledge.</a:t>
            </a:r>
          </a:p>
        </p:txBody>
      </p:sp>
    </p:spTree>
    <p:extLst>
      <p:ext uri="{BB962C8B-B14F-4D97-AF65-F5344CB8AC3E}">
        <p14:creationId xmlns:p14="http://schemas.microsoft.com/office/powerpoint/2010/main" val="410791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6"/>
            <a:ext cx="11524432" cy="696090"/>
          </a:xfrm>
        </p:spPr>
        <p:txBody>
          <a:bodyPr/>
          <a:lstStyle/>
          <a:p>
            <a:r>
              <a:rPr lang="en-US" dirty="0"/>
              <a:t>Supervised Learning</a:t>
            </a:r>
          </a:p>
        </p:txBody>
      </p:sp>
      <p:sp>
        <p:nvSpPr>
          <p:cNvPr id="3" name="Content Placeholder 2"/>
          <p:cNvSpPr>
            <a:spLocks noGrp="1"/>
          </p:cNvSpPr>
          <p:nvPr>
            <p:ph sz="quarter" idx="10"/>
          </p:nvPr>
        </p:nvSpPr>
        <p:spPr>
          <a:xfrm>
            <a:off x="379412" y="878305"/>
            <a:ext cx="9526587" cy="5702969"/>
          </a:xfrm>
        </p:spPr>
        <p:txBody>
          <a:bodyPr/>
          <a:lstStyle/>
          <a:p>
            <a:pPr marL="457200" indent="-457200">
              <a:buFont typeface="+mj-lt"/>
              <a:buAutoNum type="arabicPeriod"/>
            </a:pPr>
            <a:r>
              <a:rPr lang="en-US" sz="2200" dirty="0"/>
              <a:t>Used when you want to predict unknown answers from answers you already have – requires data which shows the answers you can get now</a:t>
            </a:r>
          </a:p>
          <a:p>
            <a:pPr marL="457200" indent="-457200">
              <a:buFont typeface="+mj-lt"/>
              <a:buAutoNum type="arabicPeriod"/>
            </a:pPr>
            <a:r>
              <a:rPr lang="en-US" sz="2200" dirty="0"/>
              <a:t>Data is divided into two parts: the data you will use to “teach” the system (</a:t>
            </a:r>
            <a:r>
              <a:rPr lang="en-US" sz="2200" i="1" dirty="0"/>
              <a:t>data set</a:t>
            </a:r>
            <a:r>
              <a:rPr lang="en-US" sz="2200" dirty="0"/>
              <a:t>), and the data you will use to see if the computer’s algorithms are accurate (</a:t>
            </a:r>
            <a:r>
              <a:rPr lang="en-US" sz="2200" i="1" dirty="0"/>
              <a:t>test set</a:t>
            </a:r>
            <a:r>
              <a:rPr lang="en-US" sz="2200" dirty="0"/>
              <a:t>)</a:t>
            </a:r>
          </a:p>
          <a:p>
            <a:pPr marL="457200" indent="-457200">
              <a:buFont typeface="+mj-lt"/>
              <a:buAutoNum type="arabicPeriod"/>
            </a:pPr>
            <a:r>
              <a:rPr lang="en-US" sz="2200" dirty="0"/>
              <a:t>After you select and clean the data, you select data points that show the right relationships in the data. The answers are “labels”, the categories/columns/attributes are “features” and the values are…values.</a:t>
            </a:r>
          </a:p>
          <a:p>
            <a:pPr marL="457200" indent="-457200">
              <a:buFont typeface="+mj-lt"/>
              <a:buAutoNum type="arabicPeriod"/>
            </a:pPr>
            <a:r>
              <a:rPr lang="en-US" sz="2200" dirty="0"/>
              <a:t>Then you select an algorithm to compute </a:t>
            </a:r>
            <a:r>
              <a:rPr lang="en-US" sz="2200"/>
              <a:t>the </a:t>
            </a:r>
            <a:r>
              <a:rPr lang="en-US" sz="2200" i="1"/>
              <a:t>outcome</a:t>
            </a:r>
            <a:r>
              <a:rPr lang="en-US" sz="2200"/>
              <a:t>. </a:t>
            </a:r>
            <a:r>
              <a:rPr lang="en-US" sz="2200" dirty="0"/>
              <a:t>(Often you choose more than one)</a:t>
            </a:r>
          </a:p>
          <a:p>
            <a:pPr marL="457200" indent="-457200">
              <a:buFont typeface="+mj-lt"/>
              <a:buAutoNum type="arabicPeriod"/>
            </a:pPr>
            <a:r>
              <a:rPr lang="en-US" sz="2200" dirty="0"/>
              <a:t>You run the program on the data set, and check to see if you got the right answer from the test set.</a:t>
            </a:r>
          </a:p>
          <a:p>
            <a:pPr marL="457200" indent="-457200">
              <a:buFont typeface="+mj-lt"/>
              <a:buAutoNum type="arabicPeriod"/>
            </a:pPr>
            <a:r>
              <a:rPr lang="en-US" sz="2200" dirty="0"/>
              <a:t>Once you perform the experiment, you select the best </a:t>
            </a:r>
            <a:r>
              <a:rPr lang="en-US" sz="2200" i="1" dirty="0"/>
              <a:t>model</a:t>
            </a:r>
            <a:r>
              <a:rPr lang="en-US" sz="2200" dirty="0"/>
              <a:t>. This is the final output – the model is then used against more data to get the answers you need</a:t>
            </a:r>
          </a:p>
        </p:txBody>
      </p:sp>
    </p:spTree>
    <p:extLst>
      <p:ext uri="{BB962C8B-B14F-4D97-AF65-F5344CB8AC3E}">
        <p14:creationId xmlns:p14="http://schemas.microsoft.com/office/powerpoint/2010/main" val="385046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6"/>
            <a:ext cx="11524432" cy="696090"/>
          </a:xfrm>
        </p:spPr>
        <p:txBody>
          <a:bodyPr/>
          <a:lstStyle/>
          <a:p>
            <a:r>
              <a:rPr lang="en-US" dirty="0"/>
              <a:t>Supervised Learning</a:t>
            </a:r>
          </a:p>
        </p:txBody>
      </p:sp>
      <p:sp>
        <p:nvSpPr>
          <p:cNvPr id="3" name="Content Placeholder 2"/>
          <p:cNvSpPr>
            <a:spLocks noGrp="1"/>
          </p:cNvSpPr>
          <p:nvPr>
            <p:ph sz="quarter" idx="10"/>
          </p:nvPr>
        </p:nvSpPr>
        <p:spPr>
          <a:xfrm>
            <a:off x="379413" y="878305"/>
            <a:ext cx="9414292" cy="5702969"/>
          </a:xfrm>
        </p:spPr>
        <p:txBody>
          <a:bodyPr/>
          <a:lstStyle/>
          <a:p>
            <a:pPr marL="457200" indent="-457200">
              <a:buFont typeface="+mj-lt"/>
              <a:buAutoNum type="arabicPeriod"/>
            </a:pPr>
            <a:r>
              <a:rPr lang="en-US" sz="2200" dirty="0"/>
              <a:t>Car</a:t>
            </a:r>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0" indent="0">
              <a:buNone/>
            </a:pPr>
            <a:endParaRPr lang="en-US" sz="2200" dirty="0"/>
          </a:p>
          <a:p>
            <a:pPr marL="457200" indent="-457200">
              <a:buFont typeface="+mj-lt"/>
              <a:buAutoNum type="arabicPeriod" startAt="2"/>
            </a:pPr>
            <a:r>
              <a:rPr lang="en-US" sz="2200" dirty="0"/>
              <a:t>Not Car</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0253" y="896817"/>
            <a:ext cx="1664746" cy="1664746"/>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0919" y="1519312"/>
            <a:ext cx="1771954" cy="126399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27019" y="2663085"/>
            <a:ext cx="2397162" cy="1712259"/>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958" y="2375869"/>
            <a:ext cx="1833127" cy="1082054"/>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32959" y="2783307"/>
            <a:ext cx="2348277" cy="1341873"/>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41730" y="1080167"/>
            <a:ext cx="1841500" cy="1171575"/>
          </a:xfrm>
          <a:prstGeom prst="rect">
            <a:avLst/>
          </a:prstGeom>
        </p:spPr>
      </p:pic>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34704" y="4629374"/>
            <a:ext cx="2125381" cy="1505478"/>
          </a:xfrm>
          <a:prstGeom prst="rect">
            <a:avLst/>
          </a:prstGeom>
        </p:spPr>
      </p:pic>
      <p:pic>
        <p:nvPicPr>
          <p:cNvPr id="23" name="Picture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60084" y="4711849"/>
            <a:ext cx="2022609" cy="2022609"/>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72690" y="3954193"/>
            <a:ext cx="1385588" cy="842301"/>
          </a:xfrm>
          <a:prstGeom prst="rect">
            <a:avLst/>
          </a:prstGeom>
        </p:spPr>
      </p:pic>
      <p:pic>
        <p:nvPicPr>
          <p:cNvPr id="25" name="Picture 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13937" y="4482637"/>
            <a:ext cx="1348475" cy="1652215"/>
          </a:xfrm>
          <a:prstGeom prst="rect">
            <a:avLst/>
          </a:prstGeom>
        </p:spPr>
      </p:pic>
    </p:spTree>
    <p:extLst>
      <p:ext uri="{BB962C8B-B14F-4D97-AF65-F5344CB8AC3E}">
        <p14:creationId xmlns:p14="http://schemas.microsoft.com/office/powerpoint/2010/main" val="79902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6"/>
            <a:ext cx="11524432" cy="696090"/>
          </a:xfrm>
        </p:spPr>
        <p:txBody>
          <a:bodyPr/>
          <a:lstStyle/>
          <a:p>
            <a:r>
              <a:rPr lang="en-US" dirty="0"/>
              <a:t>Unsupervised Learning</a:t>
            </a:r>
          </a:p>
        </p:txBody>
      </p:sp>
      <p:sp>
        <p:nvSpPr>
          <p:cNvPr id="3" name="Content Placeholder 2"/>
          <p:cNvSpPr>
            <a:spLocks noGrp="1"/>
          </p:cNvSpPr>
          <p:nvPr>
            <p:ph sz="quarter" idx="10"/>
          </p:nvPr>
        </p:nvSpPr>
        <p:spPr>
          <a:xfrm>
            <a:off x="379413" y="878305"/>
            <a:ext cx="9414292" cy="5702969"/>
          </a:xfrm>
        </p:spPr>
        <p:txBody>
          <a:bodyPr/>
          <a:lstStyle/>
          <a:p>
            <a:pPr marL="457200" indent="-457200">
              <a:buFont typeface="+mj-lt"/>
              <a:buAutoNum type="arabicPeriod"/>
            </a:pPr>
            <a:r>
              <a:rPr lang="en-US" dirty="0"/>
              <a:t>Used when you want to find unknown answers – mostly groupings - directly from data</a:t>
            </a:r>
          </a:p>
          <a:p>
            <a:pPr marL="457200" indent="-457200">
              <a:buFont typeface="+mj-lt"/>
              <a:buAutoNum type="arabicPeriod"/>
            </a:pPr>
            <a:r>
              <a:rPr lang="en-US" dirty="0"/>
              <a:t>No simple way to evaluate accuracy of what you learn</a:t>
            </a:r>
          </a:p>
          <a:p>
            <a:pPr marL="457200" indent="-457200">
              <a:buFont typeface="+mj-lt"/>
              <a:buAutoNum type="arabicPeriod"/>
            </a:pPr>
            <a:r>
              <a:rPr lang="en-US" dirty="0"/>
              <a:t>Evaluates more vectors, groups into sets or classifications</a:t>
            </a:r>
          </a:p>
          <a:p>
            <a:pPr marL="457200" indent="-457200">
              <a:buFont typeface="+mj-lt"/>
              <a:buAutoNum type="arabicPeriod"/>
            </a:pPr>
            <a:r>
              <a:rPr lang="en-US" dirty="0"/>
              <a:t>Start with the data</a:t>
            </a:r>
          </a:p>
          <a:p>
            <a:pPr marL="457200" indent="-457200">
              <a:buFont typeface="+mj-lt"/>
              <a:buAutoNum type="arabicPeriod"/>
            </a:pPr>
            <a:r>
              <a:rPr lang="en-US" dirty="0"/>
              <a:t>Apply algorithm</a:t>
            </a:r>
          </a:p>
          <a:p>
            <a:pPr marL="457200" indent="-457200">
              <a:buFont typeface="+mj-lt"/>
              <a:buAutoNum type="arabicPeriod"/>
            </a:pPr>
            <a:r>
              <a:rPr lang="en-US" dirty="0"/>
              <a:t>Evaluate groups</a:t>
            </a:r>
          </a:p>
        </p:txBody>
      </p:sp>
    </p:spTree>
    <p:extLst>
      <p:ext uri="{BB962C8B-B14F-4D97-AF65-F5344CB8AC3E}">
        <p14:creationId xmlns:p14="http://schemas.microsoft.com/office/powerpoint/2010/main" val="421305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6"/>
            <a:ext cx="11524432" cy="696090"/>
          </a:xfrm>
        </p:spPr>
        <p:txBody>
          <a:bodyPr/>
          <a:lstStyle/>
          <a:p>
            <a:r>
              <a:rPr lang="en-US" dirty="0"/>
              <a:t>Unsupervised Learning</a:t>
            </a:r>
          </a:p>
        </p:txBody>
      </p:sp>
      <p:sp>
        <p:nvSpPr>
          <p:cNvPr id="3" name="Content Placeholder 2"/>
          <p:cNvSpPr>
            <a:spLocks noGrp="1"/>
          </p:cNvSpPr>
          <p:nvPr>
            <p:ph sz="quarter" idx="10"/>
          </p:nvPr>
        </p:nvSpPr>
        <p:spPr>
          <a:xfrm>
            <a:off x="379413" y="878305"/>
            <a:ext cx="9414292" cy="5702969"/>
          </a:xfrm>
        </p:spPr>
        <p:txBody>
          <a:bodyPr/>
          <a:lstStyle/>
          <a:p>
            <a:pPr marL="0" indent="0" algn="ctr">
              <a:buNone/>
            </a:pPr>
            <a:endParaRPr lang="en-US" sz="4000" dirty="0">
              <a:solidFill>
                <a:schemeClr val="accent1"/>
              </a:solidFill>
            </a:endParaRPr>
          </a:p>
          <a:p>
            <a:pPr marL="0" indent="0" algn="ctr">
              <a:buNone/>
            </a:pPr>
            <a:r>
              <a:rPr lang="en-US" sz="4000" dirty="0">
                <a:solidFill>
                  <a:schemeClr val="accent1"/>
                </a:solidFill>
              </a:rPr>
              <a:t>Example 1     </a:t>
            </a:r>
            <a:r>
              <a:rPr lang="en-US" sz="4000" dirty="0">
                <a:solidFill>
                  <a:schemeClr val="accent2"/>
                </a:solidFill>
              </a:rPr>
              <a:t>example A</a:t>
            </a:r>
            <a:r>
              <a:rPr lang="en-US" sz="4000" dirty="0"/>
              <a:t>    </a:t>
            </a:r>
            <a:r>
              <a:rPr lang="en-US" sz="4000" dirty="0">
                <a:solidFill>
                  <a:schemeClr val="accent1"/>
                </a:solidFill>
              </a:rPr>
              <a:t>Example 2  </a:t>
            </a:r>
            <a:r>
              <a:rPr lang="en-US" sz="4000" dirty="0">
                <a:solidFill>
                  <a:schemeClr val="accent2"/>
                </a:solidFill>
              </a:rPr>
              <a:t>example B     </a:t>
            </a:r>
            <a:r>
              <a:rPr lang="en-US" sz="4000" dirty="0">
                <a:solidFill>
                  <a:schemeClr val="accent1"/>
                </a:solidFill>
              </a:rPr>
              <a:t>Example 3    </a:t>
            </a:r>
            <a:r>
              <a:rPr lang="en-US" sz="4000" dirty="0">
                <a:solidFill>
                  <a:schemeClr val="accent2"/>
                </a:solidFill>
              </a:rPr>
              <a:t>example C</a:t>
            </a:r>
          </a:p>
          <a:p>
            <a:pPr marL="0" indent="0">
              <a:buNone/>
            </a:pPr>
            <a:endParaRPr lang="en-US" dirty="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340027872"/>
              </p:ext>
            </p:extLst>
          </p:nvPr>
        </p:nvGraphicFramePr>
        <p:xfrm>
          <a:off x="1020012" y="4040382"/>
          <a:ext cx="8127999" cy="128016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en-US" sz="3600" dirty="0">
                          <a:solidFill>
                            <a:schemeClr val="accent2"/>
                          </a:solidFill>
                        </a:rPr>
                        <a:t>example A</a:t>
                      </a:r>
                      <a:endParaRPr lang="en-US" sz="3600" b="0" dirty="0">
                        <a:solidFill>
                          <a:schemeClr val="accent2"/>
                        </a:solidFill>
                      </a:endParaRPr>
                    </a:p>
                  </a:txBody>
                  <a:tcPr/>
                </a:tc>
                <a:tc>
                  <a:txBody>
                    <a:bodyPr/>
                    <a:lstStyle/>
                    <a:p>
                      <a:pPr algn="ctr"/>
                      <a:r>
                        <a:rPr lang="en-US" sz="3600" dirty="0">
                          <a:solidFill>
                            <a:schemeClr val="accent2"/>
                          </a:solidFill>
                        </a:rPr>
                        <a:t>example B</a:t>
                      </a:r>
                      <a:endParaRPr lang="en-US" sz="3600" b="0" dirty="0">
                        <a:solidFill>
                          <a:schemeClr val="accent2"/>
                        </a:solidFill>
                      </a:endParaRPr>
                    </a:p>
                  </a:txBody>
                  <a:tcPr/>
                </a:tc>
                <a:tc>
                  <a:txBody>
                    <a:bodyPr/>
                    <a:lstStyle/>
                    <a:p>
                      <a:pPr marL="0" marR="0" indent="0" algn="ctr" defTabSz="914088" rtl="0" eaLnBrk="1" fontAlgn="auto" latinLnBrk="0" hangingPunct="1">
                        <a:lnSpc>
                          <a:spcPct val="100000"/>
                        </a:lnSpc>
                        <a:spcBef>
                          <a:spcPts val="0"/>
                        </a:spcBef>
                        <a:spcAft>
                          <a:spcPts val="0"/>
                        </a:spcAft>
                        <a:buClrTx/>
                        <a:buSzTx/>
                        <a:buFontTx/>
                        <a:buNone/>
                        <a:tabLst/>
                        <a:defRPr/>
                      </a:pPr>
                      <a:r>
                        <a:rPr lang="en-US" sz="3600" dirty="0">
                          <a:solidFill>
                            <a:schemeClr val="accent2"/>
                          </a:solidFill>
                        </a:rPr>
                        <a:t>example C</a:t>
                      </a:r>
                      <a:endParaRPr lang="en-US" sz="3600" b="0" dirty="0">
                        <a:solidFill>
                          <a:schemeClr val="accent2"/>
                        </a:solidFill>
                      </a:endParaRPr>
                    </a:p>
                  </a:txBody>
                  <a:tcPr/>
                </a:tc>
                <a:extLst>
                  <a:ext uri="{0D108BD9-81ED-4DB2-BD59-A6C34878D82A}">
                    <a16:rowId xmlns:a16="http://schemas.microsoft.com/office/drawing/2014/main" val="10000"/>
                  </a:ext>
                </a:extLst>
              </a:tr>
              <a:tr h="370840">
                <a:tc>
                  <a:txBody>
                    <a:bodyPr/>
                    <a:lstStyle/>
                    <a:p>
                      <a:pPr algn="ctr"/>
                      <a:r>
                        <a:rPr lang="en-US" sz="3600" dirty="0">
                          <a:solidFill>
                            <a:schemeClr val="accent1"/>
                          </a:solidFill>
                        </a:rPr>
                        <a:t>Example 1</a:t>
                      </a:r>
                    </a:p>
                  </a:txBody>
                  <a:tcPr/>
                </a:tc>
                <a:tc>
                  <a:txBody>
                    <a:bodyPr/>
                    <a:lstStyle/>
                    <a:p>
                      <a:pPr algn="ctr"/>
                      <a:r>
                        <a:rPr lang="en-US" sz="3600" dirty="0">
                          <a:solidFill>
                            <a:schemeClr val="accent1"/>
                          </a:solidFill>
                        </a:rPr>
                        <a:t>Example 2 </a:t>
                      </a:r>
                    </a:p>
                  </a:txBody>
                  <a:tcPr/>
                </a:tc>
                <a:tc>
                  <a:txBody>
                    <a:bodyPr/>
                    <a:lstStyle/>
                    <a:p>
                      <a:pPr algn="ctr"/>
                      <a:r>
                        <a:rPr lang="en-US" sz="3600" dirty="0">
                          <a:solidFill>
                            <a:schemeClr val="accent1"/>
                          </a:solidFill>
                        </a:rPr>
                        <a:t>Example 3</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6043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65DD5B2FB1A94DBC8F654A1406F660" ma:contentTypeVersion="" ma:contentTypeDescription="Create a new document." ma:contentTypeScope="" ma:versionID="bbd49eab34d15c7b7d58b4bf75e7e4b6">
  <xsd:schema xmlns:xsd="http://www.w3.org/2001/XMLSchema" xmlns:xs="http://www.w3.org/2001/XMLSchema" xmlns:p="http://schemas.microsoft.com/office/2006/metadata/properties" xmlns:ns2="0B8C1FF7-EC63-4706-A09E-7C3D14C53D8F" targetNamespace="http://schemas.microsoft.com/office/2006/metadata/properties" ma:root="true" ma:fieldsID="e84e78ca9a00a0f07b05fc98e92efcda" ns2:_="">
    <xsd:import namespace="0B8C1FF7-EC63-4706-A09E-7C3D14C53D8F"/>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8C1FF7-EC63-4706-A09E-7C3D14C53D8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0B8C1FF7-EC63-4706-A09E-7C3D14C53D8F">Final</Status>
    <Content_x0020_Type xmlns="0B8C1FF7-EC63-4706-A09E-7C3D14C53D8F">Slide Presentation</Content_x0020_Type>
    <Module xmlns="0B8C1FF7-EC63-4706-A09E-7C3D14C53D8F">1</Module>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575493B8-BA43-4792-BC7D-0C1AFF440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8C1FF7-EC63-4706-A09E-7C3D14C53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0B8C1FF7-EC63-4706-A09E-7C3D14C53D8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3637</TotalTime>
  <Words>708</Words>
  <Application>Microsoft Office PowerPoint</Application>
  <PresentationFormat>Widescreen</PresentationFormat>
  <Paragraphs>91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vt:lpstr>
      <vt:lpstr>Segoe UI</vt:lpstr>
      <vt:lpstr>Segoe UI Light</vt:lpstr>
      <vt:lpstr>1_Office Theme</vt:lpstr>
      <vt:lpstr>PowerPoint Presentation</vt:lpstr>
      <vt:lpstr>Module Overview</vt:lpstr>
      <vt:lpstr>Machine Learning / Predictive Analytics</vt:lpstr>
      <vt:lpstr>Machine Learning Overview</vt:lpstr>
      <vt:lpstr>Machine Learning</vt:lpstr>
      <vt:lpstr>Supervised Learning</vt:lpstr>
      <vt:lpstr>Supervised Learning</vt:lpstr>
      <vt:lpstr>Unsupervised Learning</vt:lpstr>
      <vt:lpstr>Unsupervised Learning</vt:lpstr>
      <vt:lpstr>AzureML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sathiyanathan s</cp:lastModifiedBy>
  <cp:revision>106</cp:revision>
  <dcterms:created xsi:type="dcterms:W3CDTF">2013-02-15T23:12:42Z</dcterms:created>
  <dcterms:modified xsi:type="dcterms:W3CDTF">2018-02-19T07:52:46Z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0x010100AE65DD5B2FB1A94DBC8F654A1406F660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