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7B7F67-DB01-437A-A1B3-EF0CB69EDEB0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e l'image des diapositives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es note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F0D083-91AA-42EC-90AB-BB98AD65F87F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+  Passer le film </a:t>
            </a:r>
            <a:endParaRPr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F0D083-91AA-42EC-90AB-BB98AD65F87F}" type="slidenum">
              <a:rPr lang="fr-FR"/>
              <a:t/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fr-FR" sz="1200">
                <a:solidFill>
                  <a:schemeClr val="tx1"/>
                </a:solidFill>
                <a:latin typeface="Calibri"/>
                <a:ea typeface="Arial"/>
                <a:cs typeface="Arial"/>
              </a:rPr>
              <a:t>Depuis l’automne 2019, tous les intervenants extérieurs doivent être habilités par les services de la DSDEN, impliquant notamment une vérification du </a:t>
            </a:r>
            <a:r>
              <a:rPr lang="fr-FR" sz="1200" b="1" i="1">
                <a:solidFill>
                  <a:schemeClr val="tx1"/>
                </a:solidFill>
                <a:latin typeface="Calibri"/>
                <a:ea typeface="Arial"/>
                <a:cs typeface="Arial"/>
              </a:rPr>
              <a:t>Fichier Judiciaire automatisé des Auteurs d’Infractions Sexuelles ou Violentes </a:t>
            </a:r>
            <a:r>
              <a:rPr lang="fr-FR" sz="1200" i="1">
                <a:solidFill>
                  <a:schemeClr val="tx1"/>
                </a:solidFill>
                <a:latin typeface="Calibri"/>
                <a:ea typeface="Arial"/>
                <a:cs typeface="Arial"/>
              </a:rPr>
              <a:t>(FIJAISV). </a:t>
            </a:r>
            <a:r>
              <a:rPr lang="fr-FR" sz="1200">
                <a:solidFill>
                  <a:schemeClr val="tx1"/>
                </a:solidFill>
                <a:latin typeface="Calibri"/>
                <a:ea typeface="Arial"/>
                <a:cs typeface="Arial"/>
              </a:rPr>
              <a:t>En parallèle, chaque enseignant devra faire un dossier TOUTATICE de demande d’activités avec intervenant extérieur, recensant les dates, le nom des intervenants, les modalités d’organisation. </a:t>
            </a:r>
            <a:endParaRPr/>
          </a:p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9E8DA6-F2F9-44D8-847E-021D79C835E6}" type="slidenum">
              <a:rPr lang="fr-FR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  <a:ea typeface="Arial"/>
                <a:cs typeface="Arial"/>
              </a:rPr>
              <a:t/>
            </a:fld>
            <a:endParaRPr lang="fr-FR" sz="12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Modifier le style des sous-titres du masque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fr-FR"/>
              <a:t>Modifier le style des sous-titres du masque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C5AAAA5-39E3-4FBB-B400-B8D4C776D9C8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DD7AFA2-20CA-4963-AC67-02EDDBDD649E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AD709B4-F645-4982-91BA-12771F1C6BF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99E55EB-89CD-4C8E-AF6C-21EACF1A58F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9788" y="365127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1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578B2E1-8C94-408A-820B-F115AD10E837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311CE17-1558-4D34-B877-A2628C44A6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B556B6C-8BC4-44D1-BAF8-D1462D8DC304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87084BE-92AB-49F7-9108-E708E155E867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>
              <a:defRPr/>
            </a:pPr>
            <a:endParaRPr lang="fr-FR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FEBC8730-3090-4065-8BBC-B9E1CBE1A87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945818D-A9F7-4F15-8689-58CC30F8D598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1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1119076-2DEF-4607-B5D2-322385340C5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9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10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0EA704-5BAE-4A62-A8E5-1A5FCA513BD6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D269DB-0B48-4A6D-A917-5AA65AEB28A3}" type="datetimeFigureOut">
              <a:rPr lang="fr-FR"/>
              <a:t/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E55840-12B6-4B3C-9E18-4A2254ACB47D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>
        <a:lnSpc>
          <a:spcPct val="90000"/>
        </a:lnSpc>
        <a:spcBef>
          <a:spcPts val="0"/>
        </a:spcBef>
        <a:spcAft>
          <a:spcPts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>
        <a:lnSpc>
          <a:spcPct val="90000"/>
        </a:lnSpc>
        <a:spcBef>
          <a:spcPts val="0"/>
        </a:spcBef>
        <a:spcAft>
          <a:spcPts val="0"/>
        </a:spcAft>
        <a:defRPr sz="3300">
          <a:solidFill>
            <a:schemeClr val="tx1"/>
          </a:solidFill>
          <a:latin typeface="Calibri Light"/>
        </a:defRPr>
      </a:lvl2pPr>
      <a:lvl3pPr algn="l" defTabSz="685800">
        <a:lnSpc>
          <a:spcPct val="90000"/>
        </a:lnSpc>
        <a:spcBef>
          <a:spcPts val="0"/>
        </a:spcBef>
        <a:spcAft>
          <a:spcPts val="0"/>
        </a:spcAft>
        <a:defRPr sz="3300">
          <a:solidFill>
            <a:schemeClr val="tx1"/>
          </a:solidFill>
          <a:latin typeface="Calibri Light"/>
        </a:defRPr>
      </a:lvl3pPr>
      <a:lvl4pPr algn="l" defTabSz="685800">
        <a:lnSpc>
          <a:spcPct val="90000"/>
        </a:lnSpc>
        <a:spcBef>
          <a:spcPts val="0"/>
        </a:spcBef>
        <a:spcAft>
          <a:spcPts val="0"/>
        </a:spcAft>
        <a:defRPr sz="3300">
          <a:solidFill>
            <a:schemeClr val="tx1"/>
          </a:solidFill>
          <a:latin typeface="Calibri Light"/>
        </a:defRPr>
      </a:lvl4pPr>
      <a:lvl5pPr algn="l" defTabSz="685800">
        <a:lnSpc>
          <a:spcPct val="90000"/>
        </a:lnSpc>
        <a:spcBef>
          <a:spcPts val="0"/>
        </a:spcBef>
        <a:spcAft>
          <a:spcPts val="0"/>
        </a:spcAft>
        <a:defRPr sz="3300">
          <a:solidFill>
            <a:schemeClr val="tx1"/>
          </a:solidFill>
          <a:latin typeface="Calibri Light"/>
        </a:defRPr>
      </a:lvl5pPr>
      <a:lvl6pPr marL="457200" algn="l" defTabSz="685800">
        <a:lnSpc>
          <a:spcPct val="90000"/>
        </a:lnSpc>
        <a:spcBef>
          <a:spcPts val="0"/>
        </a:spcBef>
        <a:spcAft>
          <a:spcPts val="0"/>
        </a:spcAft>
        <a:defRPr sz="3300">
          <a:solidFill>
            <a:schemeClr val="tx1"/>
          </a:solidFill>
          <a:latin typeface="Calibri Light"/>
        </a:defRPr>
      </a:lvl6pPr>
      <a:lvl7pPr marL="914400" algn="l" defTabSz="685800">
        <a:lnSpc>
          <a:spcPct val="90000"/>
        </a:lnSpc>
        <a:spcBef>
          <a:spcPts val="0"/>
        </a:spcBef>
        <a:spcAft>
          <a:spcPts val="0"/>
        </a:spcAft>
        <a:defRPr sz="3300">
          <a:solidFill>
            <a:schemeClr val="tx1"/>
          </a:solidFill>
          <a:latin typeface="Calibri Light"/>
        </a:defRPr>
      </a:lvl7pPr>
      <a:lvl8pPr marL="1371600" algn="l" defTabSz="685800">
        <a:lnSpc>
          <a:spcPct val="90000"/>
        </a:lnSpc>
        <a:spcBef>
          <a:spcPts val="0"/>
        </a:spcBef>
        <a:spcAft>
          <a:spcPts val="0"/>
        </a:spcAft>
        <a:defRPr sz="3300">
          <a:solidFill>
            <a:schemeClr val="tx1"/>
          </a:solidFill>
          <a:latin typeface="Calibri Light"/>
        </a:defRPr>
      </a:lvl8pPr>
      <a:lvl9pPr marL="1828800" algn="l" defTabSz="685800">
        <a:lnSpc>
          <a:spcPct val="90000"/>
        </a:lnSpc>
        <a:spcBef>
          <a:spcPts val="0"/>
        </a:spcBef>
        <a:spcAft>
          <a:spcPts val="0"/>
        </a:spcAft>
        <a:defRPr sz="3300">
          <a:solidFill>
            <a:schemeClr val="tx1"/>
          </a:solidFill>
          <a:latin typeface="Calibri Light"/>
        </a:defRPr>
      </a:lvl9pPr>
    </p:titleStyle>
    <p:bodyStyle>
      <a:lvl1pPr marL="171450" indent="-171450" algn="l" defTabSz="685800">
        <a:lnSpc>
          <a:spcPct val="90000"/>
        </a:lnSpc>
        <a:spcBef>
          <a:spcPts val="750"/>
        </a:spcBef>
        <a:spcAft>
          <a:spcPts val="0"/>
        </a:spcAft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5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5"/>
        </a:spcBef>
        <a:spcAft>
          <a:spcPts val="0"/>
        </a:spcAft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spcAft>
          <a:spcPts val="0"/>
        </a:spcAft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spcAft>
          <a:spcPts val="0"/>
        </a:spcAft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efouille-drive.mytoutatice.cloud/public?sharecode=eedGnXZygDC3" TargetMode="External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plefouille-drive.mytoutatice.cloud/public?sharecode=uQrCXp24y5SS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746759" y="1031238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fr-FR">
                <a:solidFill>
                  <a:schemeClr val="bg2">
                    <a:lumMod val="50000"/>
                  </a:schemeClr>
                </a:solidFill>
              </a:rPr>
              <a:t>Plan de la réunion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332779" y="2356801"/>
            <a:ext cx="11906249" cy="374506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defRPr/>
            </a:pPr>
            <a:r>
              <a:rPr lang="fr-FR" sz="3200">
                <a:solidFill>
                  <a:schemeClr val="bg2">
                    <a:lumMod val="25000"/>
                  </a:schemeClr>
                </a:solidFill>
              </a:rPr>
              <a:t>Qu’est-ce que le dispositif "Partenaires scientifiques pour la classe" ? </a:t>
            </a:r>
            <a:endParaRPr/>
          </a:p>
          <a:p>
            <a:pPr>
              <a:spcAft>
                <a:spcPts val="1200"/>
              </a:spcAft>
              <a:defRPr/>
            </a:pPr>
            <a:r>
              <a:rPr lang="fr-FR" sz="3200">
                <a:solidFill>
                  <a:schemeClr val="bg2">
                    <a:lumMod val="25000"/>
                  </a:schemeClr>
                </a:solidFill>
              </a:rPr>
              <a:t>Les coordinateurs du projet</a:t>
            </a:r>
            <a:endParaRPr/>
          </a:p>
          <a:p>
            <a:pPr>
              <a:spcAft>
                <a:spcPts val="1200"/>
              </a:spcAft>
              <a:defRPr/>
            </a:pPr>
            <a:r>
              <a:rPr lang="fr-FR" sz="3200">
                <a:solidFill>
                  <a:schemeClr val="bg2">
                    <a:lumMod val="25000"/>
                  </a:schemeClr>
                </a:solidFill>
              </a:rPr>
              <a:t>Présentation du projet par les étudiants de 2</a:t>
            </a:r>
            <a:r>
              <a:rPr lang="fr-FR" sz="3200" baseline="30000">
                <a:solidFill>
                  <a:schemeClr val="bg2">
                    <a:lumMod val="25000"/>
                  </a:schemeClr>
                </a:solidFill>
              </a:rPr>
              <a:t>ème</a:t>
            </a:r>
            <a:r>
              <a:rPr lang="fr-FR" sz="3200">
                <a:solidFill>
                  <a:schemeClr val="bg2">
                    <a:lumMod val="25000"/>
                  </a:schemeClr>
                </a:solidFill>
              </a:rPr>
              <a:t> année</a:t>
            </a:r>
            <a:endParaRPr/>
          </a:p>
          <a:p>
            <a:pPr>
              <a:spcAft>
                <a:spcPts val="1200"/>
              </a:spcAft>
              <a:defRPr/>
            </a:pPr>
            <a:r>
              <a:rPr lang="fr-FR" sz="3200">
                <a:solidFill>
                  <a:schemeClr val="bg2">
                    <a:lumMod val="25000"/>
                  </a:schemeClr>
                </a:solidFill>
              </a:rPr>
              <a:t>Différents types d’activités</a:t>
            </a:r>
            <a:endParaRPr/>
          </a:p>
          <a:p>
            <a:pPr>
              <a:spcAft>
                <a:spcPts val="1200"/>
              </a:spcAft>
              <a:defRPr/>
            </a:pPr>
            <a:r>
              <a:rPr lang="fr-FR" sz="3200">
                <a:solidFill>
                  <a:schemeClr val="bg2">
                    <a:lumMod val="25000"/>
                  </a:schemeClr>
                </a:solidFill>
              </a:rPr>
              <a:t>La demande d’activités avec intervenants extérieurs</a:t>
            </a:r>
            <a:endParaRPr/>
          </a:p>
          <a:p>
            <a:pPr>
              <a:spcAft>
                <a:spcPts val="1200"/>
              </a:spcAft>
              <a:defRPr/>
            </a:pPr>
            <a:r>
              <a:rPr lang="fr-FR" sz="3200">
                <a:solidFill>
                  <a:schemeClr val="bg2">
                    <a:lumMod val="25000"/>
                  </a:schemeClr>
                </a:solidFill>
              </a:rPr>
              <a:t>Temps de prise de contact en groupes par classe</a:t>
            </a:r>
            <a:endParaRPr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2779" y="334544"/>
            <a:ext cx="3702942" cy="12380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665336" y="158749"/>
            <a:ext cx="2156826" cy="164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>
                <a:solidFill>
                  <a:schemeClr val="bg2">
                    <a:lumMod val="50000"/>
                  </a:schemeClr>
                </a:solidFill>
              </a:rPr>
              <a:t>Temps de présentation en ateliers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303593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4999"/>
              </a:lnSpc>
              <a:spcAft>
                <a:spcPts val="1200"/>
              </a:spcAft>
              <a:buNone/>
              <a:defRPr/>
            </a:pPr>
            <a:r>
              <a:rPr lang="fr-FR">
                <a:solidFill>
                  <a:schemeClr val="bg2">
                    <a:lumMod val="25000"/>
                  </a:schemeClr>
                </a:solidFill>
              </a:rPr>
              <a:t>Répartition des groupes par école,  dans des espaces numériques différents (ateliers): </a:t>
            </a:r>
            <a:endParaRPr/>
          </a:p>
          <a:p>
            <a:pPr>
              <a:lnSpc>
                <a:spcPct val="104999"/>
              </a:lnSpc>
              <a:spcAft>
                <a:spcPts val="1200"/>
              </a:spcAft>
              <a:defRPr/>
            </a:pPr>
            <a:r>
              <a:rPr lang="fr-FR">
                <a:solidFill>
                  <a:schemeClr val="bg2">
                    <a:lumMod val="25000"/>
                  </a:schemeClr>
                </a:solidFill>
              </a:rPr>
              <a:t>Les Professeurs d’Écoles présentent leur classe, leur école. </a:t>
            </a:r>
            <a:endParaRPr/>
          </a:p>
          <a:p>
            <a:pPr>
              <a:lnSpc>
                <a:spcPct val="104999"/>
              </a:lnSpc>
              <a:spcAft>
                <a:spcPts val="1200"/>
              </a:spcAft>
              <a:defRPr/>
            </a:pPr>
            <a:r>
              <a:rPr lang="fr-FR">
                <a:solidFill>
                  <a:schemeClr val="bg2">
                    <a:lumMod val="25000"/>
                  </a:schemeClr>
                </a:solidFill>
              </a:rPr>
              <a:t>Les étudiants se présentent, décrivent leur motivation</a:t>
            </a:r>
            <a:endParaRPr/>
          </a:p>
          <a:p>
            <a:pPr>
              <a:lnSpc>
                <a:spcPct val="104999"/>
              </a:lnSpc>
              <a:spcAft>
                <a:spcPts val="1200"/>
              </a:spcAft>
              <a:defRPr/>
            </a:pPr>
            <a:r>
              <a:rPr lang="fr-FR">
                <a:solidFill>
                  <a:schemeClr val="bg2">
                    <a:lumMod val="25000"/>
                  </a:schemeClr>
                </a:solidFill>
              </a:rPr>
              <a:t>Modalités d’échanges pour la préparation des séances, horaires possibles.  </a:t>
            </a:r>
            <a:endParaRPr/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54313" y="4616767"/>
            <a:ext cx="4127821" cy="2012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300">
                <a:solidFill>
                  <a:schemeClr val="accent3">
                    <a:lumMod val="60000"/>
                    <a:lumOff val="40000"/>
                  </a:schemeClr>
                </a:solidFill>
              </a:rPr>
              <a:t>Les coordinateurs du projet</a:t>
            </a:r>
            <a:endParaRPr/>
          </a:p>
        </p:txBody>
      </p:sp>
      <p:grpSp>
        <p:nvGrpSpPr>
          <p:cNvPr id="5" name="Espace réservé du contenu 3"/>
          <p:cNvGrpSpPr/>
          <p:nvPr/>
        </p:nvGrpSpPr>
        <p:grpSpPr bwMode="auto">
          <a:xfrm>
            <a:off x="838200" y="1825625"/>
            <a:ext cx="10515600" cy="4351338"/>
            <a:chOff x="0" y="0"/>
            <a:chExt cx="10515600" cy="4351338"/>
          </a:xfrm>
        </p:grpSpPr>
        <p:sp>
          <p:nvSpPr>
            <p:cNvPr id="6" name="Rectangle : avec coins arrondis en haut 5"/>
            <p:cNvSpPr/>
            <p:nvPr/>
          </p:nvSpPr>
          <p:spPr bwMode="auto">
            <a:xfrm rot="5400000">
              <a:off x="6301587" y="-2303662"/>
              <a:ext cx="1698041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  <a:alpha val="90000"/>
              </a:schemeClr>
            </a:solidFill>
            <a:ln w="12700" cap="flat" cmpd="sng" algn="ctr">
              <a:solidFill>
                <a:schemeClr val="accent1">
                  <a:tint val="40000"/>
                  <a:hueOff val="0"/>
                  <a:satOff val="0"/>
                  <a:lumOff val="0"/>
                  <a:alphaOff val="0"/>
                  <a:alpha val="9000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vert270" wrap="square" lIns="91440" tIns="45720" rIns="91440" bIns="4572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fr-FR" sz="2400"/>
                <a:t>Hélène TUFFIGO, professeure</a:t>
              </a:r>
              <a:endParaRPr/>
            </a:p>
          </p:txBody>
        </p:sp>
        <p:sp>
          <p:nvSpPr>
            <p:cNvPr id="7" name="Rectangle : coins arrondis 6"/>
            <p:cNvSpPr/>
            <p:nvPr/>
          </p:nvSpPr>
          <p:spPr bwMode="auto">
            <a:xfrm>
              <a:off x="0" y="53"/>
              <a:ext cx="3785616" cy="212255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fr-FR" sz="6500"/>
                <a:t>IUT</a:t>
              </a:r>
              <a:endParaRPr/>
            </a:p>
          </p:txBody>
        </p:sp>
        <p:sp>
          <p:nvSpPr>
            <p:cNvPr id="8" name="Rectangle : avec coins arrondis en haut 7"/>
            <p:cNvSpPr/>
            <p:nvPr/>
          </p:nvSpPr>
          <p:spPr bwMode="auto">
            <a:xfrm rot="5400000">
              <a:off x="6301587" y="-74983"/>
              <a:ext cx="1698041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  <a:alpha val="90000"/>
              </a:schemeClr>
            </a:solidFill>
            <a:ln w="12700" cap="flat" cmpd="sng" algn="ctr">
              <a:solidFill>
                <a:schemeClr val="accent1">
                  <a:tint val="40000"/>
                  <a:hueOff val="0"/>
                  <a:satOff val="0"/>
                  <a:lumOff val="0"/>
                  <a:alphaOff val="0"/>
                  <a:alpha val="9000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vert270" wrap="square" lIns="91440" tIns="45720" rIns="91440" bIns="4572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har char="•"/>
                <a:defRPr/>
              </a:pPr>
              <a:r>
                <a:rPr lang="fr-FR" sz="2400"/>
                <a:t>Delphine LOUSSOUARN, conseillère pédagogique</a:t>
              </a:r>
              <a:endParaRPr/>
            </a:p>
            <a:p>
              <a:pPr marL="228600" lvl="1" indent="-228600" algn="l" defTabSz="10668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fr-FR" sz="2400"/>
                <a:t>Philippe LE FOUILLÉ et Paul LEMEUR,    Enseignants Référents aux Usages du Numérique</a:t>
              </a:r>
              <a:endParaRPr/>
            </a:p>
          </p:txBody>
        </p:sp>
        <p:sp>
          <p:nvSpPr>
            <p:cNvPr id="9" name="Rectangle : coins arrondis 8"/>
            <p:cNvSpPr/>
            <p:nvPr/>
          </p:nvSpPr>
          <p:spPr bwMode="auto">
            <a:xfrm>
              <a:off x="0" y="2228732"/>
              <a:ext cx="3785616" cy="212255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fr-FR" sz="6500"/>
                <a:t>1</a:t>
              </a:r>
              <a:r>
                <a:rPr lang="fr-FR" sz="6500" baseline="30000"/>
                <a:t>er</a:t>
              </a:r>
              <a:r>
                <a:rPr lang="fr-FR" sz="6500"/>
                <a:t> degré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1727199" y="474661"/>
            <a:ext cx="6350000" cy="1590675"/>
          </a:xfrm>
        </p:spPr>
        <p:txBody>
          <a:bodyPr/>
          <a:lstStyle/>
          <a:p>
            <a:pPr algn="ctr">
              <a:defRPr/>
            </a:pPr>
            <a:r>
              <a:rPr lang="fr-FR" sz="4800">
                <a:solidFill>
                  <a:schemeClr val="accent3">
                    <a:lumMod val="60000"/>
                    <a:lumOff val="40000"/>
                  </a:schemeClr>
                </a:solidFill>
              </a:rPr>
              <a:t>Partenaires scientifiques pour la classe 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292100" y="2250438"/>
            <a:ext cx="10086339" cy="2136775"/>
          </a:xfrm>
        </p:spPr>
        <p:txBody>
          <a:bodyPr/>
          <a:lstStyle/>
          <a:p>
            <a:pPr>
              <a:defRPr/>
            </a:pPr>
            <a:r>
              <a:rPr lang="fr-FR">
                <a:solidFill>
                  <a:schemeClr val="bg2">
                    <a:lumMod val="25000"/>
                  </a:schemeClr>
                </a:solidFill>
              </a:rPr>
              <a:t>Développer dans les classes un enseignement reposant sur la démarche d'investigation et l'expérimentation, </a:t>
            </a:r>
            <a:endParaRPr/>
          </a:p>
          <a:p>
            <a:pPr>
              <a:defRPr/>
            </a:pPr>
            <a:r>
              <a:rPr lang="fr-FR">
                <a:solidFill>
                  <a:schemeClr val="bg2">
                    <a:lumMod val="25000"/>
                  </a:schemeClr>
                </a:solidFill>
              </a:rPr>
              <a:t>Encourager et faciliter l'engagement des scientiﬁques au bénéﬁce des enseignants de l'école primaire et de leurs élèves. </a:t>
            </a:r>
            <a:endParaRPr/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410700" y="236537"/>
            <a:ext cx="2209800" cy="2066925"/>
          </a:xfrm>
          <a:prstGeom prst="rect">
            <a:avLst/>
          </a:prstGeom>
        </p:spPr>
      </p:pic>
      <p:grpSp>
        <p:nvGrpSpPr>
          <p:cNvPr id="7" name="Diagramme 4"/>
          <p:cNvGrpSpPr/>
          <p:nvPr/>
        </p:nvGrpSpPr>
        <p:grpSpPr bwMode="auto">
          <a:xfrm>
            <a:off x="4749800" y="3856567"/>
            <a:ext cx="6731000" cy="2798234"/>
            <a:chOff x="0" y="0"/>
            <a:chExt cx="6731000" cy="2798234"/>
          </a:xfrm>
        </p:grpSpPr>
        <p:sp>
          <p:nvSpPr>
            <p:cNvPr id="8" name="Flèche : bas 7"/>
            <p:cNvSpPr/>
            <p:nvPr/>
          </p:nvSpPr>
          <p:spPr bwMode="auto">
            <a:xfrm rot="16199998">
              <a:off x="821" y="659"/>
              <a:ext cx="2796914" cy="2796914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vert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fr-FR" sz="3000"/>
                <a:t>Étudiants IUT</a:t>
              </a:r>
              <a:endParaRPr/>
            </a:p>
          </p:txBody>
        </p:sp>
        <p:sp>
          <p:nvSpPr>
            <p:cNvPr id="9" name="Flèche : bas 8"/>
            <p:cNvSpPr/>
            <p:nvPr/>
          </p:nvSpPr>
          <p:spPr bwMode="auto">
            <a:xfrm rot="5400000">
              <a:off x="3933264" y="659"/>
              <a:ext cx="2796914" cy="2796914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vert270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fr-FR" sz="3000"/>
                <a:t>Classes de cycle 2 ou 3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57030" y="215899"/>
            <a:ext cx="3480943" cy="2316409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 bwMode="auto">
          <a:xfrm>
            <a:off x="458437" y="618448"/>
            <a:ext cx="7064374" cy="1325562"/>
          </a:xfrm>
        </p:spPr>
        <p:txBody>
          <a:bodyPr/>
          <a:lstStyle/>
          <a:p>
            <a:pPr algn="ctr">
              <a:defRPr/>
            </a:pPr>
            <a:r>
              <a:rPr lang="fr-FR" sz="4300">
                <a:solidFill>
                  <a:schemeClr val="accent3">
                    <a:lumMod val="60000"/>
                    <a:lumOff val="40000"/>
                  </a:schemeClr>
                </a:solidFill>
              </a:rPr>
              <a:t>Partenariat avec l’IUT d’informatique</a:t>
            </a:r>
            <a:endParaRPr sz="400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625474" y="3252904"/>
            <a:ext cx="10833100" cy="3331251"/>
          </a:xfrm>
        </p:spPr>
        <p:txBody>
          <a:bodyPr/>
          <a:lstStyle/>
          <a:p>
            <a:pPr lvl="0">
              <a:spcAft>
                <a:spcPts val="1800"/>
              </a:spcAft>
              <a:defRPr/>
            </a:pPr>
            <a:r>
              <a:rPr lang="fr-FR">
                <a:solidFill>
                  <a:schemeClr val="bg2">
                    <a:lumMod val="25000"/>
                  </a:schemeClr>
                </a:solidFill>
              </a:rPr>
              <a:t>Les étudiants proposent des séances de programmation dans le cadre des programmes scolaires…</a:t>
            </a:r>
            <a:endParaRPr/>
          </a:p>
          <a:p>
            <a:pPr lvl="0">
              <a:spcAft>
                <a:spcPts val="1800"/>
              </a:spcAft>
              <a:defRPr/>
            </a:pPr>
            <a:r>
              <a:rPr lang="fr-FR">
                <a:solidFill>
                  <a:schemeClr val="bg2">
                    <a:lumMod val="25000"/>
                  </a:schemeClr>
                </a:solidFill>
              </a:rPr>
              <a:t>La préparation des séances se fait en concertation.</a:t>
            </a:r>
            <a:endParaRPr/>
          </a:p>
          <a:p>
            <a:pPr lvl="0">
              <a:spcAft>
                <a:spcPts val="1800"/>
              </a:spcAft>
              <a:defRPr/>
            </a:pPr>
            <a:r>
              <a:rPr lang="fr-FR">
                <a:solidFill>
                  <a:schemeClr val="bg2">
                    <a:lumMod val="25000"/>
                  </a:schemeClr>
                </a:solidFill>
              </a:rPr>
              <a:t>un binôme ou un trinôme d’étudiants intervient dans la classe pour 4 à 5 séances. (co-intervention avec l’enseignant)</a:t>
            </a:r>
            <a:endParaRPr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Imag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21358341">
            <a:off x="1497354" y="4257199"/>
            <a:ext cx="2143125" cy="2143125"/>
          </a:xfrm>
          <a:prstGeom prst="rect">
            <a:avLst/>
          </a:prstGeom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324341" y="3499902"/>
            <a:ext cx="2915602" cy="2915602"/>
          </a:xfrm>
          <a:prstGeom prst="rect">
            <a:avLst/>
          </a:prstGeom>
        </p:spPr>
      </p:pic>
      <p:pic>
        <p:nvPicPr>
          <p:cNvPr id="5" name="Image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409855">
            <a:off x="1657356" y="461035"/>
            <a:ext cx="3834538" cy="2528572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 bwMode="auto">
          <a:xfrm>
            <a:off x="3884579" y="168678"/>
            <a:ext cx="5881042" cy="769743"/>
          </a:xfrm>
        </p:spPr>
        <p:txBody>
          <a:bodyPr/>
          <a:lstStyle/>
          <a:p>
            <a:pPr>
              <a:defRPr/>
            </a:pPr>
            <a:r>
              <a:rPr lang="fr-FR">
                <a:solidFill>
                  <a:schemeClr val="accent1"/>
                </a:solidFill>
              </a:rPr>
              <a:t>Des activités possibles</a:t>
            </a:r>
            <a:endParaRPr/>
          </a:p>
        </p:txBody>
      </p:sp>
      <p:sp>
        <p:nvSpPr>
          <p:cNvPr id="7" name="Rectangle avec coins rognés en diagonale 3"/>
          <p:cNvSpPr/>
          <p:nvPr/>
        </p:nvSpPr>
        <p:spPr bwMode="auto">
          <a:xfrm>
            <a:off x="1335241" y="2565584"/>
            <a:ext cx="2870200" cy="1041400"/>
          </a:xfrm>
          <a:prstGeom prst="snip2DiagRect">
            <a:avLst>
              <a:gd name="adj1" fmla="val 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800"/>
              <a:t>ROBOTS </a:t>
            </a:r>
            <a:endParaRPr/>
          </a:p>
        </p:txBody>
      </p:sp>
      <p:sp>
        <p:nvSpPr>
          <p:cNvPr id="8" name="Rectangle avec coins rognés en diagonale 4"/>
          <p:cNvSpPr/>
          <p:nvPr/>
        </p:nvSpPr>
        <p:spPr bwMode="auto">
          <a:xfrm>
            <a:off x="5237480" y="4157980"/>
            <a:ext cx="2870200" cy="1041400"/>
          </a:xfrm>
          <a:prstGeom prst="snip2DiagRect">
            <a:avLst>
              <a:gd name="adj1" fmla="val 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800"/>
              <a:t>Sur ordinateur</a:t>
            </a:r>
            <a:endParaRPr/>
          </a:p>
        </p:txBody>
      </p:sp>
      <p:sp>
        <p:nvSpPr>
          <p:cNvPr id="9" name="Rectangle avec coins rognés en diagonale 5"/>
          <p:cNvSpPr/>
          <p:nvPr/>
        </p:nvSpPr>
        <p:spPr bwMode="auto">
          <a:xfrm>
            <a:off x="7622540" y="1212696"/>
            <a:ext cx="2870200" cy="1041400"/>
          </a:xfrm>
          <a:prstGeom prst="snip2DiagRect">
            <a:avLst>
              <a:gd name="adj1" fmla="val 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800"/>
              <a:t>Sans matériel numérique</a:t>
            </a:r>
            <a:endParaRPr/>
          </a:p>
        </p:txBody>
      </p:sp>
      <p:sp>
        <p:nvSpPr>
          <p:cNvPr id="10" name="Ellipse 6"/>
          <p:cNvSpPr/>
          <p:nvPr/>
        </p:nvSpPr>
        <p:spPr bwMode="auto">
          <a:xfrm>
            <a:off x="7635240" y="5396232"/>
            <a:ext cx="2057400" cy="929640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3600">
                <a:ln w="0"/>
                <a:solidFill>
                  <a:schemeClr val="accent1"/>
                </a:solidFill>
              </a:rPr>
              <a:t>tuxbot</a:t>
            </a:r>
            <a:endParaRPr/>
          </a:p>
        </p:txBody>
      </p:sp>
      <p:sp>
        <p:nvSpPr>
          <p:cNvPr id="11" name="Ellipse 7"/>
          <p:cNvSpPr/>
          <p:nvPr/>
        </p:nvSpPr>
        <p:spPr bwMode="auto">
          <a:xfrm>
            <a:off x="4460240" y="5458144"/>
            <a:ext cx="2057400" cy="929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>
                <a:ln w="0"/>
                <a:solidFill>
                  <a:schemeClr val="accent1"/>
                </a:solidFill>
              </a:rPr>
              <a:t>Scratch junior</a:t>
            </a:r>
            <a:endParaRPr/>
          </a:p>
        </p:txBody>
      </p:sp>
      <p:sp>
        <p:nvSpPr>
          <p:cNvPr id="12" name="Ellipse 8"/>
          <p:cNvSpPr/>
          <p:nvPr/>
        </p:nvSpPr>
        <p:spPr bwMode="auto">
          <a:xfrm>
            <a:off x="511516" y="1094709"/>
            <a:ext cx="2057400" cy="929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>
                <a:ln w="0"/>
                <a:solidFill>
                  <a:schemeClr val="accent1"/>
                </a:solidFill>
              </a:rPr>
              <a:t>Thymio</a:t>
            </a:r>
            <a:endParaRPr/>
          </a:p>
        </p:txBody>
      </p:sp>
      <p:sp>
        <p:nvSpPr>
          <p:cNvPr id="13" name="Ellipse 9"/>
          <p:cNvSpPr/>
          <p:nvPr/>
        </p:nvSpPr>
        <p:spPr bwMode="auto">
          <a:xfrm>
            <a:off x="131315" y="4031751"/>
            <a:ext cx="2057400" cy="929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>
                <a:ln w="0"/>
                <a:solidFill>
                  <a:schemeClr val="accent1"/>
                </a:solidFill>
              </a:rPr>
              <a:t>Blue Bot</a:t>
            </a:r>
            <a:endParaRPr/>
          </a:p>
        </p:txBody>
      </p:sp>
      <p:cxnSp>
        <p:nvCxnSpPr>
          <p:cNvPr id="14" name="Connecteur droit 11"/>
          <p:cNvCxnSpPr>
            <a:cxnSpLocks/>
          </p:cNvCxnSpPr>
          <p:nvPr/>
        </p:nvCxnSpPr>
        <p:spPr bwMode="auto">
          <a:xfrm>
            <a:off x="8107680" y="5199380"/>
            <a:ext cx="106680" cy="1968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 bwMode="auto">
          <a:xfrm flipV="1">
            <a:off x="2188715" y="2140817"/>
            <a:ext cx="581626" cy="423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  <a:endCxn id="13" idx="0"/>
          </p:cNvCxnSpPr>
          <p:nvPr/>
        </p:nvCxnSpPr>
        <p:spPr bwMode="auto">
          <a:xfrm flipH="1">
            <a:off x="1160015" y="3496199"/>
            <a:ext cx="330458" cy="535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  <a:endCxn id="11" idx="0"/>
          </p:cNvCxnSpPr>
          <p:nvPr/>
        </p:nvCxnSpPr>
        <p:spPr bwMode="auto">
          <a:xfrm flipH="1">
            <a:off x="5488940" y="5199380"/>
            <a:ext cx="226060" cy="258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24"/>
          <p:cNvSpPr/>
          <p:nvPr/>
        </p:nvSpPr>
        <p:spPr bwMode="auto">
          <a:xfrm>
            <a:off x="9951720" y="2395856"/>
            <a:ext cx="2057400" cy="929640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>
                <a:ln w="0"/>
                <a:solidFill>
                  <a:schemeClr val="accent1"/>
                </a:solidFill>
              </a:rPr>
              <a:t>Codage/</a:t>
            </a:r>
            <a:endParaRPr/>
          </a:p>
          <a:p>
            <a:pPr algn="ctr">
              <a:defRPr/>
            </a:pPr>
            <a:r>
              <a:rPr lang="fr-FR" sz="2400">
                <a:ln w="0"/>
                <a:solidFill>
                  <a:schemeClr val="accent1"/>
                </a:solidFill>
              </a:rPr>
              <a:t>décodage</a:t>
            </a:r>
            <a:endParaRPr lang="fr-FR" sz="3600">
              <a:ln w="0"/>
              <a:solidFill>
                <a:schemeClr val="accent1"/>
              </a:solidFill>
            </a:endParaRPr>
          </a:p>
        </p:txBody>
      </p:sp>
      <p:sp>
        <p:nvSpPr>
          <p:cNvPr id="19" name="Ellipse 25"/>
          <p:cNvSpPr/>
          <p:nvPr/>
        </p:nvSpPr>
        <p:spPr bwMode="auto">
          <a:xfrm>
            <a:off x="6390642" y="2512220"/>
            <a:ext cx="2933699" cy="1168716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>
                <a:ln w="0"/>
                <a:solidFill>
                  <a:schemeClr val="accent1"/>
                </a:solidFill>
              </a:rPr>
              <a:t>Déplacement sur quadrillage</a:t>
            </a:r>
            <a:endParaRPr lang="fr-FR" sz="3600">
              <a:ln w="0"/>
              <a:solidFill>
                <a:schemeClr val="accent1"/>
              </a:solidFill>
            </a:endParaRPr>
          </a:p>
        </p:txBody>
      </p:sp>
      <p:cxnSp>
        <p:nvCxnSpPr>
          <p:cNvPr id="20" name="Connecteur droit 26"/>
          <p:cNvCxnSpPr>
            <a:cxnSpLocks/>
            <a:stCxn id="9" idx="1"/>
          </p:cNvCxnSpPr>
          <p:nvPr/>
        </p:nvCxnSpPr>
        <p:spPr bwMode="auto">
          <a:xfrm flipH="1">
            <a:off x="8107680" y="2254096"/>
            <a:ext cx="949960" cy="25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9"/>
          <p:cNvCxnSpPr>
            <a:cxnSpLocks/>
            <a:stCxn id="18" idx="1"/>
          </p:cNvCxnSpPr>
          <p:nvPr/>
        </p:nvCxnSpPr>
        <p:spPr bwMode="auto">
          <a:xfrm flipH="1" flipV="1">
            <a:off x="9692640" y="2195914"/>
            <a:ext cx="560379" cy="336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cxnSpLocks/>
          </p:cNvCxnSpPr>
          <p:nvPr/>
        </p:nvCxnSpPr>
        <p:spPr bwMode="auto">
          <a:xfrm flipH="1" flipV="1">
            <a:off x="1985991" y="2015776"/>
            <a:ext cx="202724" cy="5487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cxnSpLocks/>
          </p:cNvCxnSpPr>
          <p:nvPr/>
        </p:nvCxnSpPr>
        <p:spPr bwMode="auto">
          <a:xfrm>
            <a:off x="1490473" y="3545374"/>
            <a:ext cx="989055" cy="911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8200" y="35954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fr-FR" b="1">
                <a:solidFill>
                  <a:schemeClr val="bg2">
                    <a:lumMod val="50000"/>
                  </a:schemeClr>
                </a:solidFill>
              </a:rPr>
              <a:t>Des ressources  Enseignants – Etudiants?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30424" y="1556792"/>
            <a:ext cx="11331152" cy="4351338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fr-FR"/>
              <a:t>Un seul lien</a:t>
            </a:r>
            <a:endParaRPr/>
          </a:p>
          <a:p>
            <a:pPr marL="0" indent="0">
              <a:buNone/>
              <a:defRPr/>
            </a:pPr>
            <a:endParaRPr lang="fr-FR" sz="1000"/>
          </a:p>
          <a:p>
            <a:pPr marL="0" indent="0">
              <a:buNone/>
              <a:defRPr/>
            </a:pPr>
            <a:r>
              <a:rPr lang="fr-FR" u="sng">
                <a:hlinkClick r:id="rId2" tooltip="https://plefouille-drive.mytoutatice.cloud/public?sharecode=eedGnXZygDC3"/>
              </a:rPr>
              <a:t>https://plefouille-drive.mytoutatice.cloud/public?sharecode=eedGnXZygDC3</a:t>
            </a:r>
            <a:endParaRPr lang="fr-FR"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151784" y="3140968"/>
            <a:ext cx="3467100" cy="338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 rot="16199998">
            <a:off x="-1439465" y="2766214"/>
            <a:ext cx="4204493" cy="1325563"/>
          </a:xfrm>
        </p:spPr>
        <p:txBody>
          <a:bodyPr/>
          <a:lstStyle/>
          <a:p>
            <a:pPr algn="ctr">
              <a:defRPr/>
            </a:pPr>
            <a:r>
              <a:rPr lang="fr-FR" sz="4300">
                <a:solidFill>
                  <a:schemeClr val="accent3">
                    <a:lumMod val="60000"/>
                    <a:lumOff val="40000"/>
                  </a:schemeClr>
                </a:solidFill>
              </a:rPr>
              <a:t>Le calendrier</a:t>
            </a:r>
            <a:endParaRPr/>
          </a:p>
        </p:txBody>
      </p:sp>
      <p:grpSp>
        <p:nvGrpSpPr>
          <p:cNvPr id="5" name="Diagramme 3"/>
          <p:cNvGrpSpPr/>
          <p:nvPr/>
        </p:nvGrpSpPr>
        <p:grpSpPr bwMode="auto">
          <a:xfrm>
            <a:off x="1356361" y="259291"/>
            <a:ext cx="10386058" cy="6335681"/>
            <a:chOff x="1" y="1"/>
            <a:chExt cx="10386058" cy="6335681"/>
          </a:xfrm>
        </p:grpSpPr>
        <p:sp>
          <p:nvSpPr>
            <p:cNvPr id="6" name="Flèche : chevron 5"/>
            <p:cNvSpPr/>
            <p:nvPr/>
          </p:nvSpPr>
          <p:spPr bwMode="auto">
            <a:xfrm rot="5400000">
              <a:off x="-253514" y="257245"/>
              <a:ext cx="1690097" cy="1183068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vert270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fr-FR" sz="1700">
                  <a:solidFill>
                    <a:schemeClr val="bg1"/>
                  </a:solidFill>
                </a:rPr>
                <a:t>septembre / octobre </a:t>
              </a:r>
              <a:endParaRPr/>
            </a:p>
          </p:txBody>
        </p:sp>
        <p:sp>
          <p:nvSpPr>
            <p:cNvPr id="7" name="Rectangle : avec coins arrondis en haut 6"/>
            <p:cNvSpPr/>
            <p:nvPr/>
          </p:nvSpPr>
          <p:spPr bwMode="auto">
            <a:xfrm rot="5400000">
              <a:off x="5235282" y="-4052213"/>
              <a:ext cx="1098563" cy="920299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  <a:alpha val="9000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vert270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fr-FR" sz="2100">
                  <a:solidFill>
                    <a:schemeClr val="accent1"/>
                  </a:solidFill>
                </a:rPr>
                <a:t>Recueil des candidatures des professeurs des écoles et étudiants</a:t>
              </a:r>
              <a:endParaRPr/>
            </a:p>
          </p:txBody>
        </p:sp>
        <p:sp>
          <p:nvSpPr>
            <p:cNvPr id="8" name="Flèche : chevron 7"/>
            <p:cNvSpPr/>
            <p:nvPr/>
          </p:nvSpPr>
          <p:spPr bwMode="auto">
            <a:xfrm rot="5400000">
              <a:off x="-253514" y="1804530"/>
              <a:ext cx="1690097" cy="1183068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vert270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fr-FR" sz="1700"/>
                <a:t>novembre</a:t>
              </a:r>
              <a:endParaRPr/>
            </a:p>
            <a:p>
              <a:pPr marL="0" lvl="0" indent="0" algn="ctr" defTabSz="755649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fr-FR" sz="1700"/>
                <a:t>décembre</a:t>
              </a:r>
              <a:endParaRPr/>
            </a:p>
          </p:txBody>
        </p:sp>
        <p:sp>
          <p:nvSpPr>
            <p:cNvPr id="9" name="Rectangle : avec coins arrondis en haut 8"/>
            <p:cNvSpPr/>
            <p:nvPr/>
          </p:nvSpPr>
          <p:spPr bwMode="auto">
            <a:xfrm rot="5400000">
              <a:off x="5235282" y="-2501197"/>
              <a:ext cx="1098563" cy="920299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  <a:alpha val="9000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vert270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fr-FR" sz="2100">
                  <a:solidFill>
                    <a:schemeClr val="accent1"/>
                  </a:solidFill>
                </a:rPr>
                <a:t>Constitution et présentation des associations PE / groupe d’étudiants. </a:t>
              </a:r>
              <a:endParaRPr/>
            </a:p>
            <a:p>
              <a:pPr marL="228600" lvl="1" indent="-228600" algn="l" defTabSz="933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fr-FR" sz="2100">
                  <a:solidFill>
                    <a:schemeClr val="accent1"/>
                  </a:solidFill>
                </a:rPr>
                <a:t>Réunion de lancement du projet</a:t>
              </a:r>
              <a:endParaRPr/>
            </a:p>
          </p:txBody>
        </p:sp>
        <p:sp>
          <p:nvSpPr>
            <p:cNvPr id="10" name="Flèche : chevron 9"/>
            <p:cNvSpPr/>
            <p:nvPr/>
          </p:nvSpPr>
          <p:spPr bwMode="auto">
            <a:xfrm rot="5400000">
              <a:off x="-308267" y="3406569"/>
              <a:ext cx="1799603" cy="1183068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vert270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fr-FR" sz="1700"/>
                <a:t> janvier</a:t>
              </a:r>
              <a:endParaRPr/>
            </a:p>
          </p:txBody>
        </p:sp>
        <p:sp>
          <p:nvSpPr>
            <p:cNvPr id="11" name="Rectangle : avec coins arrondis en haut 10"/>
            <p:cNvSpPr/>
            <p:nvPr/>
          </p:nvSpPr>
          <p:spPr bwMode="auto">
            <a:xfrm rot="5400000">
              <a:off x="5172795" y="-891426"/>
              <a:ext cx="1223536" cy="920299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  <a:alpha val="9000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vert270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fr-FR" sz="2100">
                  <a:solidFill>
                    <a:schemeClr val="accent1"/>
                  </a:solidFill>
                </a:rPr>
                <a:t>Formation des étudiants à la démarche expérimentale, aide à la préparation des séances (site de l'IUT, un après-midi).</a:t>
              </a:r>
              <a:endParaRPr lang="fr-FR" sz="2100"/>
            </a:p>
            <a:p>
              <a:pPr marL="228600" lvl="1" indent="-228600" algn="l" defTabSz="933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fr-FR" sz="2100">
                  <a:solidFill>
                    <a:schemeClr val="accent1"/>
                  </a:solidFill>
                </a:rPr>
                <a:t>Concertation  PE / étudiants pour la programmation des séances (dans les écoles). </a:t>
              </a:r>
              <a:endParaRPr lang="fr-FR" sz="2100"/>
            </a:p>
          </p:txBody>
        </p:sp>
        <p:sp>
          <p:nvSpPr>
            <p:cNvPr id="12" name="Flèche : chevron 11"/>
            <p:cNvSpPr/>
            <p:nvPr/>
          </p:nvSpPr>
          <p:spPr bwMode="auto">
            <a:xfrm rot="5400000">
              <a:off x="-253514" y="4899100"/>
              <a:ext cx="1690097" cy="1183068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vert270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fr-FR" sz="1700"/>
                <a:t>mi-janvier à fin avril</a:t>
              </a:r>
              <a:endParaRPr/>
            </a:p>
          </p:txBody>
        </p:sp>
        <p:sp>
          <p:nvSpPr>
            <p:cNvPr id="13" name="Rectangle : avec coins arrondis en haut 12"/>
            <p:cNvSpPr/>
            <p:nvPr/>
          </p:nvSpPr>
          <p:spPr bwMode="auto">
            <a:xfrm rot="5400000">
              <a:off x="5235282" y="593371"/>
              <a:ext cx="1098563" cy="920299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  <a:alpha val="9000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vert270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fr-FR" sz="2100">
                  <a:solidFill>
                    <a:schemeClr val="accent1"/>
                  </a:solidFill>
                </a:rPr>
                <a:t>5 séances en classe</a:t>
              </a:r>
              <a:endParaRPr/>
            </a:p>
            <a:p>
              <a:pPr marL="228600" lvl="1" indent="-228600" algn="l" defTabSz="933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fr-FR" sz="2100">
                  <a:solidFill>
                    <a:schemeClr val="accent1"/>
                  </a:solidFill>
                </a:rPr>
                <a:t>Bilan à faire remonter aux coordinateurs 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665691" y="4013986"/>
            <a:ext cx="2325689" cy="21662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 bwMode="auto">
          <a:xfrm>
            <a:off x="684214" y="388936"/>
            <a:ext cx="8924925" cy="996950"/>
          </a:xfrm>
        </p:spPr>
        <p:txBody>
          <a:bodyPr rtlCol="0">
            <a:noAutofit/>
          </a:bodyPr>
          <a:lstStyle/>
          <a:p>
            <a:pPr>
              <a:spcAft>
                <a:spcPts val="0"/>
              </a:spcAft>
              <a:defRPr/>
            </a:pPr>
            <a:r>
              <a:rPr lang="fr-FR" sz="4000" b="1">
                <a:solidFill>
                  <a:srgbClr val="002060"/>
                </a:solidFill>
              </a:rPr>
              <a:t>Activités avec intervenants extérieurs</a:t>
            </a:r>
            <a:endParaRPr/>
          </a:p>
        </p:txBody>
      </p:sp>
      <p:sp>
        <p:nvSpPr>
          <p:cNvPr id="6" name="Rectangle à coins arrondis 3"/>
          <p:cNvSpPr/>
          <p:nvPr/>
        </p:nvSpPr>
        <p:spPr bwMode="auto">
          <a:xfrm>
            <a:off x="7002938" y="1926898"/>
            <a:ext cx="4431351" cy="204773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fr-FR" sz="2400">
                <a:solidFill>
                  <a:prstClr val="white"/>
                </a:solidFill>
                <a:latin typeface="Calibri"/>
              </a:rPr>
              <a:t>Chaque enseignant constitue </a:t>
            </a:r>
            <a:endParaRPr/>
          </a:p>
          <a:p>
            <a:pPr algn="ctr" defTabSz="685800">
              <a:defRPr/>
            </a:pPr>
            <a:r>
              <a:rPr lang="fr-FR" sz="2400">
                <a:solidFill>
                  <a:prstClr val="white"/>
                </a:solidFill>
                <a:latin typeface="Calibri"/>
              </a:rPr>
              <a:t>un nouveau  dossier : </a:t>
            </a:r>
            <a:endParaRPr/>
          </a:p>
          <a:p>
            <a:pPr algn="ctr" defTabSz="685800">
              <a:defRPr/>
            </a:pPr>
            <a:r>
              <a:rPr lang="fr-FR" sz="2400">
                <a:solidFill>
                  <a:prstClr val="white"/>
                </a:solidFill>
                <a:latin typeface="Calibri"/>
              </a:rPr>
              <a:t>« demande d’activité avec intervenants extérieur »</a:t>
            </a:r>
            <a:endParaRPr/>
          </a:p>
          <a:p>
            <a:pPr algn="ctr" defTabSz="685800">
              <a:defRPr/>
            </a:pPr>
            <a:r>
              <a:rPr lang="fr-FR" sz="2400">
                <a:solidFill>
                  <a:prstClr val="white"/>
                </a:solidFill>
                <a:latin typeface="Calibri"/>
              </a:rPr>
              <a:t>(noms des intervenants, dates…)</a:t>
            </a:r>
            <a:endParaRPr/>
          </a:p>
        </p:txBody>
      </p:sp>
      <p:sp>
        <p:nvSpPr>
          <p:cNvPr id="7" name="Rectangle à coins arrondis 5"/>
          <p:cNvSpPr/>
          <p:nvPr/>
        </p:nvSpPr>
        <p:spPr bwMode="auto">
          <a:xfrm>
            <a:off x="750899" y="3974636"/>
            <a:ext cx="3903025" cy="152717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fr-FR">
                <a:solidFill>
                  <a:schemeClr val="bg1"/>
                </a:solidFill>
                <a:latin typeface="Calibri"/>
              </a:rPr>
              <a:t>Chaque étudiant transmet les informations et donne son autorisation à la consultation du dossier.</a:t>
            </a:r>
            <a:endParaRPr/>
          </a:p>
          <a:p>
            <a:pPr algn="ctr" defTabSz="685800">
              <a:defRPr/>
            </a:pPr>
            <a:r>
              <a:rPr lang="fr-FR">
                <a:solidFill>
                  <a:schemeClr val="bg1"/>
                </a:solidFill>
                <a:latin typeface="Calibri"/>
              </a:rPr>
              <a:t>par mail à Philippe LE FOUILLE</a:t>
            </a:r>
            <a:endParaRPr/>
          </a:p>
        </p:txBody>
      </p:sp>
      <p:sp>
        <p:nvSpPr>
          <p:cNvPr id="8" name="Rectangle à coins arrondis 6"/>
          <p:cNvSpPr/>
          <p:nvPr/>
        </p:nvSpPr>
        <p:spPr bwMode="auto">
          <a:xfrm>
            <a:off x="750898" y="2028306"/>
            <a:ext cx="4029872" cy="13716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fr-FR" sz="2400">
                <a:solidFill>
                  <a:prstClr val="white"/>
                </a:solidFill>
                <a:latin typeface="Calibri"/>
              </a:rPr>
              <a:t>Honorabilité : </a:t>
            </a:r>
            <a:endParaRPr/>
          </a:p>
          <a:p>
            <a:pPr algn="ctr" defTabSz="685800">
              <a:defRPr/>
            </a:pPr>
            <a:r>
              <a:rPr lang="fr-FR" sz="2400" u="sng">
                <a:solidFill>
                  <a:prstClr val="white"/>
                </a:solidFill>
                <a:latin typeface="Calibri"/>
                <a:hlinkClick r:id="rId4" tooltip="https://plefouille-drive.mytoutatice.cloud/public?sharecode=uQrCXp24y5SS"/>
              </a:rPr>
              <a:t>Vérification du fichier</a:t>
            </a:r>
            <a:r>
              <a:rPr lang="fr-FR" sz="2400">
                <a:solidFill>
                  <a:prstClr val="white"/>
                </a:solidFill>
                <a:latin typeface="Calibri"/>
              </a:rPr>
              <a:t> </a:t>
            </a:r>
            <a:endParaRPr/>
          </a:p>
          <a:p>
            <a:pPr algn="ctr" defTabSz="685800">
              <a:defRPr/>
            </a:pPr>
            <a:r>
              <a:rPr lang="fr-FR" sz="2400">
                <a:solidFill>
                  <a:prstClr val="white"/>
                </a:solidFill>
                <a:latin typeface="Calibri"/>
              </a:rPr>
              <a:t>FIJAISV</a:t>
            </a:r>
            <a:endParaRPr/>
          </a:p>
        </p:txBody>
      </p:sp>
      <p:sp>
        <p:nvSpPr>
          <p:cNvPr id="9" name="Croix 2"/>
          <p:cNvSpPr/>
          <p:nvPr/>
        </p:nvSpPr>
        <p:spPr bwMode="auto">
          <a:xfrm>
            <a:off x="5447349" y="2028308"/>
            <a:ext cx="1031875" cy="1116012"/>
          </a:xfrm>
          <a:prstGeom prst="plus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fr-FR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à coins arrondis 16"/>
          <p:cNvSpPr/>
          <p:nvPr/>
        </p:nvSpPr>
        <p:spPr bwMode="auto">
          <a:xfrm>
            <a:off x="8339139" y="5046095"/>
            <a:ext cx="2397122" cy="45571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fr-FR" sz="2400">
                <a:solidFill>
                  <a:prstClr val="white"/>
                </a:solidFill>
                <a:latin typeface="Calibri"/>
              </a:rPr>
              <a:t>Vérification CPC</a:t>
            </a:r>
            <a:endParaRPr/>
          </a:p>
        </p:txBody>
      </p:sp>
      <p:sp>
        <p:nvSpPr>
          <p:cNvPr id="11" name="Rectangle à coins arrondis 17"/>
          <p:cNvSpPr/>
          <p:nvPr/>
        </p:nvSpPr>
        <p:spPr bwMode="auto">
          <a:xfrm>
            <a:off x="7775336" y="5949558"/>
            <a:ext cx="3667605" cy="56991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fr-FR" sz="2400">
                <a:solidFill>
                  <a:prstClr val="white"/>
                </a:solidFill>
                <a:latin typeface="Calibri"/>
              </a:rPr>
              <a:t>Validation et archivage  IEN</a:t>
            </a:r>
            <a:endParaRPr/>
          </a:p>
        </p:txBody>
      </p:sp>
      <p:sp>
        <p:nvSpPr>
          <p:cNvPr id="12" name="Rectangle à coins arrondis 18"/>
          <p:cNvSpPr/>
          <p:nvPr/>
        </p:nvSpPr>
        <p:spPr bwMode="auto">
          <a:xfrm>
            <a:off x="1071671" y="5905435"/>
            <a:ext cx="3040043" cy="63179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fr-FR" sz="2400">
                <a:solidFill>
                  <a:prstClr val="white"/>
                </a:solidFill>
                <a:latin typeface="Calibri"/>
              </a:rPr>
              <a:t>Validation  DSDEN</a:t>
            </a:r>
            <a:endParaRPr/>
          </a:p>
        </p:txBody>
      </p:sp>
      <p:sp>
        <p:nvSpPr>
          <p:cNvPr id="13" name="Flèche vers le bas 22"/>
          <p:cNvSpPr/>
          <p:nvPr/>
        </p:nvSpPr>
        <p:spPr bwMode="auto">
          <a:xfrm>
            <a:off x="2417268" y="5542533"/>
            <a:ext cx="348850" cy="36290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fr-FR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ous-titre 2"/>
          <p:cNvSpPr/>
          <p:nvPr/>
        </p:nvSpPr>
        <p:spPr bwMode="auto">
          <a:xfrm>
            <a:off x="684214" y="1249282"/>
            <a:ext cx="8534400" cy="50482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Calibri"/>
              </a:defRPr>
            </a:lvl1pPr>
            <a:lvl2pPr marL="685800" indent="-22860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Calibri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00">
                <a:solidFill>
                  <a:schemeClr val="tx1"/>
                </a:solidFill>
                <a:latin typeface="Calibri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00">
                <a:solidFill>
                  <a:schemeClr val="tx1"/>
                </a:solidFill>
                <a:latin typeface="Calibri"/>
              </a:defRPr>
            </a:lvl5pPr>
            <a:lvl6pPr marL="2514600" indent="-228600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Arial"/>
              <a:buChar char="•"/>
              <a:defRPr sz="1300">
                <a:solidFill>
                  <a:schemeClr val="tx1"/>
                </a:solidFill>
                <a:latin typeface="Calibri"/>
              </a:defRPr>
            </a:lvl6pPr>
            <a:lvl7pPr marL="2971800" indent="-228600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Arial"/>
              <a:buChar char="•"/>
              <a:defRPr sz="1300">
                <a:solidFill>
                  <a:schemeClr val="tx1"/>
                </a:solidFill>
                <a:latin typeface="Calibri"/>
              </a:defRPr>
            </a:lvl7pPr>
            <a:lvl8pPr marL="3429000" indent="-228600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Arial"/>
              <a:buChar char="•"/>
              <a:defRPr sz="1300">
                <a:solidFill>
                  <a:schemeClr val="tx1"/>
                </a:solidFill>
                <a:latin typeface="Calibri"/>
              </a:defRPr>
            </a:lvl8pPr>
            <a:lvl9pPr marL="3886200" indent="-228600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Arial"/>
              <a:buChar char="•"/>
              <a:defRPr sz="1300">
                <a:solidFill>
                  <a:schemeClr val="tx1"/>
                </a:solidFill>
                <a:latin typeface="Calibri"/>
              </a:defRPr>
            </a:lvl9pPr>
          </a:lstStyle>
          <a:p>
            <a:pPr algn="ctr">
              <a:spcAft>
                <a:spcPts val="0"/>
              </a:spcAft>
              <a:buNone/>
              <a:defRPr/>
            </a:pPr>
            <a:r>
              <a:rPr lang="fr-FR" sz="2700">
                <a:solidFill>
                  <a:srgbClr val="629DD1"/>
                </a:solidFill>
                <a:cs typeface="Arial"/>
              </a:rPr>
              <a:t>La déclaration sur TOUTATICE : un préalable indispensable !</a:t>
            </a:r>
            <a:endParaRPr/>
          </a:p>
        </p:txBody>
      </p:sp>
      <p:sp>
        <p:nvSpPr>
          <p:cNvPr id="15" name="Rectangle à coins arrondis 20"/>
          <p:cNvSpPr/>
          <p:nvPr/>
        </p:nvSpPr>
        <p:spPr bwMode="auto">
          <a:xfrm>
            <a:off x="7741408" y="4275374"/>
            <a:ext cx="3325496" cy="41385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fr-FR" sz="2400">
                <a:solidFill>
                  <a:prstClr val="white"/>
                </a:solidFill>
                <a:latin typeface="Calibri"/>
              </a:rPr>
              <a:t>Autorisation directeur</a:t>
            </a:r>
            <a:endParaRPr/>
          </a:p>
        </p:txBody>
      </p:sp>
      <p:sp>
        <p:nvSpPr>
          <p:cNvPr id="16" name="Flèche vers le bas 23"/>
          <p:cNvSpPr/>
          <p:nvPr/>
        </p:nvSpPr>
        <p:spPr bwMode="auto">
          <a:xfrm>
            <a:off x="9218613" y="4013986"/>
            <a:ext cx="319087" cy="21630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fr-FR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èche vers le bas 24"/>
          <p:cNvSpPr/>
          <p:nvPr/>
        </p:nvSpPr>
        <p:spPr bwMode="auto">
          <a:xfrm>
            <a:off x="2417268" y="3571012"/>
            <a:ext cx="348850" cy="36290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fr-FR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Explosion 1 7"/>
          <p:cNvSpPr/>
          <p:nvPr/>
        </p:nvSpPr>
        <p:spPr bwMode="auto">
          <a:xfrm>
            <a:off x="18330" y="2879105"/>
            <a:ext cx="2076147" cy="124303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800">
                <a:solidFill>
                  <a:srgbClr val="002060"/>
                </a:solidFill>
              </a:rPr>
              <a:t>ERUN</a:t>
            </a:r>
            <a:endParaRPr/>
          </a:p>
        </p:txBody>
      </p:sp>
      <p:sp>
        <p:nvSpPr>
          <p:cNvPr id="19" name="Explosion 1 25"/>
          <p:cNvSpPr/>
          <p:nvPr/>
        </p:nvSpPr>
        <p:spPr bwMode="auto">
          <a:xfrm>
            <a:off x="9609138" y="910007"/>
            <a:ext cx="2469044" cy="121920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>
                <a:solidFill>
                  <a:srgbClr val="002060"/>
                </a:solidFill>
              </a:rPr>
              <a:t>enseignant</a:t>
            </a:r>
            <a:endParaRPr/>
          </a:p>
        </p:txBody>
      </p:sp>
      <p:sp>
        <p:nvSpPr>
          <p:cNvPr id="20" name="Flèche vers le bas 27"/>
          <p:cNvSpPr/>
          <p:nvPr/>
        </p:nvSpPr>
        <p:spPr bwMode="auto">
          <a:xfrm>
            <a:off x="9218612" y="5671294"/>
            <a:ext cx="319087" cy="21630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fr-FR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Flèche vers le bas 28"/>
          <p:cNvSpPr/>
          <p:nvPr/>
        </p:nvSpPr>
        <p:spPr bwMode="auto">
          <a:xfrm>
            <a:off x="9199708" y="4759505"/>
            <a:ext cx="319087" cy="21630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fr-FR" sz="1350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0908" y="0"/>
            <a:ext cx="47218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4400">
                <a:solidFill>
                  <a:srgbClr val="4A66AC"/>
                </a:solidFill>
                <a:latin typeface="Calibri Light"/>
                <a:ea typeface="Arial"/>
                <a:cs typeface="Arial"/>
              </a:rPr>
              <a:t>Étudiants et classes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1467" y="769440"/>
            <a:ext cx="5457825" cy="45339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1984" y="819073"/>
            <a:ext cx="5885407" cy="443463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223196" y="5376938"/>
            <a:ext cx="3457575" cy="1323974"/>
          </a:xfrm>
          <a:prstGeom prst="rect">
            <a:avLst/>
          </a:prstGeom>
        </p:spPr>
      </p:pic>
      <p:sp>
        <p:nvSpPr>
          <p:cNvPr id="200543932" name=""/>
          <p:cNvSpPr/>
          <p:nvPr/>
        </p:nvSpPr>
        <p:spPr bwMode="auto">
          <a:xfrm flipH="0" flipV="0">
            <a:off x="1159153" y="2754923"/>
            <a:ext cx="175845" cy="205153"/>
          </a:xfrm>
          <a:prstGeom prst="star8">
            <a:avLst>
              <a:gd name="adj" fmla="val 375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9218108" name=""/>
          <p:cNvSpPr/>
          <p:nvPr/>
        </p:nvSpPr>
        <p:spPr bwMode="auto">
          <a:xfrm flipH="0" flipV="0">
            <a:off x="3201736" y="2754923"/>
            <a:ext cx="175845" cy="205152"/>
          </a:xfrm>
          <a:prstGeom prst="star8">
            <a:avLst>
              <a:gd name="adj" fmla="val 375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4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054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21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40921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1_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ONLYOFFICE/7.2.1.34</Application>
  <DocSecurity>0</DocSecurity>
  <PresentationFormat>Grand écran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Sorties scolaires   déclaration d’intervenants extérieurs pour les activités sportives</dc:title>
  <dc:subject/>
  <dc:creator>admin</dc:creator>
  <cp:keywords/>
  <dc:description/>
  <dc:identifier/>
  <dc:language/>
  <cp:lastModifiedBy>plefouille</cp:lastModifiedBy>
  <cp:revision>57</cp:revision>
  <dcterms:created xsi:type="dcterms:W3CDTF">2019-09-10T10:00:56Z</dcterms:created>
  <dcterms:modified xsi:type="dcterms:W3CDTF">2022-12-05T08:32:34Z</dcterms:modified>
  <cp:category/>
  <cp:contentStatus/>
  <cp:version/>
</cp:coreProperties>
</file>