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35" r:id="rId2"/>
    <p:sldId id="447" r:id="rId3"/>
    <p:sldId id="460" r:id="rId4"/>
    <p:sldId id="462" r:id="rId5"/>
    <p:sldId id="491" r:id="rId6"/>
    <p:sldId id="476" r:id="rId7"/>
    <p:sldId id="477" r:id="rId8"/>
    <p:sldId id="394" r:id="rId9"/>
    <p:sldId id="478" r:id="rId10"/>
    <p:sldId id="479" r:id="rId11"/>
    <p:sldId id="482" r:id="rId12"/>
    <p:sldId id="492" r:id="rId13"/>
    <p:sldId id="475" r:id="rId14"/>
    <p:sldId id="489" r:id="rId15"/>
    <p:sldId id="490" r:id="rId16"/>
    <p:sldId id="483" r:id="rId17"/>
    <p:sldId id="487" r:id="rId18"/>
    <p:sldId id="485" r:id="rId19"/>
    <p:sldId id="486" r:id="rId20"/>
    <p:sldId id="467" r:id="rId21"/>
    <p:sldId id="481" r:id="rId22"/>
    <p:sldId id="4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1: Introduction" id="{95A4417B-5ECB-489C-BBCD-055B00EEDBA7}">
          <p14:sldIdLst>
            <p14:sldId id="435"/>
            <p14:sldId id="447"/>
            <p14:sldId id="460"/>
            <p14:sldId id="462"/>
            <p14:sldId id="491"/>
            <p14:sldId id="476"/>
            <p14:sldId id="477"/>
            <p14:sldId id="394"/>
            <p14:sldId id="478"/>
            <p14:sldId id="479"/>
            <p14:sldId id="482"/>
            <p14:sldId id="492"/>
            <p14:sldId id="475"/>
            <p14:sldId id="489"/>
            <p14:sldId id="490"/>
            <p14:sldId id="483"/>
            <p14:sldId id="487"/>
            <p14:sldId id="485"/>
            <p14:sldId id="486"/>
            <p14:sldId id="467"/>
            <p14:sldId id="481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7A"/>
    <a:srgbClr val="F08E1B"/>
    <a:srgbClr val="262E64"/>
    <a:srgbClr val="CC99FF"/>
    <a:srgbClr val="99CCFF"/>
    <a:srgbClr val="66FFFF"/>
    <a:srgbClr val="FFFFCC"/>
    <a:srgbClr val="FFFF99"/>
    <a:srgbClr val="FF7575"/>
    <a:srgbClr val="87F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howGuides="1">
      <p:cViewPr varScale="1">
        <p:scale>
          <a:sx n="87" d="100"/>
          <a:sy n="87" d="100"/>
        </p:scale>
        <p:origin x="288" y="62"/>
      </p:cViewPr>
      <p:guideLst>
        <p:guide orient="horz" pos="2160"/>
        <p:guide orient="horz" pos="2304"/>
        <p:guide orient="horz" pos="27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055440" y="2420889"/>
            <a:ext cx="7391400" cy="583441"/>
          </a:xfrm>
        </p:spPr>
        <p:txBody>
          <a:bodyPr/>
          <a:lstStyle>
            <a:lvl1pPr>
              <a:defRPr lang="en-US" sz="2600" baseline="0">
                <a:latin typeface="Segoe UI" panose="020B0502040204020203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Speaker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07534" y="3068638"/>
            <a:ext cx="7391301" cy="914400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5pPr>
          </a:lstStyle>
          <a:p>
            <a:pPr lvl="0"/>
            <a:r>
              <a:rPr lang="en-US" sz="3400" dirty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789" userDrawn="1">
          <p15:clr>
            <a:srgbClr val="FBAE40"/>
          </p15:clr>
        </p15:guide>
        <p15:guide id="2" pos="8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7668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87797" y="1494001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below sample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87799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87797" y="3835550"/>
            <a:ext cx="10673019" cy="10728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below sample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87799" y="4973961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3549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15413" y="476672"/>
            <a:ext cx="1065692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 w="3175">
                  <a:noFill/>
                </a:ln>
                <a:solidFill>
                  <a:srgbClr val="F08E1B"/>
                </a:solidFill>
                <a:effectLst/>
                <a:uLnTx/>
                <a:uFillTx/>
                <a:latin typeface="Segoe Light" panose="020B0302040504020203" pitchFamily="34" charset="0"/>
                <a:cs typeface="Segoe UI" panose="020B0502040204020203" pitchFamily="34" charset="0"/>
              </a:rPr>
              <a:t>Agenda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840416" y="2348344"/>
            <a:ext cx="2207355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87376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9589" y="1524001"/>
            <a:ext cx="1301552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87" y="1414674"/>
            <a:ext cx="1250813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 vert="horz" lIns="0" tIns="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492161"/>
            <a:ext cx="10657184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2" y="2492896"/>
            <a:ext cx="32800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19928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2063552" y="2492896"/>
            <a:ext cx="37353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7184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103446" y="2492896"/>
            <a:ext cx="47115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7184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3574" y="476673"/>
            <a:ext cx="10668420" cy="1015489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the code sample below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the code sample below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140969"/>
            <a:ext cx="10668420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1232357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814917" y="6309320"/>
            <a:ext cx="10602539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419">
          <p15:clr>
            <a:srgbClr val="F26B43"/>
          </p15:clr>
        </p15:guide>
        <p15:guide id="3" pos="72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docker-workshop/Lab-1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docker-workshop/Lab-12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7534" y="2874318"/>
            <a:ext cx="7391301" cy="914400"/>
          </a:xfrm>
        </p:spPr>
        <p:txBody>
          <a:bodyPr/>
          <a:lstStyle/>
          <a:p>
            <a:r>
              <a:rPr lang="en-US" dirty="0"/>
              <a:t>Module 10: Docker Compose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83432" y="3738736"/>
            <a:ext cx="7391301" cy="914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Docker Workshop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pic>
        <p:nvPicPr>
          <p:cNvPr id="7" name="Picture 2" descr="https://cdn.rawgit.com/ahmetalpbalkan/docker-chocolatey/d9d3bd5a750d03fc8933e1bee4c3755f361e2797/docker.png">
            <a:extLst>
              <a:ext uri="{FF2B5EF4-FFF2-40B4-BE49-F238E27FC236}">
                <a16:creationId xmlns:a16="http://schemas.microsoft.com/office/drawing/2014/main" id="{49CD2CCD-536A-4910-807B-7C4F4413C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" t="-813" r="-1409" b="36853"/>
          <a:stretch/>
        </p:blipFill>
        <p:spPr bwMode="auto">
          <a:xfrm>
            <a:off x="6410397" y="1628800"/>
            <a:ext cx="551825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8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4685164"/>
            <a:ext cx="870378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Sets the number of containers:</a:t>
            </a: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9717DAA-348B-4992-9843-511270BE03C6}"/>
              </a:ext>
            </a:extLst>
          </p:cNvPr>
          <p:cNvSpPr txBox="1">
            <a:spLocks/>
          </p:cNvSpPr>
          <p:nvPr/>
        </p:nvSpPr>
        <p:spPr>
          <a:xfrm>
            <a:off x="920604" y="3160803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List all the containers belong to the compose environment instance: 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5E5322-26B3-4C1F-AAA7-267C7A0C1A36}"/>
              </a:ext>
            </a:extLst>
          </p:cNvPr>
          <p:cNvSpPr txBox="1">
            <a:spLocks/>
          </p:cNvSpPr>
          <p:nvPr/>
        </p:nvSpPr>
        <p:spPr>
          <a:xfrm>
            <a:off x="920604" y="1661607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and start all the containers listed in the “</a:t>
            </a:r>
            <a:r>
              <a:rPr lang="en-US" sz="2400" dirty="0" err="1"/>
              <a:t>docker-compose.yml</a:t>
            </a:r>
            <a:r>
              <a:rPr lang="en-US" sz="2400" dirty="0"/>
              <a:t>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5741" y="2330637"/>
            <a:ext cx="8053514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/>
              <a:t>$ </a:t>
            </a:r>
            <a:r>
              <a:rPr lang="en-US" sz="2000" dirty="0" err="1"/>
              <a:t>docker</a:t>
            </a:r>
            <a:r>
              <a:rPr lang="en-US" sz="2000" dirty="0"/>
              <a:t>-compose up -d</a:t>
            </a:r>
            <a:endParaRPr lang="he-IL" sz="2000" dirty="0"/>
          </a:p>
        </p:txBody>
      </p:sp>
      <p:sp>
        <p:nvSpPr>
          <p:cNvPr id="11" name="Rectangle 10"/>
          <p:cNvSpPr/>
          <p:nvPr/>
        </p:nvSpPr>
        <p:spPr>
          <a:xfrm>
            <a:off x="1188323" y="5341288"/>
            <a:ext cx="8053514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/>
              <a:t>$ </a:t>
            </a:r>
            <a:r>
              <a:rPr lang="en-US" sz="2000" dirty="0" err="1"/>
              <a:t>docker</a:t>
            </a:r>
            <a:r>
              <a:rPr lang="en-US" sz="2000" dirty="0"/>
              <a:t>-compose scale web=3</a:t>
            </a:r>
            <a:endParaRPr lang="he-IL" sz="2000" dirty="0"/>
          </a:p>
        </p:txBody>
      </p:sp>
      <p:sp>
        <p:nvSpPr>
          <p:cNvPr id="12" name="Rectangle 11"/>
          <p:cNvSpPr/>
          <p:nvPr/>
        </p:nvSpPr>
        <p:spPr>
          <a:xfrm>
            <a:off x="1210838" y="3810325"/>
            <a:ext cx="8053514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/>
              <a:t>$ </a:t>
            </a:r>
            <a:r>
              <a:rPr lang="en-US" sz="2000" dirty="0" err="1"/>
              <a:t>docker</a:t>
            </a:r>
            <a:r>
              <a:rPr lang="en-US" sz="2000" dirty="0"/>
              <a:t>-compose </a:t>
            </a:r>
            <a:r>
              <a:rPr lang="en-US" sz="2000" dirty="0" err="1"/>
              <a:t>ps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3665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19" grpId="0"/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4685164"/>
            <a:ext cx="870378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9717DAA-348B-4992-9843-511270BE03C6}"/>
              </a:ext>
            </a:extLst>
          </p:cNvPr>
          <p:cNvSpPr txBox="1">
            <a:spLocks/>
          </p:cNvSpPr>
          <p:nvPr/>
        </p:nvSpPr>
        <p:spPr>
          <a:xfrm>
            <a:off x="920604" y="3160803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5E5322-26B3-4C1F-AAA7-267C7A0C1A36}"/>
              </a:ext>
            </a:extLst>
          </p:cNvPr>
          <p:cNvSpPr txBox="1">
            <a:spLocks/>
          </p:cNvSpPr>
          <p:nvPr/>
        </p:nvSpPr>
        <p:spPr>
          <a:xfrm>
            <a:off x="767407" y="1338425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b="1" dirty="0"/>
          </a:p>
        </p:txBody>
      </p:sp>
      <p:sp>
        <p:nvSpPr>
          <p:cNvPr id="10" name="Rectangle 9"/>
          <p:cNvSpPr/>
          <p:nvPr/>
        </p:nvSpPr>
        <p:spPr>
          <a:xfrm>
            <a:off x="767407" y="1338425"/>
            <a:ext cx="8821503" cy="45537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100" dirty="0"/>
              <a:t>build    </a:t>
            </a:r>
            <a:r>
              <a:rPr lang="en-US" sz="2100" dirty="0" err="1"/>
              <a:t>Build</a:t>
            </a:r>
            <a:r>
              <a:rPr lang="en-US" sz="2100" dirty="0"/>
              <a:t> or rebuild services </a:t>
            </a:r>
          </a:p>
          <a:p>
            <a:r>
              <a:rPr lang="en-US" sz="2100" dirty="0"/>
              <a:t>help     Get help on a command </a:t>
            </a:r>
          </a:p>
          <a:p>
            <a:r>
              <a:rPr lang="en-US" sz="2100" dirty="0"/>
              <a:t>kill       </a:t>
            </a:r>
            <a:r>
              <a:rPr lang="en-US" sz="2100" dirty="0" err="1"/>
              <a:t>Kill</a:t>
            </a:r>
            <a:r>
              <a:rPr lang="en-US" sz="2100" dirty="0"/>
              <a:t> containers </a:t>
            </a:r>
          </a:p>
          <a:p>
            <a:r>
              <a:rPr lang="en-US" sz="2100" dirty="0"/>
              <a:t>logs     View output from containers </a:t>
            </a:r>
          </a:p>
          <a:p>
            <a:r>
              <a:rPr lang="en-US" sz="2100" dirty="0"/>
              <a:t>port     Print the public port for a port binding </a:t>
            </a:r>
          </a:p>
          <a:p>
            <a:r>
              <a:rPr lang="en-US" sz="2100" dirty="0" err="1"/>
              <a:t>ps</a:t>
            </a:r>
            <a:r>
              <a:rPr lang="en-US" sz="2100" dirty="0"/>
              <a:t>        List containers </a:t>
            </a:r>
          </a:p>
          <a:p>
            <a:r>
              <a:rPr lang="en-US" sz="2100" dirty="0"/>
              <a:t>pull     Pulls service images </a:t>
            </a:r>
          </a:p>
          <a:p>
            <a:r>
              <a:rPr lang="en-US" sz="2100" dirty="0" err="1"/>
              <a:t>rm</a:t>
            </a:r>
            <a:r>
              <a:rPr lang="en-US" sz="2100" dirty="0"/>
              <a:t>       Remove stopped containers </a:t>
            </a:r>
          </a:p>
          <a:p>
            <a:r>
              <a:rPr lang="en-US" sz="2100" dirty="0"/>
              <a:t>run      </a:t>
            </a:r>
            <a:r>
              <a:rPr lang="en-US" sz="2100" dirty="0" err="1"/>
              <a:t>Run</a:t>
            </a:r>
            <a:r>
              <a:rPr lang="en-US" sz="2100" dirty="0"/>
              <a:t> a one-off command </a:t>
            </a:r>
          </a:p>
          <a:p>
            <a:r>
              <a:rPr lang="en-US" sz="2100" dirty="0"/>
              <a:t>scale    Set number of containers for a service </a:t>
            </a:r>
          </a:p>
          <a:p>
            <a:r>
              <a:rPr lang="en-US" sz="2100" dirty="0"/>
              <a:t>start    </a:t>
            </a:r>
            <a:r>
              <a:rPr lang="en-US" sz="2100" dirty="0" err="1"/>
              <a:t>Start</a:t>
            </a:r>
            <a:r>
              <a:rPr lang="en-US" sz="2100" dirty="0"/>
              <a:t> services </a:t>
            </a:r>
          </a:p>
          <a:p>
            <a:r>
              <a:rPr lang="en-US" sz="2100" dirty="0"/>
              <a:t>stop     </a:t>
            </a:r>
            <a:r>
              <a:rPr lang="en-US" sz="2100" dirty="0" err="1"/>
              <a:t>Stop</a:t>
            </a:r>
            <a:r>
              <a:rPr lang="en-US" sz="2100" dirty="0"/>
              <a:t> services </a:t>
            </a:r>
          </a:p>
          <a:p>
            <a:r>
              <a:rPr lang="en-US" sz="2100" dirty="0"/>
              <a:t>restart  </a:t>
            </a:r>
            <a:r>
              <a:rPr lang="en-US" sz="2100" dirty="0" err="1"/>
              <a:t>Restart</a:t>
            </a:r>
            <a:r>
              <a:rPr lang="en-US" sz="2100" dirty="0"/>
              <a:t> services </a:t>
            </a:r>
          </a:p>
          <a:p>
            <a:r>
              <a:rPr lang="en-US" sz="2100" dirty="0"/>
              <a:t>up        Create and start containers</a:t>
            </a:r>
          </a:p>
        </p:txBody>
      </p:sp>
    </p:spTree>
    <p:extLst>
      <p:ext uri="{BB962C8B-B14F-4D97-AF65-F5344CB8AC3E}">
        <p14:creationId xmlns:p14="http://schemas.microsoft.com/office/powerpoint/2010/main" val="12956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1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LID4096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DADE28B-6078-4EB1-88FD-DEF737D06FFF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Leon Jalfon – leonj@sela.co.il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845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10: Simple Docker Compose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5579" y="5157192"/>
            <a:ext cx="10656920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sz="2500" dirty="0">
                <a:hlinkClick r:id="rId2"/>
              </a:rPr>
              <a:t>https://gitlab.com/docker-workshop/Lab-11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02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43941" y="2708920"/>
            <a:ext cx="445997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image: </a:t>
            </a:r>
            <a:r>
              <a:rPr lang="en-US" dirty="0" err="1"/>
              <a:t>jenkins</a:t>
            </a:r>
            <a:r>
              <a:rPr lang="en-US" dirty="0"/>
              <a:t>/</a:t>
            </a:r>
            <a:r>
              <a:rPr lang="en-US" dirty="0" err="1"/>
              <a:t>jenkins:lts</a:t>
            </a:r>
            <a:r>
              <a:rPr lang="en-US" dirty="0"/>
              <a:t> </a:t>
            </a:r>
          </a:p>
          <a:p>
            <a:r>
              <a:rPr lang="en-US" dirty="0"/>
              <a:t>build: ./</a:t>
            </a:r>
            <a:r>
              <a:rPr lang="en-US" dirty="0" err="1"/>
              <a:t>dir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832315" cy="712703"/>
          </a:xfrm>
        </p:spPr>
        <p:txBody>
          <a:bodyPr>
            <a:normAutofit/>
          </a:bodyPr>
          <a:lstStyle/>
          <a:p>
            <a:r>
              <a:rPr lang="en-US" b="1" dirty="0"/>
              <a:t>Image / Build</a:t>
            </a:r>
            <a:endParaRPr lang="he-IL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B66801-235D-41F6-BF42-7C68265EC89D}"/>
              </a:ext>
            </a:extLst>
          </p:cNvPr>
          <p:cNvSpPr/>
          <p:nvPr/>
        </p:nvSpPr>
        <p:spPr>
          <a:xfrm>
            <a:off x="6312024" y="1326075"/>
            <a:ext cx="3744416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- “50000:50000”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myapp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build: ./</a:t>
            </a:r>
            <a:r>
              <a:rPr lang="en-US" sz="2000" b="1" dirty="0" err="1">
                <a:solidFill>
                  <a:schemeClr val="tx1"/>
                </a:solidFill>
              </a:rPr>
              <a:t>dir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43941" y="2708920"/>
            <a:ext cx="445997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web:</a:t>
            </a:r>
          </a:p>
          <a:p>
            <a:pPr marL="0" indent="0">
              <a:buNone/>
            </a:pPr>
            <a:r>
              <a:rPr lang="en-US" dirty="0"/>
              <a:t>         build: 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depends_on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-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-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832315" cy="712703"/>
          </a:xfrm>
        </p:spPr>
        <p:txBody>
          <a:bodyPr>
            <a:normAutofit/>
          </a:bodyPr>
          <a:lstStyle/>
          <a:p>
            <a:r>
              <a:rPr lang="en-US" b="1" dirty="0" err="1"/>
              <a:t>Depends_on</a:t>
            </a:r>
            <a:endParaRPr lang="en-US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B66801-235D-41F6-BF42-7C68265EC89D}"/>
              </a:ext>
            </a:extLst>
          </p:cNvPr>
          <p:cNvSpPr/>
          <p:nvPr/>
        </p:nvSpPr>
        <p:spPr>
          <a:xfrm>
            <a:off x="6312024" y="1326075"/>
            <a:ext cx="3744416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web: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build: 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</a:rPr>
              <a:t>depends_on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   - </a:t>
            </a:r>
            <a:r>
              <a:rPr lang="en-US" sz="2000" b="1" dirty="0" err="1">
                <a:solidFill>
                  <a:schemeClr val="tx1"/>
                </a:solidFill>
              </a:rPr>
              <a:t>db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       - </a:t>
            </a:r>
            <a:r>
              <a:rPr lang="en-US" sz="2000" b="1" dirty="0" err="1">
                <a:solidFill>
                  <a:schemeClr val="tx1"/>
                </a:solidFill>
              </a:rPr>
              <a:t>redis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  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43940" y="2708920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restart: "no"</a:t>
            </a:r>
          </a:p>
          <a:p>
            <a:r>
              <a:rPr lang="en-US" dirty="0"/>
              <a:t>restart: always</a:t>
            </a:r>
          </a:p>
          <a:p>
            <a:r>
              <a:rPr lang="en-US" dirty="0"/>
              <a:t>restart: on-failure</a:t>
            </a:r>
          </a:p>
          <a:p>
            <a:r>
              <a:rPr lang="en-US" dirty="0"/>
              <a:t>restart: unless-stopped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040227" cy="712703"/>
          </a:xfrm>
        </p:spPr>
        <p:txBody>
          <a:bodyPr/>
          <a:lstStyle/>
          <a:p>
            <a:r>
              <a:rPr lang="en-US" b="1" dirty="0"/>
              <a:t>Restart</a:t>
            </a:r>
            <a:endParaRPr lang="he-IL" b="1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1B66801-235D-41F6-BF42-7C68265EC89D}"/>
              </a:ext>
            </a:extLst>
          </p:cNvPr>
          <p:cNvSpPr/>
          <p:nvPr/>
        </p:nvSpPr>
        <p:spPr>
          <a:xfrm>
            <a:off x="6312024" y="1326075"/>
            <a:ext cx="3744416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“50000:50000”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restart: </a:t>
            </a:r>
            <a:r>
              <a:rPr lang="en-US" sz="2000" b="1" dirty="0" err="1">
                <a:solidFill>
                  <a:schemeClr val="tx1"/>
                </a:solidFill>
              </a:rPr>
              <a:t>alwayes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43940" y="2708920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MYSQL_USER: </a:t>
            </a:r>
            <a:r>
              <a:rPr lang="en-US" dirty="0" err="1"/>
              <a:t>wordpress</a:t>
            </a:r>
            <a:endParaRPr lang="en-US" dirty="0"/>
          </a:p>
          <a:p>
            <a:r>
              <a:rPr lang="en-US" dirty="0"/>
              <a:t> MYSQL_PASSWORD: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832315" cy="712703"/>
          </a:xfrm>
        </p:spPr>
        <p:txBody>
          <a:bodyPr>
            <a:normAutofit/>
          </a:bodyPr>
          <a:lstStyle/>
          <a:p>
            <a:r>
              <a:rPr lang="en-US" b="1" dirty="0"/>
              <a:t>Environment</a:t>
            </a:r>
          </a:p>
          <a:p>
            <a:pPr marL="0" indent="0">
              <a:buNone/>
            </a:pPr>
            <a:endParaRPr lang="he-IL" b="1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0C5618-03FB-40C5-A631-84432B99A34B}"/>
              </a:ext>
            </a:extLst>
          </p:cNvPr>
          <p:cNvSpPr/>
          <p:nvPr/>
        </p:nvSpPr>
        <p:spPr>
          <a:xfrm>
            <a:off x="2783632" y="539865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מציין מיקום תוכן 8">
            <a:extLst>
              <a:ext uri="{FF2B5EF4-FFF2-40B4-BE49-F238E27FC236}">
                <a16:creationId xmlns:a16="http://schemas.microsoft.com/office/drawing/2014/main" id="{BA4CC321-43D0-4213-8925-64D7C94B77EF}"/>
              </a:ext>
            </a:extLst>
          </p:cNvPr>
          <p:cNvSpPr txBox="1">
            <a:spLocks/>
          </p:cNvSpPr>
          <p:nvPr/>
        </p:nvSpPr>
        <p:spPr>
          <a:xfrm>
            <a:off x="815413" y="4250990"/>
            <a:ext cx="3568945" cy="712703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Environment File</a:t>
            </a:r>
          </a:p>
          <a:p>
            <a:pPr marL="0" indent="0">
              <a:buFontTx/>
              <a:buNone/>
            </a:pPr>
            <a:endParaRPr lang="he-IL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37A2A87-B7FF-4B78-A19B-721F596D3EAA}"/>
              </a:ext>
            </a:extLst>
          </p:cNvPr>
          <p:cNvSpPr txBox="1">
            <a:spLocks/>
          </p:cNvSpPr>
          <p:nvPr/>
        </p:nvSpPr>
        <p:spPr>
          <a:xfrm>
            <a:off x="843940" y="5007908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err="1"/>
              <a:t>env_file</a:t>
            </a:r>
            <a:r>
              <a:rPr lang="en-US" dirty="0"/>
              <a:t>: .env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90D117B-CF06-4360-B57B-352802169BCA}"/>
              </a:ext>
            </a:extLst>
          </p:cNvPr>
          <p:cNvSpPr/>
          <p:nvPr/>
        </p:nvSpPr>
        <p:spPr>
          <a:xfrm>
            <a:off x="6312024" y="1324725"/>
            <a:ext cx="4536504" cy="4768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“50000:50000”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restart: always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environment: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MYSQL_USER: </a:t>
            </a:r>
            <a:r>
              <a:rPr lang="en-US" sz="2000" b="1" dirty="0" err="1">
                <a:solidFill>
                  <a:schemeClr val="tx1"/>
                </a:solidFill>
              </a:rPr>
              <a:t>wordpress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</a:rPr>
              <a:t>env_file</a:t>
            </a:r>
            <a:r>
              <a:rPr lang="en-US" sz="2000" b="1" dirty="0">
                <a:solidFill>
                  <a:schemeClr val="tx1"/>
                </a:solidFill>
              </a:rPr>
              <a:t>: .env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8" grpId="0"/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02830" y="2422201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web:</a:t>
            </a:r>
          </a:p>
          <a:p>
            <a:pPr marL="0" indent="0">
              <a:buNone/>
            </a:pPr>
            <a:r>
              <a:rPr lang="en-US" dirty="0"/>
              <a:t>      networks:</a:t>
            </a:r>
          </a:p>
          <a:p>
            <a:pPr marL="0" indent="0">
              <a:buNone/>
            </a:pPr>
            <a:r>
              <a:rPr lang="en-US" dirty="0"/>
              <a:t>          - </a:t>
            </a:r>
            <a:r>
              <a:rPr lang="en-US" dirty="0" err="1"/>
              <a:t>sela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040227" cy="71270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Networks</a:t>
            </a:r>
            <a:endParaRPr lang="he-IL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B186D9-9223-42A6-9AD3-BA8699645115}"/>
              </a:ext>
            </a:extLst>
          </p:cNvPr>
          <p:cNvSpPr txBox="1">
            <a:spLocks/>
          </p:cNvSpPr>
          <p:nvPr/>
        </p:nvSpPr>
        <p:spPr>
          <a:xfrm>
            <a:off x="843939" y="4590310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networks: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other: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9245166-7A06-4BB6-8F33-D578E0482DF8}"/>
              </a:ext>
            </a:extLst>
          </p:cNvPr>
          <p:cNvSpPr/>
          <p:nvPr/>
        </p:nvSpPr>
        <p:spPr>
          <a:xfrm>
            <a:off x="6312024" y="476673"/>
            <a:ext cx="4536504" cy="5688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“50000:50000”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restart: always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environment: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MYSQL_USER: </a:t>
            </a:r>
            <a:r>
              <a:rPr lang="en-US" sz="2000" b="1" dirty="0" err="1">
                <a:solidFill>
                  <a:schemeClr val="tx1"/>
                </a:solidFill>
              </a:rPr>
              <a:t>wordpress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networks: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- </a:t>
            </a:r>
            <a:r>
              <a:rPr lang="en-US" sz="2000" b="1" dirty="0" err="1">
                <a:solidFill>
                  <a:schemeClr val="tx1"/>
                </a:solidFill>
              </a:rPr>
              <a:t>sela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networks: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</a:rPr>
              <a:t>sela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other: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6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YML File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894E43-A1AC-410F-A7EA-B3D352BFAB90}"/>
              </a:ext>
            </a:extLst>
          </p:cNvPr>
          <p:cNvSpPr txBox="1">
            <a:spLocks/>
          </p:cNvSpPr>
          <p:nvPr/>
        </p:nvSpPr>
        <p:spPr>
          <a:xfrm>
            <a:off x="802830" y="2422201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 volumes:</a:t>
            </a:r>
          </a:p>
          <a:p>
            <a:pPr marL="0" indent="0">
              <a:buNone/>
            </a:pPr>
            <a:r>
              <a:rPr lang="nn-NO" dirty="0"/>
              <a:t>         - "dbdata:/var/lib/postgresql/data"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886076E2-4A51-4634-9DC5-A22098D4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492161"/>
            <a:ext cx="2040227" cy="712703"/>
          </a:xfrm>
        </p:spPr>
        <p:txBody>
          <a:bodyPr>
            <a:normAutofit/>
          </a:bodyPr>
          <a:lstStyle/>
          <a:p>
            <a:r>
              <a:rPr lang="en-US" b="1" dirty="0"/>
              <a:t>Volumes</a:t>
            </a:r>
            <a:endParaRPr lang="he-IL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B186D9-9223-42A6-9AD3-BA8699645115}"/>
              </a:ext>
            </a:extLst>
          </p:cNvPr>
          <p:cNvSpPr txBox="1">
            <a:spLocks/>
          </p:cNvSpPr>
          <p:nvPr/>
        </p:nvSpPr>
        <p:spPr>
          <a:xfrm>
            <a:off x="843939" y="4590310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volumes 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dbdata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ED1CF2-DC02-49E8-B4C4-A8F9578B4A44}"/>
              </a:ext>
            </a:extLst>
          </p:cNvPr>
          <p:cNvSpPr/>
          <p:nvPr/>
        </p:nvSpPr>
        <p:spPr>
          <a:xfrm>
            <a:off x="6384032" y="188640"/>
            <a:ext cx="4536504" cy="6021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1700" b="1" dirty="0">
              <a:solidFill>
                <a:schemeClr val="tx1"/>
              </a:solidFill>
            </a:endParaRP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</a:t>
            </a:r>
            <a:r>
              <a:rPr lang="en-US" sz="1700" b="1" dirty="0" err="1">
                <a:solidFill>
                  <a:schemeClr val="tx1"/>
                </a:solidFill>
              </a:rPr>
              <a:t>jenkins</a:t>
            </a:r>
            <a:r>
              <a:rPr lang="en-US" sz="17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image: </a:t>
            </a:r>
            <a:r>
              <a:rPr lang="en-US" sz="1700" b="1" dirty="0" err="1">
                <a:solidFill>
                  <a:schemeClr val="tx1"/>
                </a:solidFill>
              </a:rPr>
              <a:t>jenkins</a:t>
            </a:r>
            <a:r>
              <a:rPr lang="en-US" sz="1700" b="1" dirty="0">
                <a:solidFill>
                  <a:schemeClr val="tx1"/>
                </a:solidFill>
              </a:rPr>
              <a:t>/</a:t>
            </a:r>
            <a:r>
              <a:rPr lang="en-US" sz="1700" b="1" dirty="0" err="1">
                <a:solidFill>
                  <a:schemeClr val="tx1"/>
                </a:solidFill>
              </a:rPr>
              <a:t>jenkins:lts</a:t>
            </a:r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- “50000:50000”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restart: always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environment: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   MYSQL_USER: </a:t>
            </a:r>
            <a:r>
              <a:rPr lang="en-US" sz="1700" b="1" dirty="0" err="1">
                <a:solidFill>
                  <a:schemeClr val="tx1"/>
                </a:solidFill>
              </a:rPr>
              <a:t>wordpress</a:t>
            </a:r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     networks: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   - </a:t>
            </a:r>
            <a:r>
              <a:rPr lang="en-US" sz="1700" b="1" dirty="0" err="1">
                <a:solidFill>
                  <a:schemeClr val="tx1"/>
                </a:solidFill>
              </a:rPr>
              <a:t>sela</a:t>
            </a:r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     volumes: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     - </a:t>
            </a:r>
            <a:r>
              <a:rPr lang="en-US" sz="1700" b="1" dirty="0" err="1">
                <a:solidFill>
                  <a:schemeClr val="tx1"/>
                </a:solidFill>
              </a:rPr>
              <a:t>dbdata</a:t>
            </a:r>
            <a:r>
              <a:rPr lang="en-US" sz="1700" b="1" dirty="0">
                <a:solidFill>
                  <a:schemeClr val="tx1"/>
                </a:solidFill>
              </a:rPr>
              <a:t>:/var/lib/</a:t>
            </a:r>
            <a:r>
              <a:rPr lang="en-US" sz="1700" b="1" dirty="0" err="1">
                <a:solidFill>
                  <a:schemeClr val="tx1"/>
                </a:solidFill>
              </a:rPr>
              <a:t>postgresql</a:t>
            </a:r>
            <a:r>
              <a:rPr lang="en-US" sz="1700" b="1" dirty="0">
                <a:solidFill>
                  <a:schemeClr val="tx1"/>
                </a:solidFill>
              </a:rPr>
              <a:t>/data</a:t>
            </a:r>
          </a:p>
          <a:p>
            <a:endParaRPr lang="en-US" sz="1700" b="1" dirty="0">
              <a:solidFill>
                <a:schemeClr val="tx1"/>
              </a:solidFill>
            </a:endParaRP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networks: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</a:t>
            </a:r>
            <a:r>
              <a:rPr lang="en-US" sz="1700" b="1" dirty="0" err="1">
                <a:solidFill>
                  <a:schemeClr val="tx1"/>
                </a:solidFill>
              </a:rPr>
              <a:t>sela</a:t>
            </a:r>
            <a:r>
              <a:rPr lang="en-US" sz="17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other:</a:t>
            </a: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Volumes: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     </a:t>
            </a:r>
            <a:r>
              <a:rPr lang="en-US" sz="1700" b="1" dirty="0" err="1">
                <a:solidFill>
                  <a:schemeClr val="tx1"/>
                </a:solidFill>
              </a:rPr>
              <a:t>dbdata</a:t>
            </a:r>
            <a:r>
              <a:rPr lang="en-US" sz="17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7407" y="1268760"/>
            <a:ext cx="10393155" cy="4608511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is docker compose?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Features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YML File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Commands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Lab 10: Simple Docker Compose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Dive into the YML File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Lab 11: Docker Compose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667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LID4096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DADE28B-6078-4EB1-88FD-DEF737D06FFF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Leon Jalfon – leonj@sela.co.il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304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11: Docker Compose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5579" y="5157192"/>
            <a:ext cx="10656920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sz="2500" dirty="0">
                <a:hlinkClick r:id="rId2"/>
              </a:rPr>
              <a:t>https://gitlab.com/docker-workshop/Lab-12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918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8775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/>
          <a:lstStyle/>
          <a:p>
            <a:r>
              <a:rPr lang="en-US" dirty="0"/>
              <a:t>What is docker compose?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46905" y="2996952"/>
            <a:ext cx="6451236" cy="94428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Define a multi-container application in a single file</a:t>
            </a:r>
            <a:endParaRPr lang="en-US" sz="20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946907" y="4192222"/>
            <a:ext cx="7813389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Spin your application up in a single command</a:t>
            </a: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46908" y="1772816"/>
            <a:ext cx="6471538" cy="101548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Docker Compose is a tool for defining and running complex applications with Docker.</a:t>
            </a: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46907" y="5013176"/>
            <a:ext cx="6471540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2" descr="Drupal Development with Docker Compose | Chapter Three">
            <a:extLst>
              <a:ext uri="{FF2B5EF4-FFF2-40B4-BE49-F238E27FC236}">
                <a16:creationId xmlns:a16="http://schemas.microsoft.com/office/drawing/2014/main" id="{69FAA775-D804-483C-A48F-212BE2B8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601324"/>
            <a:ext cx="2763699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20604" y="2454301"/>
            <a:ext cx="8127724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Preserve volume data when containers are created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920606" y="3174382"/>
            <a:ext cx="7813389" cy="457308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Only recreate containers that have changed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20606" y="1784918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Multiple isolated environments on a single host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20606" y="3822453"/>
            <a:ext cx="9711898" cy="457308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Variables and moving a composition between environments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4502453"/>
            <a:ext cx="6471541" cy="463976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B71514-9AA9-48C4-9C7D-670EE8DD4B42}"/>
              </a:ext>
            </a:extLst>
          </p:cNvPr>
          <p:cNvSpPr txBox="1">
            <a:spLocks/>
          </p:cNvSpPr>
          <p:nvPr/>
        </p:nvSpPr>
        <p:spPr>
          <a:xfrm>
            <a:off x="920603" y="4491836"/>
            <a:ext cx="6471541" cy="463976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Multiple compose files</a:t>
            </a:r>
          </a:p>
        </p:txBody>
      </p:sp>
    </p:spTree>
    <p:extLst>
      <p:ext uri="{BB962C8B-B14F-4D97-AF65-F5344CB8AC3E}">
        <p14:creationId xmlns:p14="http://schemas.microsoft.com/office/powerpoint/2010/main" val="26380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1" grpId="0"/>
      <p:bldP spid="2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20604" y="2454301"/>
            <a:ext cx="8127724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Linux: 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20606" y="1784918"/>
            <a:ext cx="8487761" cy="525367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Windows / Mac - Docker Compose is included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20606" y="3822453"/>
            <a:ext cx="9711898" cy="457308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4502453"/>
            <a:ext cx="6471541" cy="463976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B71514-9AA9-48C4-9C7D-670EE8DD4B42}"/>
              </a:ext>
            </a:extLst>
          </p:cNvPr>
          <p:cNvSpPr txBox="1">
            <a:spLocks/>
          </p:cNvSpPr>
          <p:nvPr/>
        </p:nvSpPr>
        <p:spPr>
          <a:xfrm>
            <a:off x="920603" y="4491836"/>
            <a:ext cx="6471541" cy="463976"/>
          </a:xfrm>
          <a:prstGeom prst="rect">
            <a:avLst/>
          </a:prstGeom>
        </p:spPr>
        <p:txBody>
          <a:bodyPr lIns="0">
            <a:noAutofit/>
          </a:bodyPr>
          <a:lstStyle>
            <a:defPPr>
              <a:defRPr lang="en-US"/>
            </a:defPPr>
            <a:lvl1pPr marL="12700" marR="700405" indent="-342900">
              <a:lnSpc>
                <a:spcPct val="100000"/>
              </a:lnSpc>
              <a:spcBef>
                <a:spcPct val="20000"/>
              </a:spcBef>
              <a:buFontTx/>
              <a:buBlip>
                <a:blip r:embed="rId2"/>
              </a:buBlip>
              <a:defRPr sz="2400" spc="-10">
                <a:latin typeface="Segoe UI"/>
                <a:cs typeface="Segoe UI"/>
              </a:defRPr>
            </a:lvl1pPr>
            <a:lvl2pPr marL="742950" indent="-285750">
              <a:spcBef>
                <a:spcPct val="20000"/>
              </a:spcBef>
              <a:buFontTx/>
              <a:buBlip>
                <a:blip r:embed="rId2"/>
              </a:buBlip>
              <a:defRPr sz="2400">
                <a:latin typeface="Segoe" panose="020B0502040504020203" pitchFamily="34" charset="0"/>
              </a:defRPr>
            </a:lvl2pPr>
            <a:lvl3pPr marL="1143000" indent="-228600">
              <a:spcBef>
                <a:spcPct val="20000"/>
              </a:spcBef>
              <a:buFontTx/>
              <a:buBlip>
                <a:blip r:embed="rId2"/>
              </a:buBlip>
              <a:defRPr sz="2000">
                <a:latin typeface="Segoe" panose="020B0502040504020203" pitchFamily="34" charset="0"/>
              </a:defRPr>
            </a:lvl3pPr>
            <a:lvl4pPr marL="16002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>
              <a:spcBef>
                <a:spcPct val="20000"/>
              </a:spcBef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  <a:lvl6pPr marL="25146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 algn="r" rtl="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F733446-09BE-4B5C-BF17-2A0F59682CBA}"/>
              </a:ext>
            </a:extLst>
          </p:cNvPr>
          <p:cNvSpPr/>
          <p:nvPr/>
        </p:nvSpPr>
        <p:spPr>
          <a:xfrm>
            <a:off x="1262599" y="2982600"/>
            <a:ext cx="8136903" cy="118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pt-BR" sz="2000" dirty="0"/>
              <a:t>sudo curl -L https://github.com/docker/compose/releases/download/1.21.2/docker-compose-$(uname -s)-$(uname -m) -o /usr/local/bin/docker-compose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8DE7E76-3C5C-408B-9351-30C7CE6BE0B7}"/>
              </a:ext>
            </a:extLst>
          </p:cNvPr>
          <p:cNvSpPr/>
          <p:nvPr/>
        </p:nvSpPr>
        <p:spPr>
          <a:xfrm>
            <a:off x="1267417" y="4348541"/>
            <a:ext cx="8136903" cy="49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chmod</a:t>
            </a:r>
            <a:r>
              <a:rPr lang="en-US" sz="2000" dirty="0"/>
              <a:t> +x /</a:t>
            </a:r>
            <a:r>
              <a:rPr lang="en-US" sz="2000" dirty="0" err="1"/>
              <a:t>usr</a:t>
            </a:r>
            <a:r>
              <a:rPr lang="en-US" sz="2000" dirty="0"/>
              <a:t>/local/bin/docker-compose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CC91752-C107-4406-9807-AE236AFAB369}"/>
              </a:ext>
            </a:extLst>
          </p:cNvPr>
          <p:cNvSpPr/>
          <p:nvPr/>
        </p:nvSpPr>
        <p:spPr>
          <a:xfrm>
            <a:off x="1262599" y="5309959"/>
            <a:ext cx="8136903" cy="490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/>
              <a:t>docker-compose --version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781A5-BAC5-4F57-B2CB-1E8678D69946}"/>
              </a:ext>
            </a:extLst>
          </p:cNvPr>
          <p:cNvSpPr txBox="1"/>
          <p:nvPr/>
        </p:nvSpPr>
        <p:spPr>
          <a:xfrm>
            <a:off x="1164288" y="4953871"/>
            <a:ext cx="2880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the installation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2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2" grpId="0" animBg="1"/>
      <p:bldP spid="14" grpId="0" animBg="1"/>
      <p:bldP spid="18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Before Docker Compose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46905" y="2996952"/>
            <a:ext cx="6451236" cy="94428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946907" y="4192222"/>
            <a:ext cx="7813389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46908" y="1772816"/>
            <a:ext cx="6471538" cy="101548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46907" y="5013176"/>
            <a:ext cx="6471540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46905" y="1661439"/>
            <a:ext cx="8821503" cy="4233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--name </a:t>
            </a:r>
            <a:r>
              <a:rPr lang="en-US" sz="2400" dirty="0" err="1"/>
              <a:t>redis</a:t>
            </a:r>
            <a:r>
              <a:rPr lang="en-US" sz="2400" dirty="0"/>
              <a:t> </a:t>
            </a:r>
            <a:r>
              <a:rPr lang="en-US" sz="2400" dirty="0" err="1"/>
              <a:t>redis</a:t>
            </a:r>
            <a:r>
              <a:rPr lang="en-US" sz="2400" dirty="0"/>
              <a:t> 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--name </a:t>
            </a:r>
            <a:r>
              <a:rPr lang="en-US" sz="2400" dirty="0" err="1"/>
              <a:t>postgres</a:t>
            </a:r>
            <a:r>
              <a:rPr lang="en-US" sz="2400" dirty="0"/>
              <a:t> linhmtran168/</a:t>
            </a:r>
            <a:r>
              <a:rPr lang="en-US" sz="2400" dirty="0" err="1"/>
              <a:t>postgres</a:t>
            </a:r>
            <a:r>
              <a:rPr lang="en-US" sz="2400" dirty="0"/>
              <a:t> 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--name web \ -v ~/Dev/gitlab.com/linhmtran168/test-project:/</a:t>
            </a:r>
            <a:r>
              <a:rPr lang="en-US" sz="2400" dirty="0" err="1"/>
              <a:t>var</a:t>
            </a:r>
            <a:r>
              <a:rPr lang="en-US" sz="2400" dirty="0"/>
              <a:t>/www/html \ --link </a:t>
            </a:r>
            <a:r>
              <a:rPr lang="en-US" sz="2400" dirty="0" err="1"/>
              <a:t>postgres:db</a:t>
            </a:r>
            <a:r>
              <a:rPr lang="en-US" sz="2400" dirty="0"/>
              <a:t> --link </a:t>
            </a:r>
            <a:r>
              <a:rPr lang="en-US" sz="2400" dirty="0" err="1"/>
              <a:t>redis:redis</a:t>
            </a:r>
            <a:r>
              <a:rPr lang="en-US" sz="2400" dirty="0"/>
              <a:t> linhmtran168/</a:t>
            </a:r>
            <a:r>
              <a:rPr lang="en-US" sz="2400" dirty="0" err="1"/>
              <a:t>php</a:t>
            </a:r>
            <a:r>
              <a:rPr lang="en-US" sz="2400" dirty="0"/>
              <a:t>-web 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-p 80:80 --name </a:t>
            </a:r>
            <a:r>
              <a:rPr lang="en-US" sz="2400" dirty="0" err="1"/>
              <a:t>nginx</a:t>
            </a:r>
            <a:r>
              <a:rPr lang="en-US" sz="2400" dirty="0"/>
              <a:t> \ --link </a:t>
            </a:r>
            <a:r>
              <a:rPr lang="en-US" sz="2400" dirty="0" err="1"/>
              <a:t>web:web</a:t>
            </a:r>
            <a:r>
              <a:rPr lang="en-US" sz="2400" dirty="0"/>
              <a:t> --volumes-from web linhmtran168/</a:t>
            </a:r>
            <a:r>
              <a:rPr lang="en-US" sz="2400" dirty="0" err="1"/>
              <a:t>php-nginx</a:t>
            </a:r>
            <a:r>
              <a:rPr lang="en-US" sz="2400" dirty="0"/>
              <a:t> 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-it --name node --link </a:t>
            </a:r>
            <a:r>
              <a:rPr lang="en-US" sz="2400" dirty="0" err="1"/>
              <a:t>web:web</a:t>
            </a:r>
            <a:r>
              <a:rPr lang="en-US" sz="2400" dirty="0"/>
              <a:t> \ --volumes-from web linhmtran168/gulp-bower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471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1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After Docker Compose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946905" y="2996952"/>
            <a:ext cx="6451236" cy="94428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946907" y="4192222"/>
            <a:ext cx="7813389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46908" y="1772816"/>
            <a:ext cx="6471538" cy="101548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901EEA0-623C-4A42-ADFC-3BD7C270946B}"/>
              </a:ext>
            </a:extLst>
          </p:cNvPr>
          <p:cNvSpPr txBox="1">
            <a:spLocks/>
          </p:cNvSpPr>
          <p:nvPr/>
        </p:nvSpPr>
        <p:spPr>
          <a:xfrm>
            <a:off x="946907" y="5013176"/>
            <a:ext cx="6471540" cy="457308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46905" y="1340768"/>
            <a:ext cx="3996967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900" b="1" dirty="0">
                <a:solidFill>
                  <a:schemeClr val="tx1"/>
                </a:solidFill>
              </a:rPr>
              <a:t>web: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build: .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links: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</a:t>
            </a:r>
            <a:r>
              <a:rPr lang="en-US" sz="1900" b="1" dirty="0" err="1">
                <a:solidFill>
                  <a:schemeClr val="tx1"/>
                </a:solidFill>
              </a:rPr>
              <a:t>redis:redis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  - </a:t>
            </a:r>
            <a:r>
              <a:rPr lang="en-US" sz="1900" b="1" dirty="0" err="1">
                <a:solidFill>
                  <a:schemeClr val="tx1"/>
                </a:solidFill>
              </a:rPr>
              <a:t>postgres:db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volumes: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.:/</a:t>
            </a:r>
            <a:r>
              <a:rPr lang="en-US" sz="1900" b="1" dirty="0" err="1">
                <a:solidFill>
                  <a:schemeClr val="tx1"/>
                </a:solidFill>
              </a:rPr>
              <a:t>var</a:t>
            </a:r>
            <a:r>
              <a:rPr lang="en-US" sz="1900" b="1" dirty="0">
                <a:solidFill>
                  <a:schemeClr val="tx1"/>
                </a:solidFill>
              </a:rPr>
              <a:t>/www/html</a:t>
            </a:r>
          </a:p>
          <a:p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</a:t>
            </a:r>
            <a:r>
              <a:rPr lang="en-US" sz="1900" b="1" dirty="0" err="1">
                <a:solidFill>
                  <a:schemeClr val="tx1"/>
                </a:solidFill>
              </a:rPr>
              <a:t>nginx</a:t>
            </a:r>
            <a:r>
              <a:rPr lang="en-US" sz="19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build: ../</a:t>
            </a:r>
            <a:r>
              <a:rPr lang="en-US" sz="1900" b="1" dirty="0" err="1">
                <a:solidFill>
                  <a:schemeClr val="tx1"/>
                </a:solidFill>
              </a:rPr>
              <a:t>docker-php-nginx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ports: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"80:80"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links: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</a:t>
            </a:r>
            <a:r>
              <a:rPr lang="en-US" sz="1900" b="1" dirty="0" err="1">
                <a:solidFill>
                  <a:schemeClr val="tx1"/>
                </a:solidFill>
              </a:rPr>
              <a:t>web:web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</a:t>
            </a:r>
            <a:r>
              <a:rPr lang="en-US" sz="1900" b="1" dirty="0" err="1">
                <a:solidFill>
                  <a:schemeClr val="tx1"/>
                </a:solidFill>
              </a:rPr>
              <a:t>volumes_from</a:t>
            </a:r>
            <a:r>
              <a:rPr lang="en-US" sz="19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   - web</a:t>
            </a:r>
            <a:endParaRPr lang="he-IL" sz="19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×ª××¦××ª ×ª××× × ×¢×××¨ âªdocker compose memesâ¬â">
            <a:extLst>
              <a:ext uri="{FF2B5EF4-FFF2-40B4-BE49-F238E27FC236}">
                <a16:creationId xmlns:a16="http://schemas.microsoft.com/office/drawing/2014/main" id="{CC8155B1-DBC9-4BB1-90C3-3BF11FEB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76" y="2263420"/>
            <a:ext cx="48768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4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1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YML File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3082F85-3E52-4C6E-90F0-8EA42FED8409}"/>
              </a:ext>
            </a:extLst>
          </p:cNvPr>
          <p:cNvSpPr txBox="1">
            <a:spLocks/>
          </p:cNvSpPr>
          <p:nvPr/>
        </p:nvSpPr>
        <p:spPr>
          <a:xfrm>
            <a:off x="920604" y="5303986"/>
            <a:ext cx="870378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Networks</a:t>
            </a:r>
            <a:endParaRPr lang="en-US" sz="2400" spc="-10" dirty="0">
              <a:latin typeface="Segoe UI"/>
              <a:cs typeface="Segoe UI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9717DAA-348B-4992-9843-511270BE03C6}"/>
              </a:ext>
            </a:extLst>
          </p:cNvPr>
          <p:cNvSpPr txBox="1">
            <a:spLocks/>
          </p:cNvSpPr>
          <p:nvPr/>
        </p:nvSpPr>
        <p:spPr>
          <a:xfrm>
            <a:off x="927027" y="4620750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Volumes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5E5322-26B3-4C1F-AAA7-267C7A0C1A36}"/>
              </a:ext>
            </a:extLst>
          </p:cNvPr>
          <p:cNvSpPr txBox="1">
            <a:spLocks/>
          </p:cNvSpPr>
          <p:nvPr/>
        </p:nvSpPr>
        <p:spPr>
          <a:xfrm>
            <a:off x="920604" y="2100279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Services</a:t>
            </a:r>
          </a:p>
          <a:p>
            <a:pPr lvl="1"/>
            <a:r>
              <a:rPr lang="en-US" sz="2000" dirty="0"/>
              <a:t>Build</a:t>
            </a:r>
          </a:p>
          <a:p>
            <a:pPr lvl="1"/>
            <a:r>
              <a:rPr lang="en-US" sz="2000" dirty="0"/>
              <a:t>Image	</a:t>
            </a:r>
          </a:p>
          <a:p>
            <a:pPr lvl="1"/>
            <a:r>
              <a:rPr lang="en-US" sz="2000" dirty="0"/>
              <a:t>Environment</a:t>
            </a:r>
          </a:p>
          <a:p>
            <a:pPr lvl="1"/>
            <a:r>
              <a:rPr lang="en-US" sz="2000" dirty="0"/>
              <a:t>Ports</a:t>
            </a:r>
          </a:p>
          <a:p>
            <a:pPr lvl="1"/>
            <a:r>
              <a:rPr lang="en-US" sz="2000" dirty="0"/>
              <a:t>Volumes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Content Placeholder 3">
            <a:extLst/>
          </p:cNvPr>
          <p:cNvSpPr txBox="1">
            <a:spLocks/>
          </p:cNvSpPr>
          <p:nvPr/>
        </p:nvSpPr>
        <p:spPr>
          <a:xfrm>
            <a:off x="927027" y="1492162"/>
            <a:ext cx="9783908" cy="463976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9118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1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YML File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767407" y="6428075"/>
            <a:ext cx="10647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Leon Jalfon - Blog: http://blogs.microsoft.co.il/leonj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6905" y="1340768"/>
            <a:ext cx="7741383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version: '3'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</a:t>
            </a:r>
            <a:r>
              <a:rPr lang="en-US" sz="2000" b="1" dirty="0" err="1">
                <a:solidFill>
                  <a:schemeClr val="tx1"/>
                </a:solidFill>
              </a:rPr>
              <a:t>jenkins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jenkins:lts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“8080:8080”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- “50000:50000”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artifactory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image: docker.bintray.io/</a:t>
            </a:r>
            <a:r>
              <a:rPr lang="en-US" sz="2000" b="1" dirty="0" err="1">
                <a:solidFill>
                  <a:schemeClr val="tx1"/>
                </a:solidFill>
              </a:rPr>
              <a:t>jfrog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artifactory-oss:latest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 ports: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- 8081:8081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endParaRPr lang="he-I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P Template - 2013" id="{83F3839F-C61E-4091-BE60-03A7AF2F7055}" vid="{8BDAA420-82AB-459B-A561-AD7D40C4EA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6441</TotalTime>
  <Words>1919</Words>
  <Application>Microsoft Office PowerPoint</Application>
  <PresentationFormat>מסך רחב</PresentationFormat>
  <Paragraphs>284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Segoe</vt:lpstr>
      <vt:lpstr>Segoe Light</vt:lpstr>
      <vt:lpstr>Segoe UI</vt:lpstr>
      <vt:lpstr>Segoe UI Semilight</vt:lpstr>
      <vt:lpstr>Wingdings</vt:lpstr>
      <vt:lpstr>Sela_Template_Ver_01</vt:lpstr>
      <vt:lpstr>מצגת של PowerPoint‏</vt:lpstr>
      <vt:lpstr>מצגת של PowerPoint‏</vt:lpstr>
      <vt:lpstr>What is docker compose?</vt:lpstr>
      <vt:lpstr>Features</vt:lpstr>
      <vt:lpstr>Installation</vt:lpstr>
      <vt:lpstr>Before Docker Compose</vt:lpstr>
      <vt:lpstr>After Docker Compose</vt:lpstr>
      <vt:lpstr>YML File</vt:lpstr>
      <vt:lpstr>Simple YML File</vt:lpstr>
      <vt:lpstr>Commands</vt:lpstr>
      <vt:lpstr>Commands</vt:lpstr>
      <vt:lpstr>Docker Compose</vt:lpstr>
      <vt:lpstr>Lab 10: Simple Docker Compose</vt:lpstr>
      <vt:lpstr>Dive into the YML File</vt:lpstr>
      <vt:lpstr>Dive into the YML File</vt:lpstr>
      <vt:lpstr>Dive into the YML File</vt:lpstr>
      <vt:lpstr>Dive into the YML File</vt:lpstr>
      <vt:lpstr>Dive into the YML File</vt:lpstr>
      <vt:lpstr>Dive into the YML File</vt:lpstr>
      <vt:lpstr>Docker Compose</vt:lpstr>
      <vt:lpstr>Lab 11: Docker Compose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brudno</dc:creator>
  <cp:lastModifiedBy>shayki abramczyk</cp:lastModifiedBy>
  <cp:revision>301</cp:revision>
  <cp:lastPrinted>2013-09-11T13:44:00Z</cp:lastPrinted>
  <dcterms:created xsi:type="dcterms:W3CDTF">2013-12-01T11:37:40Z</dcterms:created>
  <dcterms:modified xsi:type="dcterms:W3CDTF">2018-06-21T05:56:45Z</dcterms:modified>
</cp:coreProperties>
</file>