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Raleway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28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0c6155d89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0c6155d89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Javni i zvanični registar docker images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Postoji i opcija hostovanja prihvatnih registrija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Pull i push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573daac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573daac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0c6155d89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0c6155d89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Podaci se gube kad kontejner prestane da postoji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Layer je striktno vezan za host mašinu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Volume je deo fajl sistema koji pripada dockeru, procesi van dockera ne bi trebalo da menjaju taj deo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Bind mount može biti bilo koji deo fajl sistema. Veoma važni fajlovi (konfiguracija) i direktorijumi, procesi van dockera mogu menjati taj deo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Tmpfs je u memoriji sistema hosta, ne prepisuje se u fajl sistem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Jedan volume se može koristiti od strane više kontejnera u isto vreme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Npipe za komunikaciju između hosta i kontejnera, služi da se 3rd party alat pokrene u kontejner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0c6155d89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0c6155d89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Mrežna komunikacija između kontejnera međusobno i hosta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Bridge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Inicijalno se prilikom pokretanja dockera kreira jedna bridge mreža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Povezuje kontejnere u okviru jednog docker hosta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Svi kontejneri se po defaultu pridruže toj mreži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Prilikom kreiranja nove mreže ovaj driver je default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User-defined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 defaultu kontejneri expozuju sve portove međusobno, a ništa prema spoljnom svetu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Ima automatski DNS resolve, inače se mogu gađati preko IP adrese samo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Kontejneri se mogu dodavati i sklanjati iz bridga u runtime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Rekonfiguracija default bridga zahteva restart dockera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Host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Uklanja izolaciju između hosta i kontejnera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Koristi mrežu hosta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Overlay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Mreža koja povezuje docker daemons i omogućava komunikaciju između servisa u swarmu (različiti docker hostovi)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Macvlan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Omogućava dodeljivanje mac adrese kontejneru što omogućava da se u mreži posmatra kao fizički uređaj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Koristi se kod sistema gde se rad oslanja na postojanju fizičkih uređaja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None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Kontejner je mrežno izolovan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b8eb705e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b8eb705e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Alat koji služi za lako definisanje i pokretanje aplikacija koje se sastoje iz više kontejnera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Cilj je da se jednom komandom pokrenu svi kontejneri i servisi i da ceo software bude dostupan bez ikakvog dodatnog napora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Može da upravlja životnim ciklusom servisa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Može se urediti redosled učitavanja servisa deklarisanjem zavisnosti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Prilikom promene konfiguracije rekreira samo one servise čija je konfiguracija izmeđena jer ima mehanizam keširanja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Može se naslediti konfiguracioni fajl i menjati samo određena polja (različit env)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Najkorisniji je da izoluje environment u developmentu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Konfiguracioni fajl: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Konfiguracija se piše u YAML fajlu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Podržava promenljive u konfiguracionom fajlu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Version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List of services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Build context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Ports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Volumes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Dependencies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b8eb705e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b8eb705e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Servis: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Predstavnik jedne aplikacije prema spoljnom svetu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Opisujemo željeno stanje kao što je broj replika koje želimo da imamo u svakom trenutku, network, storage,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Prilikom kreiranja servisa bira se docker image na osnovu koga se kreira servis i može se postavi komanda koja će se izvršiti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Swarm: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Grupisani nodovi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Node može biti worker, manager ili oba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Task je running container koji je upravljan od strane manager node-a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Prilikom update konfiguracije servisa, docker swarm će se postarati da zaustavi taskove koje koriste staru konfiguraciju i pokrene nove taskove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Orkestracioni sloj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Load balancing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Service discovery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Rolling updates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b8eb705e3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b8eb705e3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0c6155d8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0c6155d8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Proces stvaranja virtualne instance računarskog resursa, uključujući softver i hardver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Najčešće se spominje u kontekstu podizanja i pokretanja više operativnih sistema na jednoj mašini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Ima veliku primenu u serverskoj infrastrukturi jer omogućava bolje iskorišćenje resursa - više korisnika ili aplikacija (skaliranje)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Izoluje izvršenje aplikacija unutar virtualne mašine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0c6155d89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0c6155d89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Hipervizor program koji kreira i upravlja virtuelnim mašinama, zahteva podršku od procesora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Svaku virtuelnu mašinu pokreće zaseban operativni sistem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0c6155d89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0c6155d89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Virtuelizacija operativnog sistema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Svi kontejneri dele zajedničko jezgro operativnog sistema, kao i neke biblioteke i izvršne fajlove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 odnosu na VM zauzimaju znatno manje memorije i startuju je znatno brže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Obično se jedan kontejner vezuje za jednu komponentu i sadrži sve što je neophodno da bi se ta komponenta izvršavala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Fajlovi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Promenljive okruženja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Zavisnosti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Biblioteke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0c6155d89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0c6155d89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Docker je container engine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Objavljen je 2013. Godine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Cilj dockera jeste da omogući razvoj i deploy aplikacije u standardizovanom okruženju.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Takođe izoluje aplikaciju od infrastrukture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Veoma koristan u situaciji kada imamo mnogo različitih okruženja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b8eb705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b8eb705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Pokreće se u linux okruženju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Koristi cgroups (ograničavaju potrošnju odnosno korišćenje resursa po procesu)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Namespace izoluje grupu procesa od ostatka sistema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55fc3656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55fc3656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Docker Engine je zapravo client-server aplikacija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Docker CLI je alat preko koga šaljemo komande koje želimo da izvršimo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Gađa REST API koji je zapravo hostovan od strane docker servera (daemon)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0c6155d89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0c6155d89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Docker image je read-only template koji se izbilduje, a kasnije instancira kontejner na osnovu image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 Dockerfile je zabeleženo sve što je neophodno da se izbilduje image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Uglavnom se jedan image bazira na drugi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Image se sastoji od layera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Svaka docker instrukcija u dockerfile predstavlja jedan layer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Nakon izmene dockerfile, sledeći build će rebuildovati samo layere koji su izmenjeni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0c6155d89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0c6155d89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Kontejner je instanca jedne docker slike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Može se pokrenuti, stopirati ili izbrisati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Prilikom pokretanja kontejnera, dodeli mu se jedan RW fs layer da bi mogao da manipuliše sa fajlovima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 prirodi su stateless, promene se gube nakon brisanja instance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Mogu biti i stateful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Mogu se povezati na persistence storage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Nakon brisanja se sve promene koje nisu snimljene u Persistence storage gube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Može se kreirati novi docker image na osnovu trenutnog stanja kontejnera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200"/>
              <a:buNone/>
              <a:defRPr sz="4200">
                <a:solidFill>
                  <a:srgbClr val="43434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200"/>
              <a:buNone/>
              <a:defRPr sz="4200">
                <a:solidFill>
                  <a:srgbClr val="43434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200"/>
              <a:buNone/>
              <a:defRPr sz="4200">
                <a:solidFill>
                  <a:srgbClr val="43434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200"/>
              <a:buNone/>
              <a:defRPr sz="4200">
                <a:solidFill>
                  <a:srgbClr val="43434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200"/>
              <a:buNone/>
              <a:defRPr sz="4200">
                <a:solidFill>
                  <a:srgbClr val="43434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200"/>
              <a:buNone/>
              <a:defRPr sz="4200">
                <a:solidFill>
                  <a:srgbClr val="43434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200"/>
              <a:buNone/>
              <a:defRPr sz="4200">
                <a:solidFill>
                  <a:srgbClr val="43434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200"/>
              <a:buNone/>
              <a:defRPr sz="4200">
                <a:solidFill>
                  <a:srgbClr val="43434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200"/>
              <a:buNone/>
              <a:defRPr sz="4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None/>
              <a:defRPr sz="1600">
                <a:solidFill>
                  <a:srgbClr val="999999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3" name="Google Shape;7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D63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D63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D63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D6303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63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 rot="-5400000">
            <a:off x="985796" y="1027682"/>
            <a:ext cx="45900" cy="37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1600"/>
              <a:buNone/>
              <a:defRPr sz="1600">
                <a:solidFill>
                  <a:srgbClr val="F4CCCC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1600"/>
              <a:buNone/>
              <a:defRPr sz="1600">
                <a:solidFill>
                  <a:srgbClr val="F4CCCC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1600"/>
              <a:buNone/>
              <a:defRPr sz="1600">
                <a:solidFill>
                  <a:srgbClr val="F4CCCC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1600"/>
              <a:buNone/>
              <a:defRPr sz="1600">
                <a:solidFill>
                  <a:srgbClr val="F4CCCC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1600"/>
              <a:buNone/>
              <a:defRPr sz="1600">
                <a:solidFill>
                  <a:srgbClr val="F4CCCC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1600"/>
              <a:buNone/>
              <a:defRPr sz="1600">
                <a:solidFill>
                  <a:srgbClr val="F4CCCC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1600"/>
              <a:buNone/>
              <a:defRPr sz="1600">
                <a:solidFill>
                  <a:srgbClr val="F4CCCC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1600"/>
              <a:buNone/>
              <a:defRPr sz="1600">
                <a:solidFill>
                  <a:srgbClr val="F4CCCC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CCCC"/>
              </a:buClr>
              <a:buSzPts val="1600"/>
              <a:buNone/>
              <a:defRPr sz="1600">
                <a:solidFill>
                  <a:srgbClr val="F4CCCC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Big Picture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7411600" y="4645975"/>
            <a:ext cx="1595100" cy="3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Stevica Stojković</a:t>
            </a:r>
            <a:endParaRPr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250" y="1043253"/>
            <a:ext cx="3525099" cy="2527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9463" y="193400"/>
            <a:ext cx="1364825" cy="46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Registry</a:t>
            </a:r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Hub</a:t>
            </a:r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988" y="745050"/>
            <a:ext cx="7838026" cy="409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Persistence</a:t>
            </a:r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Writable layer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4550" y="1433225"/>
            <a:ext cx="4473750" cy="22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Networking</a:t>
            </a:r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Pluggable sub-system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Drivers</a:t>
            </a:r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body" idx="2"/>
          </p:nvPr>
        </p:nvSpPr>
        <p:spPr>
          <a:xfrm>
            <a:off x="5415625" y="1486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Bridge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User-defined bridge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Host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Overlay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Macvlan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None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3rd Party driver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Compose</a:t>
            </a:r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Multi-container apps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Declarative  configuration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side</a:t>
            </a:r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0650" y="678163"/>
            <a:ext cx="3481550" cy="378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Swarm</a:t>
            </a:r>
            <a:endParaRPr/>
          </a:p>
        </p:txBody>
      </p:sp>
      <p:sp>
        <p:nvSpPr>
          <p:cNvPr id="182" name="Google Shape;182;p2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Orchestration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side</a:t>
            </a:r>
            <a:endParaRPr/>
          </a:p>
        </p:txBody>
      </p:sp>
      <p:sp>
        <p:nvSpPr>
          <p:cNvPr id="183" name="Google Shape;183;p27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94416"/>
            <a:ext cx="4572000" cy="3154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:)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303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Virtualization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Hypervisor (HW virtualization)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449" y="2114575"/>
            <a:ext cx="6672850" cy="25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669550" y="25717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Containers (OS virtualization)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631" y="1853850"/>
            <a:ext cx="5630738" cy="30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303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Underlying Technologies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962" y="2078874"/>
            <a:ext cx="7526077" cy="265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62175"/>
            <a:ext cx="4625021" cy="36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Engine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Image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Build-time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8388" y="995363"/>
            <a:ext cx="4143375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Container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Run-time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Image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39620"/>
            <a:ext cx="4572001" cy="2264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D63031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FFFFFF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899</Words>
  <Application>Microsoft Office PowerPoint</Application>
  <PresentationFormat>On-screen Show (16:9)</PresentationFormat>
  <Paragraphs>141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Raleway</vt:lpstr>
      <vt:lpstr>Lato</vt:lpstr>
      <vt:lpstr>Arial</vt:lpstr>
      <vt:lpstr>Streamline</vt:lpstr>
      <vt:lpstr>Docker</vt:lpstr>
      <vt:lpstr>Virtualization</vt:lpstr>
      <vt:lpstr>Hypervisor (HW virtualization)</vt:lpstr>
      <vt:lpstr>Containers (OS virtualization)</vt:lpstr>
      <vt:lpstr>Docker</vt:lpstr>
      <vt:lpstr>Underlying Technologies </vt:lpstr>
      <vt:lpstr>Docker Engine</vt:lpstr>
      <vt:lpstr>Docker Image</vt:lpstr>
      <vt:lpstr>Docker Container</vt:lpstr>
      <vt:lpstr>Docker Registry</vt:lpstr>
      <vt:lpstr>PowerPoint Presentation</vt:lpstr>
      <vt:lpstr>Docker Persistence</vt:lpstr>
      <vt:lpstr>Docker Networking</vt:lpstr>
      <vt:lpstr>Docker Compose</vt:lpstr>
      <vt:lpstr>Docker Swarm</vt:lpstr>
      <vt:lpstr>Thanks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Xavier</dc:creator>
  <cp:lastModifiedBy>Xavier Roirand</cp:lastModifiedBy>
  <cp:revision>1</cp:revision>
  <dcterms:modified xsi:type="dcterms:W3CDTF">2024-05-06T21:08:54Z</dcterms:modified>
</cp:coreProperties>
</file>