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6" r:id="rId2"/>
    <p:sldMasterId id="2147483694" r:id="rId3"/>
    <p:sldMasterId id="2147483708" r:id="rId4"/>
  </p:sldMasterIdLst>
  <p:notesMasterIdLst>
    <p:notesMasterId r:id="rId17"/>
  </p:notesMasterIdLst>
  <p:handoutMasterIdLst>
    <p:handoutMasterId r:id="rId18"/>
  </p:handoutMasterIdLst>
  <p:sldIdLst>
    <p:sldId id="505" r:id="rId5"/>
    <p:sldId id="500" r:id="rId6"/>
    <p:sldId id="506" r:id="rId7"/>
    <p:sldId id="501" r:id="rId8"/>
    <p:sldId id="508" r:id="rId9"/>
    <p:sldId id="484" r:id="rId10"/>
    <p:sldId id="514" r:id="rId11"/>
    <p:sldId id="509" r:id="rId12"/>
    <p:sldId id="510" r:id="rId13"/>
    <p:sldId id="511" r:id="rId14"/>
    <p:sldId id="512" r:id="rId15"/>
    <p:sldId id="513" r:id="rId1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99FF"/>
    <a:srgbClr val="99CCFF"/>
    <a:srgbClr val="CCECFF"/>
    <a:srgbClr val="0066FF"/>
    <a:srgbClr val="3333FF"/>
    <a:srgbClr val="FFCC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25" autoAdjust="0"/>
    <p:restoredTop sz="94643" autoAdjust="0"/>
  </p:normalViewPr>
  <p:slideViewPr>
    <p:cSldViewPr>
      <p:cViewPr varScale="1">
        <p:scale>
          <a:sx n="111" d="100"/>
          <a:sy n="111" d="100"/>
        </p:scale>
        <p:origin x="144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file:////home-ens.univ-ubs.fr\e1602183\Documents\TERSTRAT\chiff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file:////home-ens.univ-ubs.fr\e1602183\Documents\TERSTRAT\chiff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Feuille_de_calcul_Microsoft_Excel1.xlsx"/></Relationships>
</file>

<file path=ppt/charts/_rels/chart4.xml.rels><?xml version="1.0" encoding="UTF-8" standalone="yes"?>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Feuille_de_calcul_Microsoft_Excel2.xlsx"/></Relationships>
</file>

<file path=ppt/charts/_rels/chart5.xml.rels><?xml version="1.0" encoding="UTF-8" standalone="yes"?>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Feuille_de_calcul_Microsoft_Excel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Feuil1!$A$12</c:f>
              <c:strCache>
                <c:ptCount val="1"/>
                <c:pt idx="0">
                  <c:v>Chiffre d'affaires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Feuil1!$B$12:$I$12</c:f>
              <c:numCache>
                <c:formatCode>General</c:formatCode>
                <c:ptCount val="8"/>
                <c:pt idx="0" formatCode="#,##0">
                  <c:v>97825.0</c:v>
                </c:pt>
                <c:pt idx="1">
                  <c:v>164780.0</c:v>
                </c:pt>
                <c:pt idx="2">
                  <c:v>422355.0</c:v>
                </c:pt>
                <c:pt idx="3">
                  <c:v>660075.0</c:v>
                </c:pt>
                <c:pt idx="4">
                  <c:v>847330.0</c:v>
                </c:pt>
                <c:pt idx="5">
                  <c:v>811320.0</c:v>
                </c:pt>
                <c:pt idx="6">
                  <c:v>774270.0</c:v>
                </c:pt>
                <c:pt idx="7" formatCode="#,##0">
                  <c:v>946150.0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CC-4D9F-A903-C2831FA690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6375680"/>
        <c:axId val="-36373360"/>
      </c:barChart>
      <c:catAx>
        <c:axId val="-36375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73360"/>
        <c:crosses val="autoZero"/>
        <c:auto val="1"/>
        <c:lblAlgn val="ctr"/>
        <c:lblOffset val="100"/>
        <c:noMultiLvlLbl val="0"/>
      </c:catAx>
      <c:valAx>
        <c:axId val="-36373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75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Feuil1!$A$13</c:f>
              <c:strCache>
                <c:ptCount val="1"/>
                <c:pt idx="0">
                  <c:v>Résultat Net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Feuil1!$B$13:$I$13</c:f>
              <c:numCache>
                <c:formatCode>#,##0</c:formatCode>
                <c:ptCount val="8"/>
                <c:pt idx="0">
                  <c:v>-15575.0</c:v>
                </c:pt>
                <c:pt idx="1">
                  <c:v>-3662.0</c:v>
                </c:pt>
                <c:pt idx="2">
                  <c:v>52368.0</c:v>
                </c:pt>
                <c:pt idx="3">
                  <c:v>58656.0</c:v>
                </c:pt>
                <c:pt idx="4">
                  <c:v>3778.0</c:v>
                </c:pt>
                <c:pt idx="5">
                  <c:v>84655.0</c:v>
                </c:pt>
                <c:pt idx="6">
                  <c:v>57293.0</c:v>
                </c:pt>
                <c:pt idx="7">
                  <c:v>40299.0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BAF-4780-BE2C-15BD9D70A2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6346880"/>
        <c:axId val="-36344128"/>
      </c:lineChart>
      <c:catAx>
        <c:axId val="-3634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44128"/>
        <c:crosses val="autoZero"/>
        <c:auto val="1"/>
        <c:lblAlgn val="ctr"/>
        <c:lblOffset val="100"/>
        <c:noMultiLvlLbl val="0"/>
      </c:catAx>
      <c:valAx>
        <c:axId val="-36344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4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Chiffres d'affaires en fonction de l'année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Feuil1!$A$2:$A$9</c:f>
              <c:numCache>
                <c:formatCode>General</c:formatCode>
                <c:ptCount val="8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</c:numCache>
            </c:numRef>
          </c:xVal>
          <c:yVal>
            <c:numRef>
              <c:f>Feuil1!$B$2:$B$9</c:f>
              <c:numCache>
                <c:formatCode>#,##0</c:formatCode>
                <c:ptCount val="8"/>
                <c:pt idx="0">
                  <c:v>116200.0</c:v>
                </c:pt>
                <c:pt idx="1">
                  <c:v>308551.0</c:v>
                </c:pt>
                <c:pt idx="2">
                  <c:v>596640.0</c:v>
                </c:pt>
                <c:pt idx="3">
                  <c:v>1.16347E6</c:v>
                </c:pt>
                <c:pt idx="4">
                  <c:v>1.47626E6</c:v>
                </c:pt>
                <c:pt idx="5">
                  <c:v>741000.0</c:v>
                </c:pt>
                <c:pt idx="6">
                  <c:v>593542.0</c:v>
                </c:pt>
                <c:pt idx="7">
                  <c:v>823036.0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7D77-46A5-AB15-B99C241FE981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36307760"/>
        <c:axId val="-36303728"/>
      </c:scatterChart>
      <c:valAx>
        <c:axId val="-36307760"/>
        <c:scaling>
          <c:orientation val="minMax"/>
          <c:max val="8.0"/>
          <c:min val="1.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Années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03728"/>
        <c:crosses val="autoZero"/>
        <c:crossBetween val="midCat"/>
      </c:valAx>
      <c:valAx>
        <c:axId val="-363037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/>
                  <a:t>Euros €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630776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Réinstallation PC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24.5</c:v>
                </c:pt>
                <c:pt idx="1">
                  <c:v>45.9</c:v>
                </c:pt>
                <c:pt idx="2">
                  <c:v>30.2</c:v>
                </c:pt>
                <c:pt idx="3">
                  <c:v>41.4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9F-4DC0-8726-5476287F7D3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Réseaux</c:v>
                </c:pt>
              </c:strCache>
            </c:strRef>
          </c:tx>
          <c:spPr>
            <a:solidFill>
              <a:srgbClr val="D0A24E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25.3</c:v>
                </c:pt>
                <c:pt idx="1">
                  <c:v>13.8</c:v>
                </c:pt>
                <c:pt idx="2">
                  <c:v>18.1</c:v>
                </c:pt>
                <c:pt idx="3">
                  <c:v>16.6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9F-4DC0-8726-5476287F7D3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Assemblage 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0.0</c:v>
                </c:pt>
                <c:pt idx="1">
                  <c:v>21.5</c:v>
                </c:pt>
                <c:pt idx="2">
                  <c:v>25.5</c:v>
                </c:pt>
                <c:pt idx="3">
                  <c:v>21.1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9F-4DC0-8726-5476287F7D3C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Formation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0.5</c:v>
                </c:pt>
                <c:pt idx="3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C9F-4DC0-8726-5476287F7D3C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Site Internet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C9F-4DC0-8726-5476287F7D3C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Développement Web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1</c:v>
                </c:pt>
                <c:pt idx="1">
                  <c:v>Année 2</c:v>
                </c:pt>
                <c:pt idx="2">
                  <c:v>Année 3</c:v>
                </c:pt>
                <c:pt idx="3">
                  <c:v>Année 4 : Saturation des commandes</c:v>
                </c:pt>
              </c:strCache>
            </c:strRef>
          </c:cat>
          <c:val>
            <c:numRef>
              <c:f>Feuil1!$G$2:$G$5</c:f>
              <c:numCache>
                <c:formatCode>General</c:formatCode>
                <c:ptCount val="4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AC9F-4DC0-8726-5476287F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483248"/>
        <c:axId val="-35480496"/>
      </c:barChart>
      <c:catAx>
        <c:axId val="-35483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5480496"/>
        <c:crosses val="autoZero"/>
        <c:auto val="1"/>
        <c:lblAlgn val="ctr"/>
        <c:lblOffset val="100"/>
        <c:noMultiLvlLbl val="0"/>
      </c:catAx>
      <c:valAx>
        <c:axId val="-35480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5483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Réinstallation PC</c:v>
                </c:pt>
              </c:strCache>
            </c:strRef>
          </c:tx>
          <c:spPr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Feuil1!$B$2:$B$5</c:f>
              <c:numCache>
                <c:formatCode>General</c:formatCode>
                <c:ptCount val="4"/>
                <c:pt idx="0">
                  <c:v>42.4</c:v>
                </c:pt>
                <c:pt idx="1">
                  <c:v>32.0</c:v>
                </c:pt>
                <c:pt idx="2">
                  <c:v>33.30000000000001</c:v>
                </c:pt>
                <c:pt idx="3">
                  <c:v>34.30000000000001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C9F-4DC0-8726-5476287F7D3C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Réseaux</c:v>
                </c:pt>
              </c:strCache>
            </c:strRef>
          </c:tx>
          <c:spPr>
            <a:solidFill>
              <a:srgbClr val="D0A24E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Feuil1!$C$2:$C$5</c:f>
              <c:numCache>
                <c:formatCode>General</c:formatCode>
                <c:ptCount val="4"/>
                <c:pt idx="0">
                  <c:v>16.9</c:v>
                </c:pt>
                <c:pt idx="1">
                  <c:v>20.0</c:v>
                </c:pt>
                <c:pt idx="2">
                  <c:v>28.9</c:v>
                </c:pt>
                <c:pt idx="3">
                  <c:v>21.2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C9F-4DC0-8726-5476287F7D3C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Assemblage PC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Feuil1!$D$2:$D$5</c:f>
              <c:numCache>
                <c:formatCode>General</c:formatCode>
                <c:ptCount val="4"/>
                <c:pt idx="0">
                  <c:v>18.4</c:v>
                </c:pt>
                <c:pt idx="1">
                  <c:v>4.3</c:v>
                </c:pt>
                <c:pt idx="2">
                  <c:v>19.5</c:v>
                </c:pt>
                <c:pt idx="3">
                  <c:v>22.3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C9F-4DC0-8726-5476287F7D3C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Formation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Feuil1!$E$2:$E$5</c:f>
              <c:numCache>
                <c:formatCode>General</c:formatCode>
                <c:ptCount val="4"/>
                <c:pt idx="0">
                  <c:v>11.9</c:v>
                </c:pt>
                <c:pt idx="1">
                  <c:v>36.80000000000001</c:v>
                </c:pt>
                <c:pt idx="2">
                  <c:v>31.8</c:v>
                </c:pt>
                <c:pt idx="3">
                  <c:v>55.7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AC9F-4DC0-8726-5476287F7D3C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Site Internet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Feuil1!$F$2:$F$5</c:f>
              <c:numCache>
                <c:formatCode>General</c:formatCode>
                <c:ptCount val="4"/>
                <c:pt idx="0">
                  <c:v>14.6</c:v>
                </c:pt>
                <c:pt idx="1">
                  <c:v>22.2</c:v>
                </c:pt>
                <c:pt idx="2">
                  <c:v>0.5</c:v>
                </c:pt>
                <c:pt idx="3">
                  <c:v>20.0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AC9F-4DC0-8726-5476287F7D3C}"/>
            </c:ext>
          </c:extLst>
        </c:ser>
        <c:ser>
          <c:idx val="5"/>
          <c:order val="5"/>
          <c:tx>
            <c:strRef>
              <c:f>Feuil1!$G$1</c:f>
              <c:strCache>
                <c:ptCount val="1"/>
                <c:pt idx="0">
                  <c:v>Développement Web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Feuil1!$A$2:$A$5</c:f>
              <c:strCache>
                <c:ptCount val="4"/>
                <c:pt idx="0">
                  <c:v>Année 5 : Hausse de demandes de Réinstallation PC</c:v>
                </c:pt>
                <c:pt idx="1">
                  <c:v>Année 6 : Baisse de demande d'Assemblage</c:v>
                </c:pt>
                <c:pt idx="2">
                  <c:v>Année 7 : Crise</c:v>
                </c:pt>
                <c:pt idx="3">
                  <c:v>Année 8 : Doublage effectif</c:v>
                </c:pt>
              </c:strCache>
            </c:strRef>
          </c:cat>
          <c:val>
            <c:numRef>
              <c:f>Feuil1!$G$2:$G$5</c:f>
              <c:numCache>
                <c:formatCode>General</c:formatCode>
                <c:ptCount val="4"/>
                <c:pt idx="0">
                  <c:v>33.30000000000001</c:v>
                </c:pt>
                <c:pt idx="1">
                  <c:v>28.6</c:v>
                </c:pt>
                <c:pt idx="2">
                  <c:v>31.3</c:v>
                </c:pt>
                <c:pt idx="3">
                  <c:v>31.3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7-AC9F-4DC0-8726-5476287F7D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5450016"/>
        <c:axId val="-35447264"/>
      </c:barChart>
      <c:catAx>
        <c:axId val="-3545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5447264"/>
        <c:crosses val="autoZero"/>
        <c:auto val="1"/>
        <c:lblAlgn val="ctr"/>
        <c:lblOffset val="100"/>
        <c:noMultiLvlLbl val="0"/>
      </c:catAx>
      <c:valAx>
        <c:axId val="-35447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-35450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1935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4BD31E0-33A9-4780-ADF6-1A27F9876221}" type="slidenum">
              <a:rPr lang="fr-FR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03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4C475-1A98-4407-B0B9-542D82FD5526}" type="datetimeFigureOut">
              <a:rPr lang="fr-FR" smtClean="0"/>
              <a:pPr/>
              <a:t>09/01/2019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09726-93B6-4A25-A9E3-F88FE3F7B507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22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63 % </a:t>
            </a:r>
            <a:r>
              <a:rPr lang="fr-FR" dirty="0" err="1"/>
              <a:t>reseau</a:t>
            </a:r>
            <a:endParaRPr lang="fr-FR" dirty="0"/>
          </a:p>
          <a:p>
            <a:r>
              <a:rPr lang="fr-FR" dirty="0"/>
              <a:t>18 % assemblage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4D2EFB-A0EB-45DD-88CE-5AAA4F240FB6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183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00034" y="1285860"/>
            <a:ext cx="6715172" cy="1714512"/>
          </a:xfrm>
        </p:spPr>
        <p:txBody>
          <a:bodyPr rIns="45720" anchor="t"/>
          <a:lstStyle>
            <a:lvl1pPr algn="l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00034" y="3429000"/>
            <a:ext cx="6715172" cy="2109790"/>
          </a:xfrm>
        </p:spPr>
        <p:txBody>
          <a:bodyPr tIns="0" rIns="45720" bIns="0" anchor="b"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14C3E-45B3-4396-BC1C-1CE11D9E6E6A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5B3DB-3893-47DA-B648-CE8DE1A1DA60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F9FBAD-D766-4A54-805D-99622D5B56B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98500" y="1665288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60900" y="1665288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60900" y="3798888"/>
            <a:ext cx="3810000" cy="19812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85800" y="61658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1658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71C8118-5AB5-47A4-A380-E60A96CA9228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0838"/>
            <a:ext cx="77724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698500" y="1665288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60900" y="1665288"/>
            <a:ext cx="3810000" cy="4114800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85800" y="61658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616585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6553200" y="616585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04692CEE-89BA-4960-8C8C-0A2B913BA181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733709"/>
            <a:ext cx="6108101" cy="1373070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750337"/>
            <a:ext cx="878916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4938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93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4087901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726267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869895"/>
            <a:ext cx="7210395" cy="1090788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4232172"/>
            <a:ext cx="7210395" cy="1704017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86989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023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2336873"/>
            <a:ext cx="3523769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2336873"/>
            <a:ext cx="3525044" cy="359931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785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30"/>
            <a:ext cx="7210397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2336874"/>
            <a:ext cx="3354245" cy="69313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3030009"/>
            <a:ext cx="3523766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2336873"/>
            <a:ext cx="3355521" cy="69207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3030009"/>
            <a:ext cx="3525044" cy="29061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00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550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C0B-1845-43E2-AF80-1C533DDA3D8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2912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753227"/>
            <a:ext cx="7210394" cy="108094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4206252" cy="3599313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2336873"/>
            <a:ext cx="2842559" cy="3599317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6270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753228"/>
            <a:ext cx="7210393" cy="1080938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2336874"/>
            <a:ext cx="406938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2336874"/>
            <a:ext cx="2907192" cy="3599315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1319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4711617"/>
            <a:ext cx="7210394" cy="453051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609598"/>
            <a:ext cx="721039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5169584"/>
            <a:ext cx="7210397" cy="62297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310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1785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609597"/>
            <a:ext cx="7210394" cy="3592750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1161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4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609599"/>
            <a:ext cx="6539158" cy="3036061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3653379"/>
            <a:ext cx="611743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4711616"/>
            <a:ext cx="7210394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7679" y="748116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30335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15158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7828359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5929622"/>
            <a:ext cx="1202248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4567988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4711616"/>
            <a:ext cx="7210397" cy="58853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5300150"/>
            <a:ext cx="7210397" cy="502255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4709926"/>
            <a:ext cx="865613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35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753228"/>
            <a:ext cx="721872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2336873"/>
            <a:ext cx="2302526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3022674"/>
            <a:ext cx="2287277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233687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3022674"/>
            <a:ext cx="229743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2336873"/>
            <a:ext cx="230251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3022674"/>
            <a:ext cx="2302519" cy="2913513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44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753228"/>
            <a:ext cx="7210395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4297503"/>
            <a:ext cx="228727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2336873"/>
            <a:ext cx="228727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4873765"/>
            <a:ext cx="228727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4297503"/>
            <a:ext cx="229743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2336873"/>
            <a:ext cx="229743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4873764"/>
            <a:ext cx="230047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4297503"/>
            <a:ext cx="2297629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2336873"/>
            <a:ext cx="2297629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4873762"/>
            <a:ext cx="2300672" cy="106242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515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7828359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971234"/>
            <a:ext cx="1202248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7828359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609600"/>
            <a:ext cx="1202248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546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e lib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FE3-BA03-4F79-8ACC-9AA72DE8F3C2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448782" y="2040420"/>
            <a:ext cx="5106988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200777" y="5543428"/>
            <a:ext cx="1602997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609597"/>
            <a:ext cx="805352" cy="435376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652503" cy="5326589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5936188"/>
            <a:ext cx="2057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95104" cy="365125"/>
          </a:xfrm>
        </p:spPr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5398634"/>
            <a:ext cx="865613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287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4432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56502" y="2243353"/>
            <a:ext cx="5401448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02595" y="1"/>
            <a:ext cx="74140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22479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14451" y="1"/>
            <a:ext cx="4505582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407228" y="1"/>
            <a:ext cx="73677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0" y="6397540"/>
            <a:ext cx="3506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1B740E-F8B5-4CAC-BA73-90186A5CA8E7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sz="quarter" idx="13"/>
          </p:nvPr>
        </p:nvSpPr>
        <p:spPr>
          <a:xfrm>
            <a:off x="986712" y="1482726"/>
            <a:ext cx="5995113" cy="4251325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2081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08221" y="365126"/>
            <a:ext cx="5721179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8650" y="1825625"/>
            <a:ext cx="6216993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8444299" y="1"/>
            <a:ext cx="699701" cy="365125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0" y="6356350"/>
            <a:ext cx="387693" cy="365125"/>
          </a:xfrm>
        </p:spPr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90604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6067296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5573026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8419585" y="1"/>
            <a:ext cx="724415" cy="365125"/>
          </a:xfrm>
        </p:spPr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42921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1652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01488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957702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08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774C-93B9-4F7C-ACD4-71B9587E3D35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1646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 smtClean="0"/>
              <a:t>Cliquez sur l'icône pour ajouter une image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85748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20919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60970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096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6680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7484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38537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35814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773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FACCA-4D25-4959-AFBE-5A26E5D21DA7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30042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062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38789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383693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09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99BD6C-E794-4F48-BDF0-BF32F636A289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8B9B-9AEC-40D6-A1B5-C940984C02C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1DF0F266-CC43-4741-B7DA-5047F6B41AF9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D673D-1C11-4339-A30F-18D5F73C667F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theme" Target="../theme/theme3.xml"/><Relationship Id="rId15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54.xml"/><Relationship Id="rId12" Type="http://schemas.openxmlformats.org/officeDocument/2006/relationships/theme" Target="../theme/theme4.xml"/><Relationship Id="rId13" Type="http://schemas.openxmlformats.org/officeDocument/2006/relationships/image" Target="../media/image5.jpeg"/><Relationship Id="rId1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e lib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428596" y="6422064"/>
            <a:ext cx="7572428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4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r>
              <a:rPr lang="fr-FR" dirty="0" smtClean="0"/>
              <a:t>IUT de Vannes - </a:t>
            </a:r>
            <a:r>
              <a:rPr lang="fr-FR" dirty="0" err="1" smtClean="0"/>
              <a:t>Terstrat</a:t>
            </a:r>
            <a:r>
              <a:rPr lang="fr-FR" dirty="0" smtClean="0"/>
              <a:t> - Pilotage et tableaux de bord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lang="fr-FR" sz="1400" kern="1200" smtClean="0">
                <a:solidFill>
                  <a:schemeClr val="tx2">
                    <a:shade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71C8118-5AB5-47A4-A380-E60A96CA9228}" type="slidenum">
              <a:rPr lang="fr-FR" smtClean="0"/>
              <a:pPr/>
              <a:t>‹#›</a:t>
            </a:fld>
            <a:endParaRPr lang="fr-F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 bldLvl="3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6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94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753228"/>
            <a:ext cx="7210396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2336873"/>
            <a:ext cx="7210396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5936189"/>
            <a:ext cx="51529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753228"/>
            <a:ext cx="865613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9588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B740E-F8B5-4CAC-BA73-90186A5CA8E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940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483708" y="365126"/>
            <a:ext cx="60316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E22DE-D3F7-4E55-818C-2BF06B61F63E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52" y="214185"/>
            <a:ext cx="2239669" cy="133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1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chart" Target="../charts/char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57300" y="2898781"/>
            <a:ext cx="6629400" cy="1826363"/>
          </a:xfrm>
        </p:spPr>
        <p:txBody>
          <a:bodyPr/>
          <a:lstStyle/>
          <a:p>
            <a:r>
              <a:rPr lang="fr-FR" dirty="0"/>
              <a:t>S</a:t>
            </a:r>
            <a:r>
              <a:rPr lang="fr-FR" dirty="0" smtClean="0"/>
              <a:t>ystème d’information et de décision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220072" y="2990586"/>
            <a:ext cx="3240360" cy="1066688"/>
          </a:xfrm>
        </p:spPr>
        <p:txBody>
          <a:bodyPr/>
          <a:lstStyle/>
          <a:p>
            <a:r>
              <a:rPr lang="fr-FR" dirty="0" smtClean="0"/>
              <a:t>Analyse systémique</a:t>
            </a:r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2FE3-BA03-4F79-8ACC-9AA72DE8F3C2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13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Bilan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 fontAlgn="auto">
              <a:spcBef>
                <a:spcPts val="0"/>
              </a:spcBef>
              <a:spcAft>
                <a:spcPts val="0"/>
              </a:spcAft>
            </a:pPr>
            <a:fld id="{861B740E-F8B5-4CAC-BA73-90186A5CA8E7}" type="slidenum">
              <a:rPr lang="fr-FR">
                <a:solidFill>
                  <a:srgbClr val="FFFFFF"/>
                </a:solidFill>
                <a:latin typeface="Calibri" panose="020F0502020204030204"/>
              </a:rPr>
              <a:pPr defTabSz="342900" fontAlgn="auto">
                <a:spcBef>
                  <a:spcPts val="0"/>
                </a:spcBef>
                <a:spcAft>
                  <a:spcPts val="0"/>
                </a:spcAft>
              </a:pPr>
              <a:t>10</a:t>
            </a:fld>
            <a:endParaRPr lang="fr-FR" dirty="0">
              <a:solidFill>
                <a:srgbClr val="FFFFFF"/>
              </a:solidFill>
              <a:latin typeface="Calibri" panose="020F0502020204030204"/>
            </a:endParaRPr>
          </a:p>
        </p:txBody>
      </p:sp>
      <p:graphicFrame>
        <p:nvGraphicFramePr>
          <p:cNvPr id="8" name="Espace réservé du contenu 7"/>
          <p:cNvGraphicFramePr>
            <a:graphicFrameLocks noGrp="1"/>
          </p:cNvGraphicFramePr>
          <p:nvPr>
            <p:ph sz="quarter" idx="13"/>
            <p:extLst/>
          </p:nvPr>
        </p:nvGraphicFramePr>
        <p:xfrm>
          <a:off x="339328" y="1969294"/>
          <a:ext cx="6642497" cy="31884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6231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Évolution des parts de marché 1/2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C1E22DE-D3F7-4E55-818C-2BF06B61F63E}" type="slidenum">
              <a:rPr lang="fr-F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11</a:t>
            </a:fld>
            <a:endParaRPr lang="fr-F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02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Évolution des parts de marché 2/2</a:t>
            </a:r>
            <a:endParaRPr lang="fr-FR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/>
          </p:nvPr>
        </p:nvGraphicFramePr>
        <p:xfrm>
          <a:off x="628650" y="2226469"/>
          <a:ext cx="7886700" cy="3263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fontAlgn="auto">
              <a:spcBef>
                <a:spcPts val="0"/>
              </a:spcBef>
              <a:spcAft>
                <a:spcPts val="0"/>
              </a:spcAft>
            </a:pPr>
            <a:fld id="{5C1E22DE-D3F7-4E55-818C-2BF06B61F63E}" type="slidenum">
              <a:rPr lang="fr-FR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fontAlgn="auto">
                <a:spcBef>
                  <a:spcPts val="0"/>
                </a:spcBef>
                <a:spcAft>
                  <a:spcPts val="0"/>
                </a:spcAft>
              </a:pPr>
              <a:t>12</a:t>
            </a:fld>
            <a:endParaRPr lang="fr-FR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24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de décision</a:t>
            </a:r>
            <a:endParaRPr lang="fr-FR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fr-FR" dirty="0" smtClean="0"/>
              <a:t>Le pilotage d’une entreprise</a:t>
            </a:r>
            <a:endParaRPr lang="fr-FR" dirty="0"/>
          </a:p>
          <a:p>
            <a:pPr marL="36576" indent="0" hangingPunct="0">
              <a:buNone/>
            </a:pPr>
            <a:r>
              <a:rPr lang="fr-FR" dirty="0"/>
              <a:t>On parle de </a:t>
            </a:r>
            <a:r>
              <a:rPr lang="fr-FR" b="1" dirty="0">
                <a:solidFill>
                  <a:srgbClr val="FFFF00"/>
                </a:solidFill>
              </a:rPr>
              <a:t>pilotage</a:t>
            </a:r>
            <a:r>
              <a:rPr lang="fr-FR" dirty="0"/>
              <a:t>, à chaque fois que la nécessité de s’</a:t>
            </a:r>
            <a:r>
              <a:rPr lang="fr-FR" b="1" dirty="0">
                <a:solidFill>
                  <a:srgbClr val="FFFF00"/>
                </a:solidFill>
              </a:rPr>
              <a:t>adapter à son environnement</a:t>
            </a:r>
            <a:r>
              <a:rPr lang="fr-FR" dirty="0"/>
              <a:t> se fait sentir, et ce quelque soit l’importance de la décision.</a:t>
            </a:r>
            <a:endParaRPr lang="fr-FR" b="1" dirty="0"/>
          </a:p>
          <a:p>
            <a:pPr marL="36576" indent="0" hangingPunct="0">
              <a:buNone/>
            </a:pPr>
            <a:r>
              <a:rPr lang="fr-FR" dirty="0"/>
              <a:t>Un décideur pilote son activité lorsqu’il fixe un </a:t>
            </a:r>
            <a:r>
              <a:rPr lang="fr-FR" b="1" dirty="0">
                <a:solidFill>
                  <a:srgbClr val="FFFF00"/>
                </a:solidFill>
              </a:rPr>
              <a:t>objectif</a:t>
            </a:r>
            <a:r>
              <a:rPr lang="fr-FR" dirty="0"/>
              <a:t>, définit une </a:t>
            </a:r>
            <a:r>
              <a:rPr lang="fr-FR" b="1" dirty="0">
                <a:solidFill>
                  <a:srgbClr val="FFFF00"/>
                </a:solidFill>
              </a:rPr>
              <a:t>stratégie</a:t>
            </a:r>
            <a:r>
              <a:rPr lang="fr-FR" dirty="0"/>
              <a:t>, puis </a:t>
            </a:r>
            <a:r>
              <a:rPr lang="fr-FR" b="1" dirty="0">
                <a:solidFill>
                  <a:srgbClr val="FFFF00"/>
                </a:solidFill>
              </a:rPr>
              <a:t>corrige</a:t>
            </a:r>
            <a:r>
              <a:rPr lang="fr-FR" dirty="0"/>
              <a:t> en permanence ses actions en fonctions des </a:t>
            </a:r>
            <a:r>
              <a:rPr lang="fr-FR" b="1" dirty="0">
                <a:solidFill>
                  <a:srgbClr val="FFFF00"/>
                </a:solidFill>
              </a:rPr>
              <a:t>écarts</a:t>
            </a:r>
            <a:r>
              <a:rPr lang="fr-FR" dirty="0"/>
              <a:t> mesurés entre les réalisations et les </a:t>
            </a:r>
            <a:r>
              <a:rPr lang="fr-FR" dirty="0" smtClean="0"/>
              <a:t>prévisions.</a:t>
            </a:r>
            <a:endParaRPr lang="fr-FR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CEE-89BA-4960-8C8C-0A2B913BA181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561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système d’information</a:t>
            </a:r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76" indent="0" hangingPunct="0">
              <a:buNone/>
            </a:pPr>
            <a:r>
              <a:rPr lang="fr-FR" dirty="0" smtClean="0"/>
              <a:t>Pour </a:t>
            </a:r>
            <a:r>
              <a:rPr lang="fr-FR" dirty="0"/>
              <a:t>mesurer ces écarts, le « pilote » dispose d’un </a:t>
            </a:r>
            <a:r>
              <a:rPr lang="fr-FR" b="1" dirty="0">
                <a:solidFill>
                  <a:srgbClr val="FFFF00"/>
                </a:solidFill>
              </a:rPr>
              <a:t>tableau de bord</a:t>
            </a:r>
            <a:r>
              <a:rPr lang="fr-FR" dirty="0"/>
              <a:t>, document regroupant de façon synthétique </a:t>
            </a:r>
            <a:r>
              <a:rPr lang="fr-FR" dirty="0" smtClean="0"/>
              <a:t>des </a:t>
            </a:r>
            <a:r>
              <a:rPr lang="fr-FR" b="1" dirty="0">
                <a:solidFill>
                  <a:srgbClr val="FFFF00"/>
                </a:solidFill>
              </a:rPr>
              <a:t>indicateurs </a:t>
            </a:r>
            <a:r>
              <a:rPr lang="fr-FR" b="1" dirty="0" smtClean="0">
                <a:solidFill>
                  <a:srgbClr val="FFFF00"/>
                </a:solidFill>
              </a:rPr>
              <a:t>fiables </a:t>
            </a:r>
            <a:r>
              <a:rPr lang="fr-FR" b="1" dirty="0">
                <a:solidFill>
                  <a:srgbClr val="FFFF00"/>
                </a:solidFill>
              </a:rPr>
              <a:t>et pertinents</a:t>
            </a:r>
            <a:r>
              <a:rPr lang="fr-FR" b="1" dirty="0" smtClean="0"/>
              <a:t>.</a:t>
            </a:r>
            <a:r>
              <a:rPr lang="fr-FR" b="1" dirty="0" smtClean="0">
                <a:sym typeface="Wingdings" panose="05000000000000000000" pitchFamily="2" charset="2"/>
              </a:rPr>
              <a:t> </a:t>
            </a:r>
            <a:r>
              <a:rPr lang="fr-FR" dirty="0"/>
              <a:t> </a:t>
            </a:r>
            <a:endParaRPr lang="fr-FR" b="1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CEE-89BA-4960-8C8C-0A2B913BA181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78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système d’information</a:t>
            </a:r>
            <a:endParaRPr lang="fr-FR" dirty="0"/>
          </a:p>
        </p:txBody>
      </p:sp>
      <p:sp>
        <p:nvSpPr>
          <p:cNvPr id="3686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fr-FR" dirty="0"/>
              <a:t>Tableau de bord</a:t>
            </a:r>
          </a:p>
          <a:p>
            <a:pPr lvl="1"/>
            <a:r>
              <a:rPr lang="fr-FR" dirty="0"/>
              <a:t>indicateurs</a:t>
            </a:r>
          </a:p>
          <a:p>
            <a:pPr lvl="1"/>
            <a:r>
              <a:rPr lang="fr-FR" dirty="0"/>
              <a:t>fiables</a:t>
            </a:r>
          </a:p>
          <a:p>
            <a:pPr lvl="1"/>
            <a:r>
              <a:rPr lang="fr-FR" dirty="0"/>
              <a:t>pertinents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92CEE-89BA-4960-8C8C-0A2B913BA181}" type="slidenum">
              <a:rPr lang="fr-FR" smtClean="0"/>
              <a:pPr/>
              <a:t>4</a:t>
            </a:fld>
            <a:endParaRPr lang="fr-FR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237" y="1206922"/>
            <a:ext cx="4937951" cy="222207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1" t="2395" r="1891" b="2914"/>
          <a:stretch/>
        </p:blipFill>
        <p:spPr>
          <a:xfrm>
            <a:off x="2587002" y="3501008"/>
            <a:ext cx="6232183" cy="293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0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368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8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3" grpId="0" build="p" bldLvl="3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0517"/>
            <a:ext cx="3657600" cy="3005328"/>
          </a:xfrm>
        </p:spPr>
      </p:pic>
      <p:pic>
        <p:nvPicPr>
          <p:cNvPr id="10" name="Espace réservé du contenu 9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701" y="885798"/>
            <a:ext cx="4648200" cy="4480047"/>
          </a:xfrm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C0B-1845-43E2-AF80-1C533DDA3D87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96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Un tableau de bord pertinent</a:t>
            </a:r>
            <a:endParaRPr lang="fr-FR"/>
          </a:p>
        </p:txBody>
      </p:sp>
      <p:sp>
        <p:nvSpPr>
          <p:cNvPr id="373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76" indent="0">
              <a:buNone/>
            </a:pPr>
            <a:r>
              <a:rPr lang="fr-FR" dirty="0" smtClean="0"/>
              <a:t>présente des informations</a:t>
            </a:r>
          </a:p>
          <a:p>
            <a:r>
              <a:rPr lang="fr-FR" dirty="0"/>
              <a:t>c</a:t>
            </a:r>
            <a:r>
              <a:rPr lang="fr-FR" dirty="0" smtClean="0"/>
              <a:t>ompréhensibles</a:t>
            </a:r>
          </a:p>
          <a:p>
            <a:r>
              <a:rPr lang="fr-FR" dirty="0"/>
              <a:t>l</a:t>
            </a:r>
            <a:r>
              <a:rPr lang="fr-FR" dirty="0" smtClean="0"/>
              <a:t>iées aux objectifs</a:t>
            </a:r>
          </a:p>
          <a:p>
            <a:r>
              <a:rPr lang="fr-FR" dirty="0"/>
              <a:t>a</a:t>
            </a:r>
            <a:r>
              <a:rPr lang="fr-FR" dirty="0" smtClean="0"/>
              <a:t>grégées (synthétiques)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C0B-1845-43E2-AF80-1C533DDA3D87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 :  présentations N-1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876" y="4206404"/>
            <a:ext cx="2102954" cy="2102954"/>
          </a:xfrm>
          <a:prstGeom prst="rect">
            <a:avLst/>
          </a:prstGeom>
        </p:spPr>
      </p:pic>
      <p:graphicFrame>
        <p:nvGraphicFramePr>
          <p:cNvPr id="8" name="Graphique 7"/>
          <p:cNvGraphicFramePr>
            <a:graphicFrameLocks/>
          </p:cNvGraphicFramePr>
          <p:nvPr>
            <p:extLst/>
          </p:nvPr>
        </p:nvGraphicFramePr>
        <p:xfrm>
          <a:off x="142292" y="2247186"/>
          <a:ext cx="4391220" cy="2634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aphique 8"/>
          <p:cNvGraphicFramePr>
            <a:graphicFrameLocks/>
          </p:cNvGraphicFramePr>
          <p:nvPr>
            <p:extLst/>
          </p:nvPr>
        </p:nvGraphicFramePr>
        <p:xfrm>
          <a:off x="4437322" y="2247186"/>
          <a:ext cx="4273184" cy="2563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Espace réservé du pied de page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IUT de Vannes - Terstrat - Pilotage et tableaux de bord</a:t>
            </a:r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8BC0B-1845-43E2-AF80-1C533DDA3D87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0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b) Forces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406104" y="3165148"/>
            <a:ext cx="7210396" cy="2699487"/>
          </a:xfrm>
        </p:spPr>
        <p:txBody>
          <a:bodyPr>
            <a:normAutofit/>
          </a:bodyPr>
          <a:lstStyle/>
          <a:p>
            <a:r>
              <a:rPr lang="fr-FR" dirty="0"/>
              <a:t>Ciblage du marché professionnel (réseau)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F070C25-5442-496F-B588-EE8A3D71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323" y="1422171"/>
            <a:ext cx="930872" cy="810704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xmlns="" id="{40EBC4D9-5EC3-4276-A255-1724455C7CA5}"/>
              </a:ext>
            </a:extLst>
          </p:cNvPr>
          <p:cNvGrpSpPr/>
          <p:nvPr/>
        </p:nvGrpSpPr>
        <p:grpSpPr>
          <a:xfrm>
            <a:off x="325834" y="2956915"/>
            <a:ext cx="531395" cy="759135"/>
            <a:chOff x="0" y="106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42" name="Flèche : chevron 41">
              <a:extLst>
                <a:ext uri="{FF2B5EF4-FFF2-40B4-BE49-F238E27FC236}">
                  <a16:creationId xmlns:a16="http://schemas.microsoft.com/office/drawing/2014/main" xmlns="" id="{EA0B8F9A-941C-4EAD-9600-1B161ECC64A9}"/>
                </a:ext>
              </a:extLst>
            </p:cNvPr>
            <p:cNvSpPr/>
            <p:nvPr/>
          </p:nvSpPr>
          <p:spPr>
            <a:xfrm rot="5400000">
              <a:off x="-151827" y="15288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chevron 4">
              <a:extLst>
                <a:ext uri="{FF2B5EF4-FFF2-40B4-BE49-F238E27FC236}">
                  <a16:creationId xmlns:a16="http://schemas.microsoft.com/office/drawing/2014/main" xmlns="" id="{F54A7665-1FBF-48F2-A0A5-DED76C38636F}"/>
                </a:ext>
              </a:extLst>
            </p:cNvPr>
            <p:cNvSpPr txBox="1"/>
            <p:nvPr/>
          </p:nvSpPr>
          <p:spPr>
            <a:xfrm>
              <a:off x="0" y="35532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xmlns="" id="{3890461F-BBCB-41A7-9436-C8FC60660B82}"/>
              </a:ext>
            </a:extLst>
          </p:cNvPr>
          <p:cNvGrpSpPr/>
          <p:nvPr/>
        </p:nvGrpSpPr>
        <p:grpSpPr>
          <a:xfrm>
            <a:off x="325834" y="3603055"/>
            <a:ext cx="531395" cy="759135"/>
            <a:chOff x="0" y="86258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45" name="Flèche : chevron 44">
              <a:extLst>
                <a:ext uri="{FF2B5EF4-FFF2-40B4-BE49-F238E27FC236}">
                  <a16:creationId xmlns:a16="http://schemas.microsoft.com/office/drawing/2014/main" xmlns="" id="{14D2DCE1-838A-42F6-A3CE-CBB121F209E6}"/>
                </a:ext>
              </a:extLst>
            </p:cNvPr>
            <p:cNvSpPr/>
            <p:nvPr/>
          </p:nvSpPr>
          <p:spPr>
            <a:xfrm rot="5400000">
              <a:off x="-151827" y="101440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lèche : chevron 6">
              <a:extLst>
                <a:ext uri="{FF2B5EF4-FFF2-40B4-BE49-F238E27FC236}">
                  <a16:creationId xmlns:a16="http://schemas.microsoft.com/office/drawing/2014/main" xmlns="" id="{4888F064-436A-48FD-9F02-F3C134C0094E}"/>
                </a:ext>
              </a:extLst>
            </p:cNvPr>
            <p:cNvSpPr txBox="1"/>
            <p:nvPr/>
          </p:nvSpPr>
          <p:spPr>
            <a:xfrm>
              <a:off x="0" y="121684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II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xmlns="" id="{AFE2AFBB-8E65-453D-B314-B5088979D543}"/>
              </a:ext>
            </a:extLst>
          </p:cNvPr>
          <p:cNvGrpSpPr/>
          <p:nvPr/>
        </p:nvGrpSpPr>
        <p:grpSpPr>
          <a:xfrm>
            <a:off x="325834" y="4249195"/>
            <a:ext cx="531395" cy="759135"/>
            <a:chOff x="0" y="1724101"/>
            <a:chExt cx="708526" cy="1012180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48" name="Flèche : chevron 47">
              <a:extLst>
                <a:ext uri="{FF2B5EF4-FFF2-40B4-BE49-F238E27FC236}">
                  <a16:creationId xmlns:a16="http://schemas.microsoft.com/office/drawing/2014/main" xmlns="" id="{D041DBFC-3A7F-4A1C-B2BF-C2B7C75115A8}"/>
                </a:ext>
              </a:extLst>
            </p:cNvPr>
            <p:cNvSpPr/>
            <p:nvPr/>
          </p:nvSpPr>
          <p:spPr>
            <a:xfrm rot="5400000">
              <a:off x="-151827" y="187592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Flèche : chevron 8">
              <a:extLst>
                <a:ext uri="{FF2B5EF4-FFF2-40B4-BE49-F238E27FC236}">
                  <a16:creationId xmlns:a16="http://schemas.microsoft.com/office/drawing/2014/main" xmlns="" id="{B812D516-B803-4959-8EAE-788085A15A9A}"/>
                </a:ext>
              </a:extLst>
            </p:cNvPr>
            <p:cNvSpPr txBox="1"/>
            <p:nvPr/>
          </p:nvSpPr>
          <p:spPr>
            <a:xfrm>
              <a:off x="0" y="207836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III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xmlns="" id="{A99EA8E1-1E88-42BA-877D-715418ADE0FE}"/>
              </a:ext>
            </a:extLst>
          </p:cNvPr>
          <p:cNvGrpSpPr/>
          <p:nvPr/>
        </p:nvGrpSpPr>
        <p:grpSpPr>
          <a:xfrm>
            <a:off x="325834" y="4895335"/>
            <a:ext cx="531395" cy="759135"/>
            <a:chOff x="0" y="258562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51" name="Flèche : chevron 50">
              <a:extLst>
                <a:ext uri="{FF2B5EF4-FFF2-40B4-BE49-F238E27FC236}">
                  <a16:creationId xmlns:a16="http://schemas.microsoft.com/office/drawing/2014/main" xmlns="" id="{0E6574DD-5B54-4D84-98AE-9E94C9F80ED8}"/>
                </a:ext>
              </a:extLst>
            </p:cNvPr>
            <p:cNvSpPr/>
            <p:nvPr/>
          </p:nvSpPr>
          <p:spPr>
            <a:xfrm rot="5400000">
              <a:off x="-151827" y="273744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lèche : chevron 10">
              <a:extLst>
                <a:ext uri="{FF2B5EF4-FFF2-40B4-BE49-F238E27FC236}">
                  <a16:creationId xmlns:a16="http://schemas.microsoft.com/office/drawing/2014/main" xmlns="" id="{E57C5BB4-7F25-4EF4-B5DD-98C57BC4148D}"/>
                </a:ext>
              </a:extLst>
            </p:cNvPr>
            <p:cNvSpPr txBox="1"/>
            <p:nvPr/>
          </p:nvSpPr>
          <p:spPr>
            <a:xfrm>
              <a:off x="0" y="293988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IV</a:t>
              </a:r>
            </a:p>
          </p:txBody>
        </p:sp>
      </p:grpSp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3016739B-CD7A-441A-9FA9-B7E7AE9F7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044" y="3568327"/>
            <a:ext cx="6145664" cy="2086143"/>
          </a:xfrm>
          <a:prstGeom prst="rect">
            <a:avLst/>
          </a:prstGeom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37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III – b) Forces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2F070C25-5442-496F-B588-EE8A3D71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23" y="1422171"/>
            <a:ext cx="930872" cy="810704"/>
          </a:xfrm>
          <a:prstGeom prst="rect">
            <a:avLst/>
          </a:prstGeom>
        </p:spPr>
      </p:pic>
      <p:grpSp>
        <p:nvGrpSpPr>
          <p:cNvPr id="41" name="Groupe 40">
            <a:extLst>
              <a:ext uri="{FF2B5EF4-FFF2-40B4-BE49-F238E27FC236}">
                <a16:creationId xmlns:a16="http://schemas.microsoft.com/office/drawing/2014/main" xmlns="" id="{40EBC4D9-5EC3-4276-A255-1724455C7CA5}"/>
              </a:ext>
            </a:extLst>
          </p:cNvPr>
          <p:cNvGrpSpPr/>
          <p:nvPr/>
        </p:nvGrpSpPr>
        <p:grpSpPr>
          <a:xfrm>
            <a:off x="325834" y="2956915"/>
            <a:ext cx="531395" cy="759135"/>
            <a:chOff x="0" y="106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42" name="Flèche : chevron 41">
              <a:extLst>
                <a:ext uri="{FF2B5EF4-FFF2-40B4-BE49-F238E27FC236}">
                  <a16:creationId xmlns:a16="http://schemas.microsoft.com/office/drawing/2014/main" xmlns="" id="{EA0B8F9A-941C-4EAD-9600-1B161ECC64A9}"/>
                </a:ext>
              </a:extLst>
            </p:cNvPr>
            <p:cNvSpPr/>
            <p:nvPr/>
          </p:nvSpPr>
          <p:spPr>
            <a:xfrm rot="5400000">
              <a:off x="-151827" y="15288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Flèche : chevron 4">
              <a:extLst>
                <a:ext uri="{FF2B5EF4-FFF2-40B4-BE49-F238E27FC236}">
                  <a16:creationId xmlns:a16="http://schemas.microsoft.com/office/drawing/2014/main" xmlns="" id="{F54A7665-1FBF-48F2-A0A5-DED76C38636F}"/>
                </a:ext>
              </a:extLst>
            </p:cNvPr>
            <p:cNvSpPr txBox="1"/>
            <p:nvPr/>
          </p:nvSpPr>
          <p:spPr>
            <a:xfrm>
              <a:off x="0" y="35532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</a:t>
              </a:r>
            </a:p>
          </p:txBody>
        </p:sp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xmlns="" id="{3890461F-BBCB-41A7-9436-C8FC60660B82}"/>
              </a:ext>
            </a:extLst>
          </p:cNvPr>
          <p:cNvGrpSpPr/>
          <p:nvPr/>
        </p:nvGrpSpPr>
        <p:grpSpPr>
          <a:xfrm>
            <a:off x="325834" y="3603055"/>
            <a:ext cx="531395" cy="759135"/>
            <a:chOff x="0" y="86258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45" name="Flèche : chevron 44">
              <a:extLst>
                <a:ext uri="{FF2B5EF4-FFF2-40B4-BE49-F238E27FC236}">
                  <a16:creationId xmlns:a16="http://schemas.microsoft.com/office/drawing/2014/main" xmlns="" id="{14D2DCE1-838A-42F6-A3CE-CBB121F209E6}"/>
                </a:ext>
              </a:extLst>
            </p:cNvPr>
            <p:cNvSpPr/>
            <p:nvPr/>
          </p:nvSpPr>
          <p:spPr>
            <a:xfrm rot="5400000">
              <a:off x="-151827" y="101440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6" name="Flèche : chevron 6">
              <a:extLst>
                <a:ext uri="{FF2B5EF4-FFF2-40B4-BE49-F238E27FC236}">
                  <a16:creationId xmlns:a16="http://schemas.microsoft.com/office/drawing/2014/main" xmlns="" id="{4888F064-436A-48FD-9F02-F3C134C0094E}"/>
                </a:ext>
              </a:extLst>
            </p:cNvPr>
            <p:cNvSpPr txBox="1"/>
            <p:nvPr/>
          </p:nvSpPr>
          <p:spPr>
            <a:xfrm>
              <a:off x="0" y="121684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II</a:t>
              </a:r>
            </a:p>
          </p:txBody>
        </p: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xmlns="" id="{AFE2AFBB-8E65-453D-B314-B5088979D543}"/>
              </a:ext>
            </a:extLst>
          </p:cNvPr>
          <p:cNvGrpSpPr/>
          <p:nvPr/>
        </p:nvGrpSpPr>
        <p:grpSpPr>
          <a:xfrm>
            <a:off x="325834" y="4249195"/>
            <a:ext cx="531395" cy="759135"/>
            <a:chOff x="0" y="1724101"/>
            <a:chExt cx="708526" cy="1012180"/>
          </a:xfrm>
          <a:solidFill>
            <a:schemeClr val="bg1">
              <a:lumMod val="85000"/>
              <a:lumOff val="15000"/>
            </a:schemeClr>
          </a:solidFill>
        </p:grpSpPr>
        <p:sp>
          <p:nvSpPr>
            <p:cNvPr id="48" name="Flèche : chevron 47">
              <a:extLst>
                <a:ext uri="{FF2B5EF4-FFF2-40B4-BE49-F238E27FC236}">
                  <a16:creationId xmlns:a16="http://schemas.microsoft.com/office/drawing/2014/main" xmlns="" id="{D041DBFC-3A7F-4A1C-B2BF-C2B7C75115A8}"/>
                </a:ext>
              </a:extLst>
            </p:cNvPr>
            <p:cNvSpPr/>
            <p:nvPr/>
          </p:nvSpPr>
          <p:spPr>
            <a:xfrm rot="5400000">
              <a:off x="-151827" y="187592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9" name="Flèche : chevron 8">
              <a:extLst>
                <a:ext uri="{FF2B5EF4-FFF2-40B4-BE49-F238E27FC236}">
                  <a16:creationId xmlns:a16="http://schemas.microsoft.com/office/drawing/2014/main" xmlns="" id="{B812D516-B803-4959-8EAE-788085A15A9A}"/>
                </a:ext>
              </a:extLst>
            </p:cNvPr>
            <p:cNvSpPr txBox="1"/>
            <p:nvPr/>
          </p:nvSpPr>
          <p:spPr>
            <a:xfrm>
              <a:off x="0" y="207836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III</a:t>
              </a:r>
            </a:p>
          </p:txBody>
        </p:sp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xmlns="" id="{A99EA8E1-1E88-42BA-877D-715418ADE0FE}"/>
              </a:ext>
            </a:extLst>
          </p:cNvPr>
          <p:cNvGrpSpPr/>
          <p:nvPr/>
        </p:nvGrpSpPr>
        <p:grpSpPr>
          <a:xfrm>
            <a:off x="325834" y="4895335"/>
            <a:ext cx="531395" cy="759135"/>
            <a:chOff x="0" y="2585621"/>
            <a:chExt cx="708526" cy="1012180"/>
          </a:xfrm>
          <a:solidFill>
            <a:schemeClr val="bg1">
              <a:lumMod val="65000"/>
              <a:lumOff val="35000"/>
            </a:schemeClr>
          </a:solidFill>
        </p:grpSpPr>
        <p:sp>
          <p:nvSpPr>
            <p:cNvPr id="51" name="Flèche : chevron 50">
              <a:extLst>
                <a:ext uri="{FF2B5EF4-FFF2-40B4-BE49-F238E27FC236}">
                  <a16:creationId xmlns:a16="http://schemas.microsoft.com/office/drawing/2014/main" xmlns="" id="{0E6574DD-5B54-4D84-98AE-9E94C9F80ED8}"/>
                </a:ext>
              </a:extLst>
            </p:cNvPr>
            <p:cNvSpPr/>
            <p:nvPr/>
          </p:nvSpPr>
          <p:spPr>
            <a:xfrm rot="5400000">
              <a:off x="-151827" y="2737448"/>
              <a:ext cx="1012180" cy="708526"/>
            </a:xfrm>
            <a:prstGeom prst="chevron">
              <a:avLst/>
            </a:prstGeom>
            <a:grpFill/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2" name="Flèche : chevron 10">
              <a:extLst>
                <a:ext uri="{FF2B5EF4-FFF2-40B4-BE49-F238E27FC236}">
                  <a16:creationId xmlns:a16="http://schemas.microsoft.com/office/drawing/2014/main" xmlns="" id="{E57C5BB4-7F25-4EF4-B5DD-98C57BC4148D}"/>
                </a:ext>
              </a:extLst>
            </p:cNvPr>
            <p:cNvSpPr txBox="1"/>
            <p:nvPr/>
          </p:nvSpPr>
          <p:spPr>
            <a:xfrm>
              <a:off x="0" y="2939884"/>
              <a:ext cx="708526" cy="303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algn="ctr" defTabSz="666750" fontAlgn="auto">
                <a:lnSpc>
                  <a:spcPct val="90000"/>
                </a:lnSpc>
                <a:spcAft>
                  <a:spcPct val="35000"/>
                </a:spcAft>
              </a:pPr>
              <a:r>
                <a:rPr lang="fr-FR" sz="1500" dirty="0">
                  <a:solidFill>
                    <a:prstClr val="white"/>
                  </a:solidFill>
                  <a:latin typeface="Trebuchet MS" panose="020B0603020202020204"/>
                </a:rPr>
                <a:t>IV</a:t>
              </a:r>
            </a:p>
          </p:txBody>
        </p:sp>
      </p:grpSp>
      <p:pic>
        <p:nvPicPr>
          <p:cNvPr id="20" name="Image 19">
            <a:extLst>
              <a:ext uri="{FF2B5EF4-FFF2-40B4-BE49-F238E27FC236}">
                <a16:creationId xmlns:a16="http://schemas.microsoft.com/office/drawing/2014/main" xmlns="" id="{9AE3B514-77AD-44C9-AA06-2E357A90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4197" y="2739820"/>
            <a:ext cx="5079206" cy="29146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7646F85A-0B7C-4345-85FB-2EAB36AA6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4197" y="2700004"/>
            <a:ext cx="5079206" cy="3020791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IUT de Vannes - Terstrat - Pilotage et tableaux de bord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6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nique">
  <a:themeElements>
    <a:clrScheme name="Technique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que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que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in">
  <a:themeElements>
    <a:clrScheme name="Personnalisé 18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262626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ThèmeSiri">
  <a:themeElements>
    <a:clrScheme name="Personnalisé 19">
      <a:dk1>
        <a:sysClr val="windowText" lastClr="000000"/>
      </a:dk1>
      <a:lt1>
        <a:srgbClr val="FFFFFF"/>
      </a:lt1>
      <a:dk2>
        <a:srgbClr val="DEEBF6"/>
      </a:dk2>
      <a:lt2>
        <a:srgbClr val="DEEBF6"/>
      </a:lt2>
      <a:accent1>
        <a:srgbClr val="5B9BD5"/>
      </a:accent1>
      <a:accent2>
        <a:srgbClr val="ED7D31"/>
      </a:accent2>
      <a:accent3>
        <a:srgbClr val="000000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Siri" id="{90048E0B-5DDC-4BC7-AC47-4CD428EA1A87}" vid="{949EB033-E607-4170-A955-9167D768BB53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modele_OSQ</Template>
  <TotalTime>3552</TotalTime>
  <Words>306</Words>
  <Application>Microsoft Macintosh PowerPoint</Application>
  <PresentationFormat>Présentation à l'écran (4:3)</PresentationFormat>
  <Paragraphs>65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Times New Roman</vt:lpstr>
      <vt:lpstr>Trebuchet MS</vt:lpstr>
      <vt:lpstr>Wingdings</vt:lpstr>
      <vt:lpstr>Wingdings 2</vt:lpstr>
      <vt:lpstr>Technique</vt:lpstr>
      <vt:lpstr>Berlin</vt:lpstr>
      <vt:lpstr>ThèmeSiri</vt:lpstr>
      <vt:lpstr>Thème Office</vt:lpstr>
      <vt:lpstr>Système d’information et de décision</vt:lpstr>
      <vt:lpstr>Le système de décision</vt:lpstr>
      <vt:lpstr>Le système d’information</vt:lpstr>
      <vt:lpstr>Le système d’information</vt:lpstr>
      <vt:lpstr>Exemples</vt:lpstr>
      <vt:lpstr>Un tableau de bord pertinent</vt:lpstr>
      <vt:lpstr>Exemples :  présentations N-1</vt:lpstr>
      <vt:lpstr>III – b) Forces</vt:lpstr>
      <vt:lpstr>III – b) Forces</vt:lpstr>
      <vt:lpstr>Bilan</vt:lpstr>
      <vt:lpstr>Évolution des parts de marché 1/2</vt:lpstr>
      <vt:lpstr>Évolution des parts de marché 2/2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Organisation, stratégie et qualité</dc:title>
  <dc:creator>Mazet</dc:creator>
  <cp:lastModifiedBy>Pascal Baudont</cp:lastModifiedBy>
  <cp:revision>357</cp:revision>
  <dcterms:created xsi:type="dcterms:W3CDTF">2000-08-03T11:49:45Z</dcterms:created>
  <dcterms:modified xsi:type="dcterms:W3CDTF">2019-01-09T10:43:20Z</dcterms:modified>
</cp:coreProperties>
</file>