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0233600" cy="32004000"/>
  <p:notesSz cx="6858000" cy="9144000"/>
  <p:defaultTextStyle>
    <a:defPPr>
      <a:defRPr lang="en-US"/>
    </a:defPPr>
    <a:lvl1pPr marL="0" algn="l" defTabSz="3467405" rtl="0" eaLnBrk="1" latinLnBrk="0" hangingPunct="1">
      <a:defRPr sz="6826" kern="1200">
        <a:solidFill>
          <a:schemeClr val="tx1"/>
        </a:solidFill>
        <a:latin typeface="+mn-lt"/>
        <a:ea typeface="+mn-ea"/>
        <a:cs typeface="+mn-cs"/>
      </a:defRPr>
    </a:lvl1pPr>
    <a:lvl2pPr marL="1733702" algn="l" defTabSz="3467405" rtl="0" eaLnBrk="1" latinLnBrk="0" hangingPunct="1">
      <a:defRPr sz="6826" kern="1200">
        <a:solidFill>
          <a:schemeClr val="tx1"/>
        </a:solidFill>
        <a:latin typeface="+mn-lt"/>
        <a:ea typeface="+mn-ea"/>
        <a:cs typeface="+mn-cs"/>
      </a:defRPr>
    </a:lvl2pPr>
    <a:lvl3pPr marL="3467405" algn="l" defTabSz="3467405" rtl="0" eaLnBrk="1" latinLnBrk="0" hangingPunct="1">
      <a:defRPr sz="6826" kern="1200">
        <a:solidFill>
          <a:schemeClr val="tx1"/>
        </a:solidFill>
        <a:latin typeface="+mn-lt"/>
        <a:ea typeface="+mn-ea"/>
        <a:cs typeface="+mn-cs"/>
      </a:defRPr>
    </a:lvl3pPr>
    <a:lvl4pPr marL="5201107" algn="l" defTabSz="3467405" rtl="0" eaLnBrk="1" latinLnBrk="0" hangingPunct="1">
      <a:defRPr sz="6826" kern="1200">
        <a:solidFill>
          <a:schemeClr val="tx1"/>
        </a:solidFill>
        <a:latin typeface="+mn-lt"/>
        <a:ea typeface="+mn-ea"/>
        <a:cs typeface="+mn-cs"/>
      </a:defRPr>
    </a:lvl4pPr>
    <a:lvl5pPr marL="6934810" algn="l" defTabSz="3467405" rtl="0" eaLnBrk="1" latinLnBrk="0" hangingPunct="1">
      <a:defRPr sz="6826" kern="1200">
        <a:solidFill>
          <a:schemeClr val="tx1"/>
        </a:solidFill>
        <a:latin typeface="+mn-lt"/>
        <a:ea typeface="+mn-ea"/>
        <a:cs typeface="+mn-cs"/>
      </a:defRPr>
    </a:lvl5pPr>
    <a:lvl6pPr marL="8668512" algn="l" defTabSz="3467405" rtl="0" eaLnBrk="1" latinLnBrk="0" hangingPunct="1">
      <a:defRPr sz="6826" kern="1200">
        <a:solidFill>
          <a:schemeClr val="tx1"/>
        </a:solidFill>
        <a:latin typeface="+mn-lt"/>
        <a:ea typeface="+mn-ea"/>
        <a:cs typeface="+mn-cs"/>
      </a:defRPr>
    </a:lvl6pPr>
    <a:lvl7pPr marL="10402214" algn="l" defTabSz="3467405" rtl="0" eaLnBrk="1" latinLnBrk="0" hangingPunct="1">
      <a:defRPr sz="6826" kern="1200">
        <a:solidFill>
          <a:schemeClr val="tx1"/>
        </a:solidFill>
        <a:latin typeface="+mn-lt"/>
        <a:ea typeface="+mn-ea"/>
        <a:cs typeface="+mn-cs"/>
      </a:defRPr>
    </a:lvl7pPr>
    <a:lvl8pPr marL="12135917" algn="l" defTabSz="3467405" rtl="0" eaLnBrk="1" latinLnBrk="0" hangingPunct="1">
      <a:defRPr sz="6826" kern="1200">
        <a:solidFill>
          <a:schemeClr val="tx1"/>
        </a:solidFill>
        <a:latin typeface="+mn-lt"/>
        <a:ea typeface="+mn-ea"/>
        <a:cs typeface="+mn-cs"/>
      </a:defRPr>
    </a:lvl8pPr>
    <a:lvl9pPr marL="13869619" algn="l" defTabSz="3467405" rtl="0" eaLnBrk="1" latinLnBrk="0" hangingPunct="1">
      <a:defRPr sz="682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73A"/>
    <a:srgbClr val="BD8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33" autoAdjust="0"/>
  </p:normalViewPr>
  <p:slideViewPr>
    <p:cSldViewPr snapToGrid="0">
      <p:cViewPr varScale="1">
        <p:scale>
          <a:sx n="15" d="100"/>
          <a:sy n="15" d="100"/>
        </p:scale>
        <p:origin x="1488" y="150"/>
      </p:cViewPr>
      <p:guideLst>
        <p:guide orient="horz" pos="1008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ex\Desktop\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76200" cap="rnd">
              <a:solidFill>
                <a:srgbClr val="94273A"/>
              </a:solidFill>
              <a:round/>
            </a:ln>
            <a:effectLst/>
          </c:spPr>
          <c:marker>
            <c:symbol val="none"/>
          </c:marker>
          <c:xVal>
            <c:numRef>
              <c:f>Sheet1!$A$1:$A$12</c:f>
              <c:numCache>
                <c:formatCode>General</c:formatCode>
                <c:ptCount val="12"/>
                <c:pt idx="0">
                  <c:v>4</c:v>
                </c:pt>
                <c:pt idx="1">
                  <c:v>8</c:v>
                </c:pt>
                <c:pt idx="2">
                  <c:v>16</c:v>
                </c:pt>
                <c:pt idx="3">
                  <c:v>32</c:v>
                </c:pt>
                <c:pt idx="4">
                  <c:v>64</c:v>
                </c:pt>
                <c:pt idx="5">
                  <c:v>96</c:v>
                </c:pt>
                <c:pt idx="6">
                  <c:v>128</c:v>
                </c:pt>
                <c:pt idx="7">
                  <c:v>192</c:v>
                </c:pt>
                <c:pt idx="8">
                  <c:v>256</c:v>
                </c:pt>
                <c:pt idx="9">
                  <c:v>400</c:v>
                </c:pt>
                <c:pt idx="10">
                  <c:v>600</c:v>
                </c:pt>
                <c:pt idx="11">
                  <c:v>800</c:v>
                </c:pt>
              </c:numCache>
            </c:numRef>
          </c:xVal>
          <c:yVal>
            <c:numRef>
              <c:f>Sheet1!$B$1:$B$12</c:f>
              <c:numCache>
                <c:formatCode>General</c:formatCode>
                <c:ptCount val="12"/>
                <c:pt idx="0">
                  <c:v>7</c:v>
                </c:pt>
                <c:pt idx="1">
                  <c:v>14</c:v>
                </c:pt>
                <c:pt idx="2">
                  <c:v>22</c:v>
                </c:pt>
                <c:pt idx="3">
                  <c:v>30</c:v>
                </c:pt>
                <c:pt idx="4">
                  <c:v>38</c:v>
                </c:pt>
                <c:pt idx="5">
                  <c:v>42</c:v>
                </c:pt>
                <c:pt idx="6">
                  <c:v>44</c:v>
                </c:pt>
                <c:pt idx="7">
                  <c:v>45.3</c:v>
                </c:pt>
                <c:pt idx="8">
                  <c:v>46</c:v>
                </c:pt>
                <c:pt idx="9">
                  <c:v>46.5</c:v>
                </c:pt>
                <c:pt idx="10">
                  <c:v>46.8</c:v>
                </c:pt>
                <c:pt idx="11">
                  <c:v>47</c:v>
                </c:pt>
              </c:numCache>
            </c:numRef>
          </c:yVal>
          <c:smooth val="1"/>
        </c:ser>
        <c:dLbls>
          <c:showLegendKey val="0"/>
          <c:showVal val="0"/>
          <c:showCatName val="0"/>
          <c:showSerName val="0"/>
          <c:showPercent val="0"/>
          <c:showBubbleSize val="0"/>
        </c:dLbls>
        <c:axId val="1388473392"/>
        <c:axId val="1388474480"/>
      </c:scatterChart>
      <c:valAx>
        <c:axId val="1388473392"/>
        <c:scaling>
          <c:orientation val="minMax"/>
          <c:max val="200"/>
        </c:scaling>
        <c:delete val="0"/>
        <c:axPos val="b"/>
        <c:title>
          <c:tx>
            <c:rich>
              <a:bodyPr rot="0" spcFirstLastPara="1" vertOverflow="ellipsis" vert="horz" wrap="square" anchor="ctr" anchorCtr="1"/>
              <a:lstStyle/>
              <a:p>
                <a:pPr>
                  <a:defRPr sz="4800" b="0" i="0" u="none" strike="noStrike" kern="1200" baseline="0">
                    <a:solidFill>
                      <a:schemeClr val="tx1"/>
                    </a:solidFill>
                    <a:latin typeface="+mn-lt"/>
                    <a:ea typeface="+mn-ea"/>
                    <a:cs typeface="+mn-cs"/>
                  </a:defRPr>
                </a:pPr>
                <a:r>
                  <a:rPr lang="en-US" sz="4800" dirty="0">
                    <a:solidFill>
                      <a:schemeClr val="tx1"/>
                    </a:solidFill>
                    <a:latin typeface="Helvetica Neue" panose="02000503000000020004" pitchFamily="2" charset="0"/>
                  </a:rPr>
                  <a:t>Number</a:t>
                </a:r>
                <a:r>
                  <a:rPr lang="en-US" sz="4800" baseline="0" dirty="0">
                    <a:solidFill>
                      <a:schemeClr val="tx1"/>
                    </a:solidFill>
                    <a:latin typeface="Helvetica Neue" panose="02000503000000020004" pitchFamily="2" charset="0"/>
                  </a:rPr>
                  <a:t> of images</a:t>
                </a:r>
                <a:endParaRPr lang="en-US" sz="4800" dirty="0">
                  <a:solidFill>
                    <a:schemeClr val="tx1"/>
                  </a:solidFill>
                  <a:latin typeface="Helvetica Neue" panose="02000503000000020004" pitchFamily="2" charset="0"/>
                </a:endParaRPr>
              </a:p>
            </c:rich>
          </c:tx>
          <c:layout/>
          <c:overlay val="0"/>
          <c:spPr>
            <a:noFill/>
            <a:ln>
              <a:noFill/>
            </a:ln>
            <a:effectLst/>
          </c:spPr>
          <c:txPr>
            <a:bodyPr rot="0" spcFirstLastPara="1" vertOverflow="ellipsis" vert="horz" wrap="square" anchor="ctr" anchorCtr="1"/>
            <a:lstStyle/>
            <a:p>
              <a:pPr>
                <a:defRPr sz="4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Helvetica Neue" panose="02000503000000020004" pitchFamily="2" charset="0"/>
                <a:ea typeface="+mn-ea"/>
                <a:cs typeface="+mn-cs"/>
              </a:defRPr>
            </a:pPr>
            <a:endParaRPr lang="en-US"/>
          </a:p>
        </c:txPr>
        <c:crossAx val="1388474480"/>
        <c:crosses val="autoZero"/>
        <c:crossBetween val="midCat"/>
      </c:valAx>
      <c:valAx>
        <c:axId val="1388474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800" b="0" i="0" u="none" strike="noStrike" kern="1200" baseline="0">
                    <a:solidFill>
                      <a:schemeClr val="tx1"/>
                    </a:solidFill>
                    <a:latin typeface="Helvetica Neue" panose="02000503000000020004" pitchFamily="2" charset="0"/>
                    <a:ea typeface="+mn-ea"/>
                    <a:cs typeface="+mn-cs"/>
                  </a:defRPr>
                </a:pPr>
                <a:r>
                  <a:rPr lang="en-US" sz="4800">
                    <a:solidFill>
                      <a:schemeClr val="tx1"/>
                    </a:solidFill>
                    <a:latin typeface="Helvetica Neue" panose="02000503000000020004" pitchFamily="2" charset="0"/>
                  </a:rPr>
                  <a:t>CPU time / GPU time</a:t>
                </a:r>
              </a:p>
            </c:rich>
          </c:tx>
          <c:layout>
            <c:manualLayout>
              <c:xMode val="edge"/>
              <c:yMode val="edge"/>
              <c:x val="0"/>
              <c:y val="0.13424736261521575"/>
            </c:manualLayout>
          </c:layout>
          <c:overlay val="0"/>
          <c:spPr>
            <a:noFill/>
            <a:ln>
              <a:noFill/>
            </a:ln>
            <a:effectLst/>
          </c:spPr>
          <c:txPr>
            <a:bodyPr rot="-5400000" spcFirstLastPara="1" vertOverflow="ellipsis" vert="horz" wrap="square" anchor="ctr" anchorCtr="1"/>
            <a:lstStyle/>
            <a:p>
              <a:pPr>
                <a:defRPr sz="4800" b="0" i="0" u="none" strike="noStrike" kern="1200" baseline="0">
                  <a:solidFill>
                    <a:schemeClr val="tx1"/>
                  </a:solidFill>
                  <a:latin typeface="Helvetica Neue" panose="02000503000000020004" pitchFamily="2"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Helvetica Neue" panose="02000503000000020004" pitchFamily="2" charset="0"/>
                <a:ea typeface="+mn-ea"/>
                <a:cs typeface="+mn-cs"/>
              </a:defRPr>
            </a:pPr>
            <a:endParaRPr lang="en-US"/>
          </a:p>
        </c:txPr>
        <c:crossAx val="1388473392"/>
        <c:crosses val="autoZero"/>
        <c:crossBetween val="midCat"/>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6F4BB-ACB1-4297-9B8C-9A67EDB900F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D825A32B-875C-4A2E-95E6-B95678428DD2}">
      <dgm:prSet phldrT="[Text]"/>
      <dgm:spPr/>
      <dgm:t>
        <a:bodyPr/>
        <a:lstStyle/>
        <a:p>
          <a:r>
            <a:rPr lang="en-US" dirty="0" smtClean="0">
              <a:latin typeface="Helvetica Neue" panose="02000503000000020004" pitchFamily="2" charset="0"/>
            </a:rPr>
            <a:t>Update parameters</a:t>
          </a:r>
          <a:endParaRPr lang="en-US" dirty="0">
            <a:latin typeface="Helvetica Neue" panose="02000503000000020004" pitchFamily="2" charset="0"/>
          </a:endParaRPr>
        </a:p>
      </dgm:t>
    </dgm:pt>
    <dgm:pt modelId="{1376D5C0-C6C7-4881-8A38-C625DB0438DB}" type="parTrans" cxnId="{820F0116-5174-4F87-86EC-7FDFE5E9FAB7}">
      <dgm:prSet/>
      <dgm:spPr/>
      <dgm:t>
        <a:bodyPr/>
        <a:lstStyle/>
        <a:p>
          <a:endParaRPr lang="en-US"/>
        </a:p>
      </dgm:t>
    </dgm:pt>
    <dgm:pt modelId="{A652A824-ECE4-4D1E-B76F-3AFA6E2032EF}" type="sibTrans" cxnId="{820F0116-5174-4F87-86EC-7FDFE5E9FAB7}">
      <dgm:prSet/>
      <dgm:spPr>
        <a:solidFill>
          <a:srgbClr val="94273A"/>
        </a:solidFill>
        <a:ln>
          <a:noFill/>
        </a:ln>
      </dgm:spPr>
      <dgm:t>
        <a:bodyPr/>
        <a:lstStyle/>
        <a:p>
          <a:endParaRPr lang="en-US"/>
        </a:p>
      </dgm:t>
    </dgm:pt>
    <dgm:pt modelId="{1EE8EC7C-8F26-48D7-8398-8F47BDB4976F}">
      <dgm:prSet phldrT="[Text]"/>
      <dgm:spPr/>
      <dgm:t>
        <a:bodyPr/>
        <a:lstStyle/>
        <a:p>
          <a:r>
            <a:rPr lang="en-US" dirty="0" smtClean="0">
              <a:latin typeface="Helvetica Neue" panose="02000503000000020004" pitchFamily="2" charset="0"/>
            </a:rPr>
            <a:t>Conform shapes</a:t>
          </a:r>
          <a:endParaRPr lang="en-US" dirty="0">
            <a:latin typeface="Helvetica Neue" panose="02000503000000020004" pitchFamily="2" charset="0"/>
          </a:endParaRPr>
        </a:p>
      </dgm:t>
    </dgm:pt>
    <dgm:pt modelId="{87981C4C-4641-47ED-91EC-A66E2FE18CCC}" type="parTrans" cxnId="{A2B31A50-C692-41C7-A461-88239827E5CC}">
      <dgm:prSet/>
      <dgm:spPr/>
      <dgm:t>
        <a:bodyPr/>
        <a:lstStyle/>
        <a:p>
          <a:endParaRPr lang="en-US"/>
        </a:p>
      </dgm:t>
    </dgm:pt>
    <dgm:pt modelId="{5A8E90E0-72F2-49AB-9A04-EB17164FC6DA}" type="sibTrans" cxnId="{A2B31A50-C692-41C7-A461-88239827E5CC}">
      <dgm:prSet/>
      <dgm:spPr>
        <a:solidFill>
          <a:srgbClr val="94273A"/>
        </a:solidFill>
        <a:ln>
          <a:noFill/>
        </a:ln>
      </dgm:spPr>
      <dgm:t>
        <a:bodyPr/>
        <a:lstStyle/>
        <a:p>
          <a:endParaRPr lang="en-US"/>
        </a:p>
      </dgm:t>
    </dgm:pt>
    <dgm:pt modelId="{E8020B58-7D24-4237-8D1D-5411C5E97885}">
      <dgm:prSet phldrT="[Text]"/>
      <dgm:spPr/>
      <dgm:t>
        <a:bodyPr/>
        <a:lstStyle/>
        <a:p>
          <a:r>
            <a:rPr lang="en-US" dirty="0" smtClean="0">
              <a:latin typeface="Helvetica Neue" panose="02000503000000020004" pitchFamily="2" charset="0"/>
            </a:rPr>
            <a:t>Search profiles</a:t>
          </a:r>
          <a:endParaRPr lang="en-US" dirty="0">
            <a:latin typeface="Helvetica Neue" panose="02000503000000020004" pitchFamily="2" charset="0"/>
          </a:endParaRPr>
        </a:p>
      </dgm:t>
    </dgm:pt>
    <dgm:pt modelId="{7911B5F9-C159-498A-86E6-9BC55EA21D00}" type="parTrans" cxnId="{2F819A83-E4DE-45A9-895E-7EC936FEE2E7}">
      <dgm:prSet/>
      <dgm:spPr/>
      <dgm:t>
        <a:bodyPr/>
        <a:lstStyle/>
        <a:p>
          <a:endParaRPr lang="en-US"/>
        </a:p>
      </dgm:t>
    </dgm:pt>
    <dgm:pt modelId="{A9F421A5-4737-4D36-A370-127F75AA7AA2}" type="sibTrans" cxnId="{2F819A83-E4DE-45A9-895E-7EC936FEE2E7}">
      <dgm:prSet/>
      <dgm:spPr>
        <a:solidFill>
          <a:srgbClr val="94273A"/>
        </a:solidFill>
        <a:ln>
          <a:noFill/>
        </a:ln>
      </dgm:spPr>
      <dgm:t>
        <a:bodyPr/>
        <a:lstStyle/>
        <a:p>
          <a:endParaRPr lang="en-US"/>
        </a:p>
      </dgm:t>
    </dgm:pt>
    <dgm:pt modelId="{937B80F7-8A77-45B2-B750-0AA13DF3002E}" type="pres">
      <dgm:prSet presAssocID="{9576F4BB-ACB1-4297-9B8C-9A67EDB900F6}" presName="cycle" presStyleCnt="0">
        <dgm:presLayoutVars>
          <dgm:dir/>
          <dgm:resizeHandles val="exact"/>
        </dgm:presLayoutVars>
      </dgm:prSet>
      <dgm:spPr/>
      <dgm:t>
        <a:bodyPr/>
        <a:lstStyle/>
        <a:p>
          <a:endParaRPr lang="en-US"/>
        </a:p>
      </dgm:t>
    </dgm:pt>
    <dgm:pt modelId="{41151256-48A1-479A-9EEF-61F23AB105D3}" type="pres">
      <dgm:prSet presAssocID="{D825A32B-875C-4A2E-95E6-B95678428DD2}" presName="dummy" presStyleCnt="0"/>
      <dgm:spPr/>
    </dgm:pt>
    <dgm:pt modelId="{076DD4A0-FCB5-4E94-A7DE-28EF59511043}" type="pres">
      <dgm:prSet presAssocID="{D825A32B-875C-4A2E-95E6-B95678428DD2}" presName="node" presStyleLbl="revTx" presStyleIdx="0" presStyleCnt="3">
        <dgm:presLayoutVars>
          <dgm:bulletEnabled val="1"/>
        </dgm:presLayoutVars>
      </dgm:prSet>
      <dgm:spPr/>
      <dgm:t>
        <a:bodyPr/>
        <a:lstStyle/>
        <a:p>
          <a:endParaRPr lang="en-US"/>
        </a:p>
      </dgm:t>
    </dgm:pt>
    <dgm:pt modelId="{33E50D96-B221-493D-8E1A-9D2EFEC8AAE8}" type="pres">
      <dgm:prSet presAssocID="{A652A824-ECE4-4D1E-B76F-3AFA6E2032EF}" presName="sibTrans" presStyleLbl="node1" presStyleIdx="0" presStyleCnt="3"/>
      <dgm:spPr/>
      <dgm:t>
        <a:bodyPr/>
        <a:lstStyle/>
        <a:p>
          <a:endParaRPr lang="en-US"/>
        </a:p>
      </dgm:t>
    </dgm:pt>
    <dgm:pt modelId="{97F4EA9E-41AE-4822-9F25-8C8CF32DDEC4}" type="pres">
      <dgm:prSet presAssocID="{1EE8EC7C-8F26-48D7-8398-8F47BDB4976F}" presName="dummy" presStyleCnt="0"/>
      <dgm:spPr/>
    </dgm:pt>
    <dgm:pt modelId="{23B3BEB9-52B0-49A2-8A59-8EA151C0894C}" type="pres">
      <dgm:prSet presAssocID="{1EE8EC7C-8F26-48D7-8398-8F47BDB4976F}" presName="node" presStyleLbl="revTx" presStyleIdx="1" presStyleCnt="3">
        <dgm:presLayoutVars>
          <dgm:bulletEnabled val="1"/>
        </dgm:presLayoutVars>
      </dgm:prSet>
      <dgm:spPr/>
      <dgm:t>
        <a:bodyPr/>
        <a:lstStyle/>
        <a:p>
          <a:endParaRPr lang="en-US"/>
        </a:p>
      </dgm:t>
    </dgm:pt>
    <dgm:pt modelId="{501C1BE8-C4BD-4A0A-A5B8-EBE0345E7B64}" type="pres">
      <dgm:prSet presAssocID="{5A8E90E0-72F2-49AB-9A04-EB17164FC6DA}" presName="sibTrans" presStyleLbl="node1" presStyleIdx="1" presStyleCnt="3"/>
      <dgm:spPr/>
      <dgm:t>
        <a:bodyPr/>
        <a:lstStyle/>
        <a:p>
          <a:endParaRPr lang="en-US"/>
        </a:p>
      </dgm:t>
    </dgm:pt>
    <dgm:pt modelId="{5963DEE4-CAF1-430E-93EC-71B0C5574CA4}" type="pres">
      <dgm:prSet presAssocID="{E8020B58-7D24-4237-8D1D-5411C5E97885}" presName="dummy" presStyleCnt="0"/>
      <dgm:spPr/>
    </dgm:pt>
    <dgm:pt modelId="{CA07E9D3-719D-4FBC-8D77-F2A5A6351499}" type="pres">
      <dgm:prSet presAssocID="{E8020B58-7D24-4237-8D1D-5411C5E97885}" presName="node" presStyleLbl="revTx" presStyleIdx="2" presStyleCnt="3">
        <dgm:presLayoutVars>
          <dgm:bulletEnabled val="1"/>
        </dgm:presLayoutVars>
      </dgm:prSet>
      <dgm:spPr/>
      <dgm:t>
        <a:bodyPr/>
        <a:lstStyle/>
        <a:p>
          <a:endParaRPr lang="en-US"/>
        </a:p>
      </dgm:t>
    </dgm:pt>
    <dgm:pt modelId="{2E56C549-9C0A-4695-8D30-194EE96C3BD0}" type="pres">
      <dgm:prSet presAssocID="{A9F421A5-4737-4D36-A370-127F75AA7AA2}" presName="sibTrans" presStyleLbl="node1" presStyleIdx="2" presStyleCnt="3"/>
      <dgm:spPr/>
      <dgm:t>
        <a:bodyPr/>
        <a:lstStyle/>
        <a:p>
          <a:endParaRPr lang="en-US"/>
        </a:p>
      </dgm:t>
    </dgm:pt>
  </dgm:ptLst>
  <dgm:cxnLst>
    <dgm:cxn modelId="{48513843-1D73-459B-BCBC-11611C5BE39A}" type="presOf" srcId="{9576F4BB-ACB1-4297-9B8C-9A67EDB900F6}" destId="{937B80F7-8A77-45B2-B750-0AA13DF3002E}" srcOrd="0" destOrd="0" presId="urn:microsoft.com/office/officeart/2005/8/layout/cycle1"/>
    <dgm:cxn modelId="{2F819A83-E4DE-45A9-895E-7EC936FEE2E7}" srcId="{9576F4BB-ACB1-4297-9B8C-9A67EDB900F6}" destId="{E8020B58-7D24-4237-8D1D-5411C5E97885}" srcOrd="2" destOrd="0" parTransId="{7911B5F9-C159-498A-86E6-9BC55EA21D00}" sibTransId="{A9F421A5-4737-4D36-A370-127F75AA7AA2}"/>
    <dgm:cxn modelId="{A2B31A50-C692-41C7-A461-88239827E5CC}" srcId="{9576F4BB-ACB1-4297-9B8C-9A67EDB900F6}" destId="{1EE8EC7C-8F26-48D7-8398-8F47BDB4976F}" srcOrd="1" destOrd="0" parTransId="{87981C4C-4641-47ED-91EC-A66E2FE18CCC}" sibTransId="{5A8E90E0-72F2-49AB-9A04-EB17164FC6DA}"/>
    <dgm:cxn modelId="{4EE1C95B-31E0-43F0-AD42-C13AFBC144A3}" type="presOf" srcId="{5A8E90E0-72F2-49AB-9A04-EB17164FC6DA}" destId="{501C1BE8-C4BD-4A0A-A5B8-EBE0345E7B64}" srcOrd="0" destOrd="0" presId="urn:microsoft.com/office/officeart/2005/8/layout/cycle1"/>
    <dgm:cxn modelId="{A5EF8BE2-15F7-46FA-9408-2576D022DFFB}" type="presOf" srcId="{E8020B58-7D24-4237-8D1D-5411C5E97885}" destId="{CA07E9D3-719D-4FBC-8D77-F2A5A6351499}" srcOrd="0" destOrd="0" presId="urn:microsoft.com/office/officeart/2005/8/layout/cycle1"/>
    <dgm:cxn modelId="{2CB8E5DA-01A1-4FC7-9DC1-D45303E237F5}" type="presOf" srcId="{1EE8EC7C-8F26-48D7-8398-8F47BDB4976F}" destId="{23B3BEB9-52B0-49A2-8A59-8EA151C0894C}" srcOrd="0" destOrd="0" presId="urn:microsoft.com/office/officeart/2005/8/layout/cycle1"/>
    <dgm:cxn modelId="{1640BE3F-173A-4066-931A-B4C8682807A6}" type="presOf" srcId="{D825A32B-875C-4A2E-95E6-B95678428DD2}" destId="{076DD4A0-FCB5-4E94-A7DE-28EF59511043}" srcOrd="0" destOrd="0" presId="urn:microsoft.com/office/officeart/2005/8/layout/cycle1"/>
    <dgm:cxn modelId="{820F0116-5174-4F87-86EC-7FDFE5E9FAB7}" srcId="{9576F4BB-ACB1-4297-9B8C-9A67EDB900F6}" destId="{D825A32B-875C-4A2E-95E6-B95678428DD2}" srcOrd="0" destOrd="0" parTransId="{1376D5C0-C6C7-4881-8A38-C625DB0438DB}" sibTransId="{A652A824-ECE4-4D1E-B76F-3AFA6E2032EF}"/>
    <dgm:cxn modelId="{8A44CF73-1F77-4ACD-A680-FD83BF8D601F}" type="presOf" srcId="{A9F421A5-4737-4D36-A370-127F75AA7AA2}" destId="{2E56C549-9C0A-4695-8D30-194EE96C3BD0}" srcOrd="0" destOrd="0" presId="urn:microsoft.com/office/officeart/2005/8/layout/cycle1"/>
    <dgm:cxn modelId="{574D147B-A678-4A1C-8179-2989C16BE188}" type="presOf" srcId="{A652A824-ECE4-4D1E-B76F-3AFA6E2032EF}" destId="{33E50D96-B221-493D-8E1A-9D2EFEC8AAE8}" srcOrd="0" destOrd="0" presId="urn:microsoft.com/office/officeart/2005/8/layout/cycle1"/>
    <dgm:cxn modelId="{918B9C05-BF8C-4C27-A214-EE1B90BCC8AA}" type="presParOf" srcId="{937B80F7-8A77-45B2-B750-0AA13DF3002E}" destId="{41151256-48A1-479A-9EEF-61F23AB105D3}" srcOrd="0" destOrd="0" presId="urn:microsoft.com/office/officeart/2005/8/layout/cycle1"/>
    <dgm:cxn modelId="{FCBEBC8C-B5C7-4526-ACB5-FA68284224F3}" type="presParOf" srcId="{937B80F7-8A77-45B2-B750-0AA13DF3002E}" destId="{076DD4A0-FCB5-4E94-A7DE-28EF59511043}" srcOrd="1" destOrd="0" presId="urn:microsoft.com/office/officeart/2005/8/layout/cycle1"/>
    <dgm:cxn modelId="{167CA857-4233-417E-A128-63EB7AFAF5A7}" type="presParOf" srcId="{937B80F7-8A77-45B2-B750-0AA13DF3002E}" destId="{33E50D96-B221-493D-8E1A-9D2EFEC8AAE8}" srcOrd="2" destOrd="0" presId="urn:microsoft.com/office/officeart/2005/8/layout/cycle1"/>
    <dgm:cxn modelId="{0588ACF2-AC52-4DC9-9AFE-F02E1F5D745D}" type="presParOf" srcId="{937B80F7-8A77-45B2-B750-0AA13DF3002E}" destId="{97F4EA9E-41AE-4822-9F25-8C8CF32DDEC4}" srcOrd="3" destOrd="0" presId="urn:microsoft.com/office/officeart/2005/8/layout/cycle1"/>
    <dgm:cxn modelId="{36A882EA-776B-4694-ACC7-98D6EBB74466}" type="presParOf" srcId="{937B80F7-8A77-45B2-B750-0AA13DF3002E}" destId="{23B3BEB9-52B0-49A2-8A59-8EA151C0894C}" srcOrd="4" destOrd="0" presId="urn:microsoft.com/office/officeart/2005/8/layout/cycle1"/>
    <dgm:cxn modelId="{2E662E35-C4E3-4846-B66E-FF19D2BCDAE3}" type="presParOf" srcId="{937B80F7-8A77-45B2-B750-0AA13DF3002E}" destId="{501C1BE8-C4BD-4A0A-A5B8-EBE0345E7B64}" srcOrd="5" destOrd="0" presId="urn:microsoft.com/office/officeart/2005/8/layout/cycle1"/>
    <dgm:cxn modelId="{6E571AFA-CBBC-4436-B4F2-8233BF48A621}" type="presParOf" srcId="{937B80F7-8A77-45B2-B750-0AA13DF3002E}" destId="{5963DEE4-CAF1-430E-93EC-71B0C5574CA4}" srcOrd="6" destOrd="0" presId="urn:microsoft.com/office/officeart/2005/8/layout/cycle1"/>
    <dgm:cxn modelId="{C59C1EED-3028-4C43-B1A8-7708B0640D1D}" type="presParOf" srcId="{937B80F7-8A77-45B2-B750-0AA13DF3002E}" destId="{CA07E9D3-719D-4FBC-8D77-F2A5A6351499}" srcOrd="7" destOrd="0" presId="urn:microsoft.com/office/officeart/2005/8/layout/cycle1"/>
    <dgm:cxn modelId="{32ED2186-9032-414E-BDA6-89F07E4C9C6D}" type="presParOf" srcId="{937B80F7-8A77-45B2-B750-0AA13DF3002E}" destId="{2E56C549-9C0A-4695-8D30-194EE96C3BD0}" srcOrd="8" destOrd="0" presId="urn:microsoft.com/office/officeart/2005/8/layout/cycle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DD4A0-FCB5-4E94-A7DE-28EF59511043}">
      <dsp:nvSpPr>
        <dsp:cNvPr id="0" name=""/>
        <dsp:cNvSpPr/>
      </dsp:nvSpPr>
      <dsp:spPr>
        <a:xfrm>
          <a:off x="3757820" y="391862"/>
          <a:ext cx="2006260" cy="200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latin typeface="Helvetica Neue" panose="02000503000000020004" pitchFamily="2" charset="0"/>
            </a:rPr>
            <a:t>Update parameters</a:t>
          </a:r>
          <a:endParaRPr lang="en-US" sz="2900" kern="1200" dirty="0">
            <a:latin typeface="Helvetica Neue" panose="02000503000000020004" pitchFamily="2" charset="0"/>
          </a:endParaRPr>
        </a:p>
      </dsp:txBody>
      <dsp:txXfrm>
        <a:off x="3757820" y="391862"/>
        <a:ext cx="2006260" cy="2006260"/>
      </dsp:txXfrm>
    </dsp:sp>
    <dsp:sp modelId="{33E50D96-B221-493D-8E1A-9D2EFEC8AAE8}">
      <dsp:nvSpPr>
        <dsp:cNvPr id="0" name=""/>
        <dsp:cNvSpPr/>
      </dsp:nvSpPr>
      <dsp:spPr>
        <a:xfrm>
          <a:off x="705412" y="-1945"/>
          <a:ext cx="4740106" cy="4740106"/>
        </a:xfrm>
        <a:prstGeom prst="circularArrow">
          <a:avLst>
            <a:gd name="adj1" fmla="val 8253"/>
            <a:gd name="adj2" fmla="val 576540"/>
            <a:gd name="adj3" fmla="val 2961920"/>
            <a:gd name="adj4" fmla="val 53019"/>
            <a:gd name="adj5" fmla="val 9629"/>
          </a:avLst>
        </a:prstGeom>
        <a:solidFill>
          <a:srgbClr val="94273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B3BEB9-52B0-49A2-8A59-8EA151C0894C}">
      <dsp:nvSpPr>
        <dsp:cNvPr id="0" name=""/>
        <dsp:cNvSpPr/>
      </dsp:nvSpPr>
      <dsp:spPr>
        <a:xfrm>
          <a:off x="2072335" y="3311208"/>
          <a:ext cx="2006260" cy="200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latin typeface="Helvetica Neue" panose="02000503000000020004" pitchFamily="2" charset="0"/>
            </a:rPr>
            <a:t>Conform shapes</a:t>
          </a:r>
          <a:endParaRPr lang="en-US" sz="2900" kern="1200" dirty="0">
            <a:latin typeface="Helvetica Neue" panose="02000503000000020004" pitchFamily="2" charset="0"/>
          </a:endParaRPr>
        </a:p>
      </dsp:txBody>
      <dsp:txXfrm>
        <a:off x="2072335" y="3311208"/>
        <a:ext cx="2006260" cy="2006260"/>
      </dsp:txXfrm>
    </dsp:sp>
    <dsp:sp modelId="{501C1BE8-C4BD-4A0A-A5B8-EBE0345E7B64}">
      <dsp:nvSpPr>
        <dsp:cNvPr id="0" name=""/>
        <dsp:cNvSpPr/>
      </dsp:nvSpPr>
      <dsp:spPr>
        <a:xfrm>
          <a:off x="705412" y="-1945"/>
          <a:ext cx="4740106" cy="4740106"/>
        </a:xfrm>
        <a:prstGeom prst="circularArrow">
          <a:avLst>
            <a:gd name="adj1" fmla="val 8253"/>
            <a:gd name="adj2" fmla="val 576540"/>
            <a:gd name="adj3" fmla="val 10170441"/>
            <a:gd name="adj4" fmla="val 7261540"/>
            <a:gd name="adj5" fmla="val 9629"/>
          </a:avLst>
        </a:prstGeom>
        <a:solidFill>
          <a:srgbClr val="94273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07E9D3-719D-4FBC-8D77-F2A5A6351499}">
      <dsp:nvSpPr>
        <dsp:cNvPr id="0" name=""/>
        <dsp:cNvSpPr/>
      </dsp:nvSpPr>
      <dsp:spPr>
        <a:xfrm>
          <a:off x="386849" y="391862"/>
          <a:ext cx="2006260" cy="200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latin typeface="Helvetica Neue" panose="02000503000000020004" pitchFamily="2" charset="0"/>
            </a:rPr>
            <a:t>Search profiles</a:t>
          </a:r>
          <a:endParaRPr lang="en-US" sz="2900" kern="1200" dirty="0">
            <a:latin typeface="Helvetica Neue" panose="02000503000000020004" pitchFamily="2" charset="0"/>
          </a:endParaRPr>
        </a:p>
      </dsp:txBody>
      <dsp:txXfrm>
        <a:off x="386849" y="391862"/>
        <a:ext cx="2006260" cy="2006260"/>
      </dsp:txXfrm>
    </dsp:sp>
    <dsp:sp modelId="{2E56C549-9C0A-4695-8D30-194EE96C3BD0}">
      <dsp:nvSpPr>
        <dsp:cNvPr id="0" name=""/>
        <dsp:cNvSpPr/>
      </dsp:nvSpPr>
      <dsp:spPr>
        <a:xfrm>
          <a:off x="705412" y="-1945"/>
          <a:ext cx="4740106" cy="4740106"/>
        </a:xfrm>
        <a:prstGeom prst="circularArrow">
          <a:avLst>
            <a:gd name="adj1" fmla="val 8253"/>
            <a:gd name="adj2" fmla="val 576540"/>
            <a:gd name="adj3" fmla="val 16854913"/>
            <a:gd name="adj4" fmla="val 14968547"/>
            <a:gd name="adj5" fmla="val 9629"/>
          </a:avLst>
        </a:prstGeom>
        <a:solidFill>
          <a:srgbClr val="94273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210E7-26CC-4D58-8D72-4A54766DD816}" type="datetimeFigureOut">
              <a:rPr lang="en-US" smtClean="0"/>
              <a:t>12/16/2014</a:t>
            </a:fld>
            <a:endParaRPr lang="en-US"/>
          </a:p>
        </p:txBody>
      </p:sp>
      <p:sp>
        <p:nvSpPr>
          <p:cNvPr id="4" name="Slide Image Placeholder 3"/>
          <p:cNvSpPr>
            <a:spLocks noGrp="1" noRot="1" noChangeAspect="1"/>
          </p:cNvSpPr>
          <p:nvPr>
            <p:ph type="sldImg" idx="2"/>
          </p:nvPr>
        </p:nvSpPr>
        <p:spPr>
          <a:xfrm>
            <a:off x="1489075" y="1143000"/>
            <a:ext cx="3879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1A4C5-D9E8-46F3-B79D-9436334EB20B}" type="slidenum">
              <a:rPr lang="en-US" smtClean="0"/>
              <a:t>‹#›</a:t>
            </a:fld>
            <a:endParaRPr lang="en-US"/>
          </a:p>
        </p:txBody>
      </p:sp>
    </p:spTree>
    <p:extLst>
      <p:ext uri="{BB962C8B-B14F-4D97-AF65-F5344CB8AC3E}">
        <p14:creationId xmlns:p14="http://schemas.microsoft.com/office/powerpoint/2010/main" val="2066210398"/>
      </p:ext>
    </p:extLst>
  </p:cSld>
  <p:clrMap bg1="lt1" tx1="dk1" bg2="lt2" tx2="dk2" accent1="accent1" accent2="accent2" accent3="accent3" accent4="accent4" accent5="accent5" accent6="accent6" hlink="hlink" folHlink="folHlink"/>
  <p:notesStyle>
    <a:lvl1pPr marL="0" algn="l" defTabSz="3467405" rtl="0" eaLnBrk="1" latinLnBrk="0" hangingPunct="1">
      <a:defRPr sz="4550" kern="1200">
        <a:solidFill>
          <a:schemeClr val="tx1"/>
        </a:solidFill>
        <a:latin typeface="+mn-lt"/>
        <a:ea typeface="+mn-ea"/>
        <a:cs typeface="+mn-cs"/>
      </a:defRPr>
    </a:lvl1pPr>
    <a:lvl2pPr marL="1733702" algn="l" defTabSz="3467405" rtl="0" eaLnBrk="1" latinLnBrk="0" hangingPunct="1">
      <a:defRPr sz="4550" kern="1200">
        <a:solidFill>
          <a:schemeClr val="tx1"/>
        </a:solidFill>
        <a:latin typeface="+mn-lt"/>
        <a:ea typeface="+mn-ea"/>
        <a:cs typeface="+mn-cs"/>
      </a:defRPr>
    </a:lvl2pPr>
    <a:lvl3pPr marL="3467405" algn="l" defTabSz="3467405" rtl="0" eaLnBrk="1" latinLnBrk="0" hangingPunct="1">
      <a:defRPr sz="4550" kern="1200">
        <a:solidFill>
          <a:schemeClr val="tx1"/>
        </a:solidFill>
        <a:latin typeface="+mn-lt"/>
        <a:ea typeface="+mn-ea"/>
        <a:cs typeface="+mn-cs"/>
      </a:defRPr>
    </a:lvl3pPr>
    <a:lvl4pPr marL="5201107" algn="l" defTabSz="3467405" rtl="0" eaLnBrk="1" latinLnBrk="0" hangingPunct="1">
      <a:defRPr sz="4550" kern="1200">
        <a:solidFill>
          <a:schemeClr val="tx1"/>
        </a:solidFill>
        <a:latin typeface="+mn-lt"/>
        <a:ea typeface="+mn-ea"/>
        <a:cs typeface="+mn-cs"/>
      </a:defRPr>
    </a:lvl4pPr>
    <a:lvl5pPr marL="6934810" algn="l" defTabSz="3467405" rtl="0" eaLnBrk="1" latinLnBrk="0" hangingPunct="1">
      <a:defRPr sz="4550" kern="1200">
        <a:solidFill>
          <a:schemeClr val="tx1"/>
        </a:solidFill>
        <a:latin typeface="+mn-lt"/>
        <a:ea typeface="+mn-ea"/>
        <a:cs typeface="+mn-cs"/>
      </a:defRPr>
    </a:lvl5pPr>
    <a:lvl6pPr marL="8668512" algn="l" defTabSz="3467405" rtl="0" eaLnBrk="1" latinLnBrk="0" hangingPunct="1">
      <a:defRPr sz="4550" kern="1200">
        <a:solidFill>
          <a:schemeClr val="tx1"/>
        </a:solidFill>
        <a:latin typeface="+mn-lt"/>
        <a:ea typeface="+mn-ea"/>
        <a:cs typeface="+mn-cs"/>
      </a:defRPr>
    </a:lvl6pPr>
    <a:lvl7pPr marL="10402214" algn="l" defTabSz="3467405" rtl="0" eaLnBrk="1" latinLnBrk="0" hangingPunct="1">
      <a:defRPr sz="4550" kern="1200">
        <a:solidFill>
          <a:schemeClr val="tx1"/>
        </a:solidFill>
        <a:latin typeface="+mn-lt"/>
        <a:ea typeface="+mn-ea"/>
        <a:cs typeface="+mn-cs"/>
      </a:defRPr>
    </a:lvl7pPr>
    <a:lvl8pPr marL="12135917" algn="l" defTabSz="3467405" rtl="0" eaLnBrk="1" latinLnBrk="0" hangingPunct="1">
      <a:defRPr sz="4550" kern="1200">
        <a:solidFill>
          <a:schemeClr val="tx1"/>
        </a:solidFill>
        <a:latin typeface="+mn-lt"/>
        <a:ea typeface="+mn-ea"/>
        <a:cs typeface="+mn-cs"/>
      </a:defRPr>
    </a:lvl8pPr>
    <a:lvl9pPr marL="13869619" algn="l" defTabSz="3467405" rtl="0" eaLnBrk="1" latinLnBrk="0" hangingPunct="1">
      <a:defRPr sz="45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55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A4C5-D9E8-46F3-B79D-9436334EB20B}" type="slidenum">
              <a:rPr lang="en-US" smtClean="0"/>
              <a:t>1</a:t>
            </a:fld>
            <a:endParaRPr lang="en-US"/>
          </a:p>
        </p:txBody>
      </p:sp>
    </p:spTree>
    <p:extLst>
      <p:ext uri="{BB962C8B-B14F-4D97-AF65-F5344CB8AC3E}">
        <p14:creationId xmlns:p14="http://schemas.microsoft.com/office/powerpoint/2010/main" val="328809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0850E-2B22-4F25-BA80-B0E32ADB404C}"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305147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0850E-2B22-4F25-BA80-B0E32ADB404C}"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15033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7"/>
            <a:ext cx="8675370" cy="271219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703917"/>
            <a:ext cx="25523190" cy="27121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0850E-2B22-4F25-BA80-B0E32ADB404C}"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10638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0850E-2B22-4F25-BA80-B0E32ADB404C}"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37957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70850E-2B22-4F25-BA80-B0E32ADB404C}"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143964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0850E-2B22-4F25-BA80-B0E32ADB404C}"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342264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4"/>
            <a:ext cx="34701480" cy="6185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0850E-2B22-4F25-BA80-B0E32ADB404C}"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367280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0850E-2B22-4F25-BA80-B0E32ADB404C}"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211527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0850E-2B22-4F25-BA80-B0E32ADB404C}"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318474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0850E-2B22-4F25-BA80-B0E32ADB404C}"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109849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0850E-2B22-4F25-BA80-B0E32ADB404C}"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41A8-E551-4451-8A0B-3A0E2EFE364C}" type="slidenum">
              <a:rPr lang="en-US" smtClean="0"/>
              <a:t>‹#›</a:t>
            </a:fld>
            <a:endParaRPr lang="en-US"/>
          </a:p>
        </p:txBody>
      </p:sp>
    </p:spTree>
    <p:extLst>
      <p:ext uri="{BB962C8B-B14F-4D97-AF65-F5344CB8AC3E}">
        <p14:creationId xmlns:p14="http://schemas.microsoft.com/office/powerpoint/2010/main" val="118644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4"/>
            <a:ext cx="34701480" cy="618596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75000"/>
                  </a:schemeClr>
                </a:solidFill>
              </a:defRPr>
            </a:lvl1pPr>
          </a:lstStyle>
          <a:p>
            <a:fld id="{0270850E-2B22-4F25-BA80-B0E32ADB404C}" type="datetimeFigureOut">
              <a:rPr lang="en-US" smtClean="0"/>
              <a:t>12/16/2014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75000"/>
                  </a:schemeClr>
                </a:solidFill>
              </a:defRPr>
            </a:lvl1pPr>
          </a:lstStyle>
          <a:p>
            <a:fld id="{AFEE41A8-E551-4451-8A0B-3A0E2EFE364C}" type="slidenum">
              <a:rPr lang="en-US" smtClean="0"/>
              <a:t>‹#›</a:t>
            </a:fld>
            <a:endParaRPr lang="en-US"/>
          </a:p>
        </p:txBody>
      </p:sp>
    </p:spTree>
    <p:extLst>
      <p:ext uri="{BB962C8B-B14F-4D97-AF65-F5344CB8AC3E}">
        <p14:creationId xmlns:p14="http://schemas.microsoft.com/office/powerpoint/2010/main" val="2246580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chart" Target="../charts/chart1.xml"/><Relationship Id="rId5" Type="http://schemas.openxmlformats.org/officeDocument/2006/relationships/image" Target="../media/image3.gif"/><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cu.edu/engineering/images/School_of_Engineering_Red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0605" y="914400"/>
            <a:ext cx="3828595" cy="45749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914400" y="914400"/>
            <a:ext cx="28150457" cy="2215991"/>
          </a:xfrm>
          <a:prstGeom prst="rect">
            <a:avLst/>
          </a:prstGeom>
          <a:noFill/>
        </p:spPr>
        <p:txBody>
          <a:bodyPr wrap="square" rtlCol="0">
            <a:spAutoFit/>
          </a:bodyPr>
          <a:lstStyle/>
          <a:p>
            <a:r>
              <a:rPr lang="en-US" sz="13800" b="1" dirty="0" smtClean="0">
                <a:solidFill>
                  <a:srgbClr val="94273A"/>
                </a:solidFill>
                <a:latin typeface="Helvetica Neue" panose="02000503000000020004" pitchFamily="2" charset="0"/>
              </a:rPr>
              <a:t>GPU-Accelerated Lip-Tracking</a:t>
            </a:r>
            <a:endParaRPr lang="en-US" sz="13800" b="1" dirty="0">
              <a:solidFill>
                <a:srgbClr val="94273A"/>
              </a:solidFill>
              <a:latin typeface="Helvetica Neue" panose="02000503000000020004" pitchFamily="2" charset="0"/>
            </a:endParaRPr>
          </a:p>
        </p:txBody>
      </p:sp>
      <p:sp>
        <p:nvSpPr>
          <p:cNvPr id="6" name="TextBox 5"/>
          <p:cNvSpPr txBox="1"/>
          <p:nvPr/>
        </p:nvSpPr>
        <p:spPr>
          <a:xfrm>
            <a:off x="914400" y="3130391"/>
            <a:ext cx="12130244" cy="2193164"/>
          </a:xfrm>
          <a:prstGeom prst="rect">
            <a:avLst/>
          </a:prstGeom>
          <a:noFill/>
        </p:spPr>
        <p:txBody>
          <a:bodyPr wrap="none" rtlCol="0">
            <a:spAutoFit/>
          </a:bodyPr>
          <a:lstStyle/>
          <a:p>
            <a:r>
              <a:rPr lang="en-US" dirty="0" smtClean="0">
                <a:latin typeface="Helvetica Neue" panose="02000503000000020004" pitchFamily="2" charset="0"/>
              </a:rPr>
              <a:t>Alex DeBoni and Jesse Harder</a:t>
            </a:r>
          </a:p>
          <a:p>
            <a:r>
              <a:rPr lang="en-US" dirty="0" smtClean="0">
                <a:latin typeface="Helvetica Neue" panose="02000503000000020004" pitchFamily="2" charset="0"/>
              </a:rPr>
              <a:t>Santa Clara University</a:t>
            </a:r>
            <a:endParaRPr lang="en-US" dirty="0">
              <a:latin typeface="Helvetica Neue" panose="02000503000000020004" pitchFamily="2" charset="0"/>
            </a:endParaRPr>
          </a:p>
        </p:txBody>
      </p:sp>
      <p:sp>
        <p:nvSpPr>
          <p:cNvPr id="7" name="Rectangle 6"/>
          <p:cNvSpPr/>
          <p:nvPr/>
        </p:nvSpPr>
        <p:spPr>
          <a:xfrm>
            <a:off x="914400" y="914400"/>
            <a:ext cx="38404800" cy="301752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914400" y="6006434"/>
            <a:ext cx="38404800" cy="0"/>
          </a:xfrm>
          <a:prstGeom prst="line">
            <a:avLst/>
          </a:prstGeom>
          <a:ln w="28575">
            <a:solidFill>
              <a:srgbClr val="BD8B9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flipH="1">
            <a:off x="914399" y="6323178"/>
            <a:ext cx="10493828" cy="1569660"/>
          </a:xfrm>
          <a:prstGeom prst="rect">
            <a:avLst/>
          </a:prstGeom>
          <a:noFill/>
        </p:spPr>
        <p:txBody>
          <a:bodyPr wrap="square" rtlCol="0">
            <a:spAutoFit/>
          </a:bodyPr>
          <a:lstStyle/>
          <a:p>
            <a:r>
              <a:rPr lang="en-US" sz="9600" b="1" dirty="0" smtClean="0">
                <a:solidFill>
                  <a:srgbClr val="94273A"/>
                </a:solidFill>
                <a:latin typeface="Helvetica Neue" panose="02000503000000020004" pitchFamily="2" charset="0"/>
              </a:rPr>
              <a:t>Overview</a:t>
            </a:r>
            <a:endParaRPr lang="en-US" sz="9600" b="1" dirty="0">
              <a:solidFill>
                <a:srgbClr val="94273A"/>
              </a:solidFill>
              <a:latin typeface="Helvetica Neue" panose="02000503000000020004" pitchFamily="2" charset="0"/>
            </a:endParaRPr>
          </a:p>
        </p:txBody>
      </p:sp>
      <p:sp>
        <p:nvSpPr>
          <p:cNvPr id="12" name="TextBox 11"/>
          <p:cNvSpPr txBox="1"/>
          <p:nvPr/>
        </p:nvSpPr>
        <p:spPr>
          <a:xfrm flipH="1">
            <a:off x="914399" y="25146581"/>
            <a:ext cx="10493828" cy="1569660"/>
          </a:xfrm>
          <a:prstGeom prst="rect">
            <a:avLst/>
          </a:prstGeom>
          <a:noFill/>
        </p:spPr>
        <p:txBody>
          <a:bodyPr wrap="square" rtlCol="0">
            <a:spAutoFit/>
          </a:bodyPr>
          <a:lstStyle/>
          <a:p>
            <a:r>
              <a:rPr lang="en-US" sz="9600" b="1" dirty="0" smtClean="0">
                <a:solidFill>
                  <a:srgbClr val="94273A"/>
                </a:solidFill>
                <a:latin typeface="Helvetica Neue" panose="02000503000000020004" pitchFamily="2" charset="0"/>
              </a:rPr>
              <a:t>Results</a:t>
            </a:r>
            <a:endParaRPr lang="en-US" sz="9600" b="1" dirty="0">
              <a:solidFill>
                <a:srgbClr val="94273A"/>
              </a:solidFill>
              <a:latin typeface="Helvetica Neue" panose="02000503000000020004" pitchFamily="2" charset="0"/>
            </a:endParaRPr>
          </a:p>
        </p:txBody>
      </p:sp>
      <p:sp>
        <p:nvSpPr>
          <p:cNvPr id="14" name="TextBox 13"/>
          <p:cNvSpPr txBox="1"/>
          <p:nvPr/>
        </p:nvSpPr>
        <p:spPr>
          <a:xfrm>
            <a:off x="914398" y="7892838"/>
            <a:ext cx="13128167" cy="5262979"/>
          </a:xfrm>
          <a:prstGeom prst="rect">
            <a:avLst/>
          </a:prstGeom>
          <a:noFill/>
        </p:spPr>
        <p:txBody>
          <a:bodyPr wrap="square" rtlCol="0">
            <a:spAutoFit/>
          </a:bodyPr>
          <a:lstStyle/>
          <a:p>
            <a:pPr algn="just"/>
            <a:r>
              <a:rPr lang="en-US" sz="4800" dirty="0" smtClean="0">
                <a:latin typeface="Helvetica Neue" panose="02000503000000020004" pitchFamily="2" charset="0"/>
              </a:rPr>
              <a:t>Current state-</a:t>
            </a:r>
            <a:r>
              <a:rPr lang="en-US" sz="4800" dirty="0" smtClean="0">
                <a:latin typeface="Helvetica Neue" panose="02000503000000020004" pitchFamily="2" charset="0"/>
              </a:rPr>
              <a:t>of-the-art </a:t>
            </a:r>
            <a:r>
              <a:rPr lang="en-US" sz="4800" dirty="0" smtClean="0">
                <a:latin typeface="Helvetica Neue" panose="02000503000000020004" pitchFamily="2" charset="0"/>
              </a:rPr>
              <a:t>methods of lip tracking involve using statistical models to fit contours to the lips in the image. These methods are efficient, but not fast enough to run in real time on </a:t>
            </a:r>
            <a:r>
              <a:rPr lang="en-US" sz="4800" dirty="0" smtClean="0">
                <a:latin typeface="Helvetica Neue" panose="02000503000000020004" pitchFamily="2" charset="0"/>
              </a:rPr>
              <a:t>a video feed. W</a:t>
            </a:r>
            <a:r>
              <a:rPr lang="en-US" sz="4800" dirty="0" smtClean="0">
                <a:latin typeface="Helvetica Neue" panose="02000503000000020004" pitchFamily="2" charset="0"/>
              </a:rPr>
              <a:t>e </a:t>
            </a:r>
            <a:r>
              <a:rPr lang="en-US" sz="4800" dirty="0" smtClean="0">
                <a:latin typeface="Helvetica Neue" panose="02000503000000020004" pitchFamily="2" charset="0"/>
              </a:rPr>
              <a:t>present a novel way of tracking lip movement with a CUDA-enabled GPU (</a:t>
            </a:r>
            <a:r>
              <a:rPr lang="en-US" sz="4800" dirty="0" err="1" smtClean="0">
                <a:latin typeface="Helvetica Neue" panose="02000503000000020004" pitchFamily="2" charset="0"/>
              </a:rPr>
              <a:t>Nvidia</a:t>
            </a:r>
            <a:r>
              <a:rPr lang="en-US" sz="4800" dirty="0" smtClean="0">
                <a:latin typeface="Helvetica Neue" panose="02000503000000020004" pitchFamily="2" charset="0"/>
              </a:rPr>
              <a:t> </a:t>
            </a:r>
            <a:r>
              <a:rPr lang="en-US" sz="4800" dirty="0" err="1" smtClean="0">
                <a:latin typeface="Helvetica Neue" panose="02000503000000020004" pitchFamily="2" charset="0"/>
              </a:rPr>
              <a:t>Tegra</a:t>
            </a:r>
            <a:r>
              <a:rPr lang="en-US" sz="4800" dirty="0" smtClean="0">
                <a:latin typeface="Helvetica Neue" panose="02000503000000020004" pitchFamily="2" charset="0"/>
              </a:rPr>
              <a:t> K1</a:t>
            </a:r>
            <a:r>
              <a:rPr lang="en-US" sz="4800" dirty="0" smtClean="0">
                <a:latin typeface="Helvetica Neue" panose="02000503000000020004" pitchFamily="2" charset="0"/>
              </a:rPr>
              <a:t>) and </a:t>
            </a:r>
            <a:r>
              <a:rPr lang="en-US" sz="4800" dirty="0" err="1" smtClean="0">
                <a:latin typeface="Helvetica Neue" panose="02000503000000020004" pitchFamily="2" charset="0"/>
              </a:rPr>
              <a:t>OpenCV</a:t>
            </a:r>
            <a:r>
              <a:rPr lang="en-US" sz="4800" dirty="0" smtClean="0">
                <a:latin typeface="Helvetica Neue" panose="02000503000000020004" pitchFamily="2" charset="0"/>
              </a:rPr>
              <a:t>.</a:t>
            </a:r>
            <a:endParaRPr lang="en-US" sz="4800" dirty="0">
              <a:latin typeface="Helvetica Neue" panose="02000503000000020004" pitchFamily="2" charset="0"/>
            </a:endParaRPr>
          </a:p>
        </p:txBody>
      </p:sp>
      <p:sp>
        <p:nvSpPr>
          <p:cNvPr id="16" name="TextBox 15"/>
          <p:cNvSpPr txBox="1"/>
          <p:nvPr/>
        </p:nvSpPr>
        <p:spPr>
          <a:xfrm flipH="1">
            <a:off x="914399" y="14021677"/>
            <a:ext cx="10493828" cy="1569660"/>
          </a:xfrm>
          <a:prstGeom prst="rect">
            <a:avLst/>
          </a:prstGeom>
          <a:noFill/>
        </p:spPr>
        <p:txBody>
          <a:bodyPr wrap="square" rtlCol="0">
            <a:spAutoFit/>
          </a:bodyPr>
          <a:lstStyle/>
          <a:p>
            <a:r>
              <a:rPr lang="en-US" sz="9600" b="1" dirty="0" smtClean="0">
                <a:solidFill>
                  <a:srgbClr val="94273A"/>
                </a:solidFill>
                <a:latin typeface="Helvetica Neue" panose="02000503000000020004" pitchFamily="2" charset="0"/>
              </a:rPr>
              <a:t>Methods</a:t>
            </a:r>
            <a:endParaRPr lang="en-US" sz="9600" b="1" dirty="0">
              <a:solidFill>
                <a:srgbClr val="94273A"/>
              </a:solidFill>
              <a:latin typeface="Helvetica Neue" panose="02000503000000020004" pitchFamily="2" charset="0"/>
            </a:endParaRPr>
          </a:p>
        </p:txBody>
      </p:sp>
      <p:sp>
        <p:nvSpPr>
          <p:cNvPr id="15" name="TextBox 14"/>
          <p:cNvSpPr txBox="1"/>
          <p:nvPr/>
        </p:nvSpPr>
        <p:spPr>
          <a:xfrm>
            <a:off x="914399" y="15561679"/>
            <a:ext cx="13128170" cy="8956298"/>
          </a:xfrm>
          <a:prstGeom prst="rect">
            <a:avLst/>
          </a:prstGeom>
          <a:noFill/>
        </p:spPr>
        <p:txBody>
          <a:bodyPr wrap="square" rtlCol="0">
            <a:spAutoFit/>
          </a:bodyPr>
          <a:lstStyle/>
          <a:p>
            <a:pPr algn="just"/>
            <a:r>
              <a:rPr lang="en-US" sz="4800" dirty="0" smtClean="0">
                <a:latin typeface="Helvetica Neue" panose="02000503000000020004" pitchFamily="2" charset="0"/>
              </a:rPr>
              <a:t>First, the image is preprocessed by performing edge detection and color segmentation</a:t>
            </a:r>
            <a:r>
              <a:rPr lang="en-US" sz="4800" dirty="0" smtClean="0">
                <a:latin typeface="Helvetica Neue" panose="02000503000000020004" pitchFamily="2" charset="0"/>
              </a:rPr>
              <a:t>. This increases the initial accuracy of the statistical model later used, and thus allows it to finish in fewer iterations. If this is a single frame or the first frame in a video, then a </a:t>
            </a:r>
            <a:r>
              <a:rPr lang="en-US" sz="4800" dirty="0" err="1" smtClean="0">
                <a:latin typeface="Helvetica Neue" panose="02000503000000020004" pitchFamily="2" charset="0"/>
              </a:rPr>
              <a:t>Haar</a:t>
            </a:r>
            <a:r>
              <a:rPr lang="en-US" sz="4800" dirty="0" smtClean="0">
                <a:latin typeface="Helvetica Neue" panose="02000503000000020004" pitchFamily="2" charset="0"/>
              </a:rPr>
              <a:t> Cascade is used to quickly find </a:t>
            </a:r>
            <a:r>
              <a:rPr lang="en-US" sz="4800" dirty="0" smtClean="0">
                <a:latin typeface="Helvetica Neue" panose="02000503000000020004" pitchFamily="2" charset="0"/>
              </a:rPr>
              <a:t>the region of interest. Finally, </a:t>
            </a:r>
            <a:r>
              <a:rPr lang="en-US" sz="4800" dirty="0" smtClean="0">
                <a:latin typeface="Helvetica Neue" panose="02000503000000020004" pitchFamily="2" charset="0"/>
              </a:rPr>
              <a:t>an Active Shape Model that has been trained with over 3500 hand-marked images is used to find the final contour. This process involves iteratively fitting the stati</a:t>
            </a:r>
            <a:r>
              <a:rPr lang="en-US" sz="4800" dirty="0" smtClean="0">
                <a:latin typeface="Helvetica Neue" panose="02000503000000020004" pitchFamily="2" charset="0"/>
              </a:rPr>
              <a:t>stical model to the target frame.</a:t>
            </a:r>
            <a:endParaRPr lang="en-US" sz="4800" dirty="0">
              <a:latin typeface="Helvetica Neue" panose="02000503000000020004" pitchFamily="2" charset="0"/>
            </a:endParaRPr>
          </a:p>
        </p:txBody>
      </p:sp>
      <p:sp>
        <p:nvSpPr>
          <p:cNvPr id="17" name="TextBox 16"/>
          <p:cNvSpPr txBox="1"/>
          <p:nvPr/>
        </p:nvSpPr>
        <p:spPr>
          <a:xfrm>
            <a:off x="914399" y="26716241"/>
            <a:ext cx="13128171" cy="3785652"/>
          </a:xfrm>
          <a:prstGeom prst="rect">
            <a:avLst/>
          </a:prstGeom>
          <a:noFill/>
        </p:spPr>
        <p:txBody>
          <a:bodyPr wrap="square" rtlCol="0">
            <a:spAutoFit/>
          </a:bodyPr>
          <a:lstStyle/>
          <a:p>
            <a:pPr algn="just"/>
            <a:r>
              <a:rPr lang="en-US" sz="4800" dirty="0" smtClean="0">
                <a:latin typeface="Helvetica Neue" panose="02000503000000020004" pitchFamily="2" charset="0"/>
              </a:rPr>
              <a:t>This </a:t>
            </a:r>
            <a:r>
              <a:rPr lang="en-US" sz="4800" dirty="0" smtClean="0">
                <a:latin typeface="Helvetica Neue" panose="02000503000000020004" pitchFamily="2" charset="0"/>
              </a:rPr>
              <a:t>modelling technique </a:t>
            </a:r>
            <a:r>
              <a:rPr lang="en-US" sz="4800" dirty="0" smtClean="0">
                <a:latin typeface="Helvetica Neue" panose="02000503000000020004" pitchFamily="2" charset="0"/>
              </a:rPr>
              <a:t>has </a:t>
            </a:r>
            <a:r>
              <a:rPr lang="en-US" sz="4800" dirty="0" smtClean="0">
                <a:latin typeface="Helvetica Neue" panose="02000503000000020004" pitchFamily="2" charset="0"/>
              </a:rPr>
              <a:t>reliably and </a:t>
            </a:r>
            <a:r>
              <a:rPr lang="en-US" sz="4800" dirty="0" smtClean="0">
                <a:latin typeface="Helvetica Neue" panose="02000503000000020004" pitchFamily="2" charset="0"/>
              </a:rPr>
              <a:t>accurately been able to find and track lip contours in images and video in real time</a:t>
            </a:r>
            <a:r>
              <a:rPr lang="en-US" sz="4800" dirty="0" smtClean="0">
                <a:latin typeface="Helvetica Neue" panose="02000503000000020004" pitchFamily="2" charset="0"/>
              </a:rPr>
              <a:t>. Video processing performance is especially improved with the GPU over a CPU.</a:t>
            </a:r>
            <a:endParaRPr lang="en-US" sz="4800" dirty="0">
              <a:latin typeface="Helvetica Neue" panose="02000503000000020004" pitchFamily="2"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1938" y="20989885"/>
            <a:ext cx="9626948" cy="7320248"/>
          </a:xfrm>
          <a:prstGeom prst="rect">
            <a:avLst/>
          </a:prstGeom>
        </p:spPr>
      </p:pic>
      <p:grpSp>
        <p:nvGrpSpPr>
          <p:cNvPr id="21" name="Group 20"/>
          <p:cNvGrpSpPr/>
          <p:nvPr/>
        </p:nvGrpSpPr>
        <p:grpSpPr>
          <a:xfrm>
            <a:off x="25657628" y="7543690"/>
            <a:ext cx="13661572" cy="10818090"/>
            <a:chOff x="15582899" y="7086600"/>
            <a:chExt cx="8001001" cy="10818090"/>
          </a:xfrm>
        </p:grpSpPr>
        <p:sp>
          <p:nvSpPr>
            <p:cNvPr id="22" name="Rectangle 21"/>
            <p:cNvSpPr/>
            <p:nvPr/>
          </p:nvSpPr>
          <p:spPr>
            <a:xfrm>
              <a:off x="15582900" y="7086600"/>
              <a:ext cx="8001000" cy="1828800"/>
            </a:xfrm>
            <a:prstGeom prst="rect">
              <a:avLst/>
            </a:prstGeom>
            <a:solidFill>
              <a:srgbClr val="9427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r>
                <a:rPr lang="en-US" dirty="0" smtClean="0"/>
                <a:t>PU</a:t>
              </a:r>
              <a:endParaRPr lang="en-US" dirty="0"/>
            </a:p>
          </p:txBody>
        </p:sp>
        <p:sp>
          <p:nvSpPr>
            <p:cNvPr id="23" name="Rectangle 22"/>
            <p:cNvSpPr/>
            <p:nvPr/>
          </p:nvSpPr>
          <p:spPr>
            <a:xfrm>
              <a:off x="15582899" y="8915400"/>
              <a:ext cx="8001001" cy="8989290"/>
            </a:xfrm>
            <a:prstGeom prst="rect">
              <a:avLst/>
            </a:prstGeom>
            <a:solidFill>
              <a:schemeClr val="bg2"/>
            </a:solidFill>
            <a:ln>
              <a:solidFill>
                <a:srgbClr val="942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15849598" y="7543690"/>
            <a:ext cx="8001001" cy="10818090"/>
            <a:chOff x="16116299" y="6934090"/>
            <a:chExt cx="8001001" cy="10818090"/>
          </a:xfrm>
        </p:grpSpPr>
        <p:grpSp>
          <p:nvGrpSpPr>
            <p:cNvPr id="10" name="Group 9"/>
            <p:cNvGrpSpPr/>
            <p:nvPr/>
          </p:nvGrpSpPr>
          <p:grpSpPr>
            <a:xfrm>
              <a:off x="16116299" y="6934090"/>
              <a:ext cx="8001001" cy="10818090"/>
              <a:chOff x="15582899" y="7086600"/>
              <a:chExt cx="8001001" cy="10818090"/>
            </a:xfrm>
          </p:grpSpPr>
          <p:sp>
            <p:nvSpPr>
              <p:cNvPr id="4" name="Rectangle 3"/>
              <p:cNvSpPr/>
              <p:nvPr/>
            </p:nvSpPr>
            <p:spPr>
              <a:xfrm>
                <a:off x="15582900" y="7086600"/>
                <a:ext cx="8001000" cy="1828800"/>
              </a:xfrm>
              <a:prstGeom prst="rect">
                <a:avLst/>
              </a:prstGeom>
              <a:solidFill>
                <a:srgbClr val="9427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8" name="Rectangle 7"/>
              <p:cNvSpPr/>
              <p:nvPr/>
            </p:nvSpPr>
            <p:spPr>
              <a:xfrm>
                <a:off x="15582899" y="8915400"/>
                <a:ext cx="8001001" cy="8989290"/>
              </a:xfrm>
              <a:prstGeom prst="rect">
                <a:avLst/>
              </a:prstGeom>
              <a:solidFill>
                <a:schemeClr val="bg2"/>
              </a:solidFill>
              <a:ln>
                <a:solidFill>
                  <a:srgbClr val="942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lowchart: Multidocument 19"/>
            <p:cNvSpPr/>
            <p:nvPr/>
          </p:nvSpPr>
          <p:spPr>
            <a:xfrm>
              <a:off x="18326099" y="9793656"/>
              <a:ext cx="3581400" cy="208861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8326099" y="11882272"/>
              <a:ext cx="3581400" cy="923330"/>
            </a:xfrm>
            <a:prstGeom prst="rect">
              <a:avLst/>
            </a:prstGeom>
            <a:noFill/>
          </p:spPr>
          <p:txBody>
            <a:bodyPr wrap="square" rtlCol="0">
              <a:spAutoFit/>
            </a:bodyPr>
            <a:lstStyle/>
            <a:p>
              <a:pPr algn="ctr"/>
              <a:r>
                <a:rPr lang="en-US" sz="5400" dirty="0" smtClean="0">
                  <a:latin typeface="Helvetica Neue" panose="02000503000000020004" pitchFamily="2" charset="0"/>
                </a:rPr>
                <a:t>Images</a:t>
              </a:r>
              <a:endParaRPr lang="en-US" sz="5400" dirty="0">
                <a:latin typeface="Helvetica Neue" panose="02000503000000020004" pitchFamily="2" charset="0"/>
              </a:endParaRPr>
            </a:p>
          </p:txBody>
        </p:sp>
        <p:sp>
          <p:nvSpPr>
            <p:cNvPr id="28" name="TextBox 27"/>
            <p:cNvSpPr txBox="1"/>
            <p:nvPr/>
          </p:nvSpPr>
          <p:spPr>
            <a:xfrm>
              <a:off x="18326099" y="16026045"/>
              <a:ext cx="3581400" cy="923330"/>
            </a:xfrm>
            <a:prstGeom prst="rect">
              <a:avLst/>
            </a:prstGeom>
            <a:noFill/>
          </p:spPr>
          <p:txBody>
            <a:bodyPr wrap="square" rtlCol="0">
              <a:spAutoFit/>
            </a:bodyPr>
            <a:lstStyle/>
            <a:p>
              <a:pPr algn="ctr"/>
              <a:r>
                <a:rPr lang="en-US" sz="5400" dirty="0" smtClean="0">
                  <a:latin typeface="Helvetica Neue" panose="02000503000000020004" pitchFamily="2" charset="0"/>
                </a:rPr>
                <a:t>Contours</a:t>
              </a:r>
              <a:endParaRPr lang="en-US" sz="5400" dirty="0">
                <a:latin typeface="Helvetica Neue" panose="02000503000000020004" pitchFamily="2" charset="0"/>
              </a:endParaRPr>
            </a:p>
          </p:txBody>
        </p:sp>
        <p:grpSp>
          <p:nvGrpSpPr>
            <p:cNvPr id="29" name="Group 28"/>
            <p:cNvGrpSpPr/>
            <p:nvPr/>
          </p:nvGrpSpPr>
          <p:grpSpPr>
            <a:xfrm>
              <a:off x="18326099" y="13937429"/>
              <a:ext cx="3581400" cy="2088616"/>
              <a:chOff x="17792699" y="14089939"/>
              <a:chExt cx="3581400" cy="2088616"/>
            </a:xfrm>
          </p:grpSpPr>
          <p:sp>
            <p:nvSpPr>
              <p:cNvPr id="26" name="Flowchart: Multidocument 25"/>
              <p:cNvSpPr/>
              <p:nvPr/>
            </p:nvSpPr>
            <p:spPr>
              <a:xfrm>
                <a:off x="17792699" y="14089939"/>
                <a:ext cx="3581400" cy="208861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cartoon-lips-2.gif (250×250)"/>
              <p:cNvPicPr>
                <a:picLocks noChangeAspect="1" noChangeArrowheads="1"/>
              </p:cNvPicPr>
              <p:nvPr/>
            </p:nvPicPr>
            <p:blipFill rotWithShape="1">
              <a:blip r:embed="rId5">
                <a:extLst>
                  <a:ext uri="{28A0092B-C50C-407E-A947-70E740481C1C}">
                    <a14:useLocalDpi xmlns:a14="http://schemas.microsoft.com/office/drawing/2010/main" val="0"/>
                  </a:ext>
                </a:extLst>
              </a:blip>
              <a:srcRect l="4084" t="15457" r="12800" b="32669"/>
              <a:stretch/>
            </p:blipFill>
            <p:spPr bwMode="auto">
              <a:xfrm>
                <a:off x="18405309" y="14531981"/>
                <a:ext cx="1979194" cy="123524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1" name="TextBox 30"/>
          <p:cNvSpPr txBox="1"/>
          <p:nvPr/>
        </p:nvSpPr>
        <p:spPr>
          <a:xfrm>
            <a:off x="27453769" y="16754658"/>
            <a:ext cx="3581400" cy="923330"/>
          </a:xfrm>
          <a:prstGeom prst="rect">
            <a:avLst/>
          </a:prstGeom>
          <a:noFill/>
        </p:spPr>
        <p:txBody>
          <a:bodyPr wrap="square" rtlCol="0">
            <a:spAutoFit/>
          </a:bodyPr>
          <a:lstStyle/>
          <a:p>
            <a:pPr algn="ctr"/>
            <a:r>
              <a:rPr lang="en-US" sz="5400" dirty="0" smtClean="0">
                <a:latin typeface="Helvetica Neue" panose="02000503000000020004" pitchFamily="2" charset="0"/>
              </a:rPr>
              <a:t>Contours</a:t>
            </a:r>
            <a:endParaRPr lang="en-US" sz="5400" dirty="0">
              <a:latin typeface="Helvetica Neue" panose="02000503000000020004" pitchFamily="2" charset="0"/>
            </a:endParaRPr>
          </a:p>
        </p:txBody>
      </p:sp>
      <p:grpSp>
        <p:nvGrpSpPr>
          <p:cNvPr id="32" name="Group 31"/>
          <p:cNvGrpSpPr/>
          <p:nvPr/>
        </p:nvGrpSpPr>
        <p:grpSpPr>
          <a:xfrm>
            <a:off x="27453769" y="14666042"/>
            <a:ext cx="3581400" cy="2088616"/>
            <a:chOff x="17792699" y="14089939"/>
            <a:chExt cx="3581400" cy="2088616"/>
          </a:xfrm>
        </p:grpSpPr>
        <p:sp>
          <p:nvSpPr>
            <p:cNvPr id="33" name="Flowchart: Multidocument 32"/>
            <p:cNvSpPr/>
            <p:nvPr/>
          </p:nvSpPr>
          <p:spPr>
            <a:xfrm>
              <a:off x="17792699" y="14089939"/>
              <a:ext cx="3581400" cy="208861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descr="cartoon-lips-2.gif (250×250)"/>
            <p:cNvPicPr>
              <a:picLocks noChangeAspect="1" noChangeArrowheads="1"/>
            </p:cNvPicPr>
            <p:nvPr/>
          </p:nvPicPr>
          <p:blipFill rotWithShape="1">
            <a:blip r:embed="rId5">
              <a:extLst>
                <a:ext uri="{28A0092B-C50C-407E-A947-70E740481C1C}">
                  <a14:useLocalDpi xmlns:a14="http://schemas.microsoft.com/office/drawing/2010/main" val="0"/>
                </a:ext>
              </a:extLst>
            </a:blip>
            <a:srcRect l="4084" t="15457" r="12800" b="32669"/>
            <a:stretch/>
          </p:blipFill>
          <p:spPr bwMode="auto">
            <a:xfrm>
              <a:off x="18405309" y="14531981"/>
              <a:ext cx="1979194" cy="123524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Flowchart: Multidocument 34"/>
          <p:cNvSpPr/>
          <p:nvPr/>
        </p:nvSpPr>
        <p:spPr>
          <a:xfrm>
            <a:off x="27453769" y="10403256"/>
            <a:ext cx="3581400" cy="208861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53769" y="12491872"/>
            <a:ext cx="3581400" cy="923330"/>
          </a:xfrm>
          <a:prstGeom prst="rect">
            <a:avLst/>
          </a:prstGeom>
          <a:noFill/>
        </p:spPr>
        <p:txBody>
          <a:bodyPr wrap="square" rtlCol="0">
            <a:spAutoFit/>
          </a:bodyPr>
          <a:lstStyle/>
          <a:p>
            <a:pPr algn="ctr"/>
            <a:r>
              <a:rPr lang="en-US" sz="5400" dirty="0" smtClean="0">
                <a:latin typeface="Helvetica Neue" panose="02000503000000020004" pitchFamily="2" charset="0"/>
              </a:rPr>
              <a:t>Images</a:t>
            </a:r>
            <a:endParaRPr lang="en-US" sz="5400" dirty="0">
              <a:latin typeface="Helvetica Neue" panose="02000503000000020004" pitchFamily="2" charset="0"/>
            </a:endParaRPr>
          </a:p>
        </p:txBody>
      </p:sp>
      <p:sp>
        <p:nvSpPr>
          <p:cNvPr id="30" name="Right Arrow 29"/>
          <p:cNvSpPr/>
          <p:nvPr/>
        </p:nvSpPr>
        <p:spPr>
          <a:xfrm>
            <a:off x="22593300" y="10473958"/>
            <a:ext cx="4305300" cy="1947212"/>
          </a:xfrm>
          <a:prstGeom prst="rightArrow">
            <a:avLst/>
          </a:prstGeom>
          <a:solidFill>
            <a:srgbClr val="942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0800000">
            <a:off x="22593300" y="14736744"/>
            <a:ext cx="4305300" cy="1947212"/>
          </a:xfrm>
          <a:prstGeom prst="rightArrow">
            <a:avLst/>
          </a:prstGeom>
          <a:solidFill>
            <a:srgbClr val="942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Diagram 36"/>
          <p:cNvGraphicFramePr/>
          <p:nvPr>
            <p:extLst>
              <p:ext uri="{D42A27DB-BD31-4B8C-83A1-F6EECF244321}">
                <p14:modId xmlns:p14="http://schemas.microsoft.com/office/powerpoint/2010/main" val="1990752606"/>
              </p:ext>
            </p:extLst>
          </p:nvPr>
        </p:nvGraphicFramePr>
        <p:xfrm>
          <a:off x="33162575" y="12975364"/>
          <a:ext cx="6150931" cy="53180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3" name="TextBox 42"/>
          <p:cNvSpPr txBox="1"/>
          <p:nvPr/>
        </p:nvSpPr>
        <p:spPr>
          <a:xfrm>
            <a:off x="26305326" y="9463818"/>
            <a:ext cx="5878286" cy="769441"/>
          </a:xfrm>
          <a:prstGeom prst="rect">
            <a:avLst/>
          </a:prstGeom>
          <a:noFill/>
        </p:spPr>
        <p:txBody>
          <a:bodyPr wrap="square" rtlCol="0">
            <a:spAutoFit/>
          </a:bodyPr>
          <a:lstStyle/>
          <a:p>
            <a:pPr algn="ctr"/>
            <a:r>
              <a:rPr lang="en-US" sz="4400" dirty="0" smtClean="0">
                <a:latin typeface="Helvetica Neue" panose="02000503000000020004" pitchFamily="2" charset="0"/>
              </a:rPr>
              <a:t>Texture Memory</a:t>
            </a:r>
            <a:endParaRPr lang="en-US" sz="4400" dirty="0">
              <a:latin typeface="Helvetica Neue" panose="02000503000000020004" pitchFamily="2" charset="0"/>
            </a:endParaRPr>
          </a:p>
        </p:txBody>
      </p:sp>
      <p:sp>
        <p:nvSpPr>
          <p:cNvPr id="44" name="TextBox 43"/>
          <p:cNvSpPr txBox="1"/>
          <p:nvPr/>
        </p:nvSpPr>
        <p:spPr>
          <a:xfrm>
            <a:off x="33059912" y="10527992"/>
            <a:ext cx="5878286" cy="1754326"/>
          </a:xfrm>
          <a:prstGeom prst="rect">
            <a:avLst/>
          </a:prstGeom>
          <a:noFill/>
        </p:spPr>
        <p:txBody>
          <a:bodyPr wrap="square" rtlCol="0">
            <a:spAutoFit/>
          </a:bodyPr>
          <a:lstStyle/>
          <a:p>
            <a:pPr algn="ctr"/>
            <a:r>
              <a:rPr lang="en-US" sz="3600" dirty="0" smtClean="0">
                <a:latin typeface="Helvetica Neue" panose="02000503000000020004" pitchFamily="2" charset="0"/>
              </a:rPr>
              <a:t>Edge detection</a:t>
            </a:r>
            <a:br>
              <a:rPr lang="en-US" sz="3600" dirty="0" smtClean="0">
                <a:latin typeface="Helvetica Neue" panose="02000503000000020004" pitchFamily="2" charset="0"/>
              </a:rPr>
            </a:br>
            <a:r>
              <a:rPr lang="en-US" sz="3600" dirty="0" smtClean="0">
                <a:latin typeface="Helvetica Neue" panose="02000503000000020004" pitchFamily="2" charset="0"/>
              </a:rPr>
              <a:t>Color segmentation</a:t>
            </a:r>
            <a:br>
              <a:rPr lang="en-US" sz="3600" dirty="0" smtClean="0">
                <a:latin typeface="Helvetica Neue" panose="02000503000000020004" pitchFamily="2" charset="0"/>
              </a:rPr>
            </a:br>
            <a:r>
              <a:rPr lang="en-US" sz="3600" dirty="0" smtClean="0">
                <a:latin typeface="Helvetica Neue" panose="02000503000000020004" pitchFamily="2" charset="0"/>
              </a:rPr>
              <a:t>Scale &amp; transform</a:t>
            </a:r>
            <a:endParaRPr lang="en-US" sz="3600" dirty="0">
              <a:latin typeface="Helvetica Neue" panose="02000503000000020004" pitchFamily="2" charset="0"/>
            </a:endParaRPr>
          </a:p>
        </p:txBody>
      </p:sp>
      <p:sp>
        <p:nvSpPr>
          <p:cNvPr id="45" name="Right Arrow 44"/>
          <p:cNvSpPr/>
          <p:nvPr/>
        </p:nvSpPr>
        <p:spPr>
          <a:xfrm>
            <a:off x="31333166" y="10871755"/>
            <a:ext cx="2042433" cy="1051973"/>
          </a:xfrm>
          <a:prstGeom prst="rightArrow">
            <a:avLst/>
          </a:prstGeom>
          <a:solidFill>
            <a:srgbClr val="942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rot="10800000">
            <a:off x="31397114" y="15104382"/>
            <a:ext cx="2042433" cy="1051973"/>
          </a:xfrm>
          <a:prstGeom prst="rightArrow">
            <a:avLst/>
          </a:prstGeom>
          <a:solidFill>
            <a:srgbClr val="942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5400000">
            <a:off x="35701513" y="12381256"/>
            <a:ext cx="645595" cy="725422"/>
          </a:xfrm>
          <a:prstGeom prst="rightArrow">
            <a:avLst/>
          </a:prstGeom>
          <a:solidFill>
            <a:srgbClr val="942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Chart 48"/>
          <p:cNvGraphicFramePr>
            <a:graphicFrameLocks/>
          </p:cNvGraphicFramePr>
          <p:nvPr>
            <p:extLst>
              <p:ext uri="{D42A27DB-BD31-4B8C-83A1-F6EECF244321}">
                <p14:modId xmlns:p14="http://schemas.microsoft.com/office/powerpoint/2010/main" val="2703663944"/>
              </p:ext>
            </p:extLst>
          </p:nvPr>
        </p:nvGraphicFramePr>
        <p:xfrm>
          <a:off x="25657628" y="21183844"/>
          <a:ext cx="13661572" cy="9102474"/>
        </p:xfrm>
        <a:graphic>
          <a:graphicData uri="http://schemas.openxmlformats.org/drawingml/2006/chart">
            <c:chart xmlns:c="http://schemas.openxmlformats.org/drawingml/2006/chart" xmlns:r="http://schemas.openxmlformats.org/officeDocument/2006/relationships" r:id="rId11"/>
          </a:graphicData>
        </a:graphic>
      </p:graphicFrame>
      <p:sp>
        <p:nvSpPr>
          <p:cNvPr id="53" name="TextBox 52"/>
          <p:cNvSpPr txBox="1"/>
          <p:nvPr/>
        </p:nvSpPr>
        <p:spPr>
          <a:xfrm>
            <a:off x="24613577" y="20158888"/>
            <a:ext cx="15749673" cy="830997"/>
          </a:xfrm>
          <a:prstGeom prst="rect">
            <a:avLst/>
          </a:prstGeom>
          <a:noFill/>
        </p:spPr>
        <p:txBody>
          <a:bodyPr wrap="square" rtlCol="0">
            <a:spAutoFit/>
          </a:bodyPr>
          <a:lstStyle/>
          <a:p>
            <a:pPr algn="ctr"/>
            <a:r>
              <a:rPr lang="en-US" sz="4800" dirty="0" smtClean="0">
                <a:latin typeface="Helvetica Neue" panose="02000503000000020004" pitchFamily="2" charset="0"/>
              </a:rPr>
              <a:t>Ratio of execution time between CPU and GPU</a:t>
            </a:r>
            <a:endParaRPr lang="en-US" sz="4800" dirty="0">
              <a:latin typeface="Helvetica Neue" panose="02000503000000020004" pitchFamily="2" charset="0"/>
            </a:endParaRPr>
          </a:p>
        </p:txBody>
      </p:sp>
    </p:spTree>
    <p:extLst>
      <p:ext uri="{BB962C8B-B14F-4D97-AF65-F5344CB8AC3E}">
        <p14:creationId xmlns:p14="http://schemas.microsoft.com/office/powerpoint/2010/main" val="3599537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TotalTime>
  <Words>242</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DeBoni</dc:creator>
  <cp:lastModifiedBy>Alex DeBoni</cp:lastModifiedBy>
  <cp:revision>54</cp:revision>
  <dcterms:created xsi:type="dcterms:W3CDTF">2014-12-09T17:42:11Z</dcterms:created>
  <dcterms:modified xsi:type="dcterms:W3CDTF">2014-12-16T21:26:32Z</dcterms:modified>
</cp:coreProperties>
</file>