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8"/>
  </p:notesMasterIdLst>
  <p:handoutMasterIdLst>
    <p:handoutMasterId r:id="rId9"/>
  </p:handoutMasterIdLst>
  <p:sldIdLst>
    <p:sldId id="314" r:id="rId5"/>
    <p:sldId id="316" r:id="rId6"/>
    <p:sldId id="31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3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9E9A95"/>
    <a:srgbClr val="382E25"/>
    <a:srgbClr val="C17945"/>
    <a:srgbClr val="31526A"/>
    <a:srgbClr val="690304"/>
    <a:srgbClr val="252626"/>
    <a:srgbClr val="A6A6A6"/>
    <a:srgbClr val="C6BFBB"/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1" autoAdjust="0"/>
    <p:restoredTop sz="94637" autoAdjust="0"/>
  </p:normalViewPr>
  <p:slideViewPr>
    <p:cSldViewPr snapToGrid="0" snapToObjects="1">
      <p:cViewPr>
        <p:scale>
          <a:sx n="78" d="100"/>
          <a:sy n="78" d="100"/>
        </p:scale>
        <p:origin x="900" y="18"/>
      </p:cViewPr>
      <p:guideLst>
        <p:guide orient="horz" pos="4247"/>
        <p:guide pos="3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4" y="3688697"/>
            <a:ext cx="7942596" cy="1485992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Unnecessarily extra long title of presentation</a:t>
            </a:r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6279762"/>
            <a:ext cx="7734222" cy="370205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INDIANA UNIVERSITY BLOOMINGTON</a:t>
            </a:r>
            <a:endParaRPr lang="en-US" dirty="0"/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3301283"/>
            <a:ext cx="7914806" cy="336549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OR NAME OF SCHOOL, DEPARTMENT, OR UNIT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21014" y="-72571"/>
            <a:ext cx="950609" cy="2766507"/>
            <a:chOff x="633305" y="-72571"/>
            <a:chExt cx="950609" cy="2766507"/>
          </a:xfrm>
        </p:grpSpPr>
        <p:sp>
          <p:nvSpPr>
            <p:cNvPr id="6" name="Rectangle 5"/>
            <p:cNvSpPr/>
            <p:nvPr userDrawn="1"/>
          </p:nvSpPr>
          <p:spPr>
            <a:xfrm>
              <a:off x="633305" y="-72571"/>
              <a:ext cx="950609" cy="27665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trident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009" y="1730375"/>
              <a:ext cx="634481" cy="800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31873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31873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31873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3416048"/>
            <a:ext cx="6802482" cy="494412"/>
          </a:xfrm>
        </p:spPr>
        <p:txBody>
          <a:bodyPr anchor="ctr">
            <a:noAutofit/>
          </a:bodyPr>
          <a:lstStyle>
            <a:lvl1pPr>
              <a:defRPr sz="44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945804"/>
            <a:ext cx="3700462" cy="336549"/>
          </a:xfrm>
        </p:spPr>
        <p:txBody>
          <a:bodyPr anchor="ctr">
            <a:noAutofit/>
          </a:bodyPr>
          <a:lstStyle>
            <a:lvl1pPr marL="0" indent="0">
              <a:buNone/>
              <a:defRPr sz="16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SECTION NUMBER OR 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2829379"/>
            <a:ext cx="148614" cy="119924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0027" y="1012095"/>
            <a:ext cx="8004391" cy="638906"/>
          </a:xfrm>
        </p:spPr>
        <p:txBody>
          <a:bodyPr>
            <a:normAutofit/>
          </a:bodyPr>
          <a:lstStyle>
            <a:lvl1pPr>
              <a:defRPr sz="32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073417"/>
            <a:ext cx="82664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90706" y="237250"/>
            <a:ext cx="3700462" cy="336549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SECTION TITLE OR SUBTITLE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47214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976198"/>
            <a:ext cx="8015594" cy="411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30788" y="6336171"/>
            <a:ext cx="9228667" cy="528963"/>
            <a:chOff x="-30788" y="4661517"/>
            <a:chExt cx="9228667" cy="52896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INDIANA UNIVERSITY BLOOMINGTON</a:t>
              </a:r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4" y="619181"/>
            <a:ext cx="4560579" cy="10390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4" y="1922839"/>
            <a:ext cx="4560579" cy="416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9" y="0"/>
            <a:ext cx="3570941" cy="6858000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649066"/>
            <a:ext cx="82664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35303" y="6336171"/>
            <a:ext cx="387197" cy="5289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ab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8" y="6401517"/>
            <a:ext cx="258207" cy="3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-30788" y="6336171"/>
            <a:ext cx="9228667" cy="528963"/>
            <a:chOff x="-30788" y="4661517"/>
            <a:chExt cx="9228667" cy="52896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 smtClean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  <p:sp>
        <p:nvSpPr>
          <p:cNvPr id="28" name="Title 1"/>
          <p:cNvSpPr>
            <a:spLocks noGrp="1"/>
          </p:cNvSpPr>
          <p:nvPr>
            <p:ph type="ctrTitle" hasCustomPrompt="1"/>
          </p:nvPr>
        </p:nvSpPr>
        <p:spPr>
          <a:xfrm>
            <a:off x="530027" y="1012095"/>
            <a:ext cx="8004391" cy="638906"/>
          </a:xfrm>
        </p:spPr>
        <p:txBody>
          <a:bodyPr>
            <a:normAutofit/>
          </a:bodyPr>
          <a:lstStyle>
            <a:lvl1pPr>
              <a:defRPr sz="32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0" y="1073417"/>
            <a:ext cx="82664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976198"/>
            <a:ext cx="8015594" cy="411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90706" y="237250"/>
            <a:ext cx="3700462" cy="336549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SECTION TITLE OR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10" y="0"/>
            <a:ext cx="3570941" cy="6858000"/>
          </a:xfrm>
        </p:spPr>
        <p:txBody>
          <a:bodyPr/>
          <a:lstStyle/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649066"/>
            <a:ext cx="82664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35303" y="6336171"/>
            <a:ext cx="387197" cy="5289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tab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8" y="6401517"/>
            <a:ext cx="258207" cy="327725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4" y="619181"/>
            <a:ext cx="4560579" cy="10390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 i="0" spc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525304" y="1922839"/>
            <a:ext cx="4560579" cy="416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FFFFFF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FFFFFF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30788" y="6336171"/>
            <a:ext cx="9228667" cy="528963"/>
            <a:chOff x="-30788" y="4661517"/>
            <a:chExt cx="9228667" cy="528963"/>
          </a:xfrm>
        </p:grpSpPr>
        <p:sp>
          <p:nvSpPr>
            <p:cNvPr id="18" name="Rectangle 17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INDIANA UNIVERSITY BLOOMINGTON</a:t>
              </a:r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30788" y="6336171"/>
            <a:ext cx="9228667" cy="528963"/>
            <a:chOff x="-30788" y="4661517"/>
            <a:chExt cx="9228667" cy="528963"/>
          </a:xfrm>
        </p:grpSpPr>
        <p:sp>
          <p:nvSpPr>
            <p:cNvPr id="17" name="Rectangle 16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INDIANA UNIVERSITY BLOOMINGTON</a:t>
              </a:r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3" y="907197"/>
            <a:ext cx="7859185" cy="3628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907197"/>
            <a:ext cx="82664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631042" y="5943053"/>
            <a:ext cx="5157379" cy="922081"/>
            <a:chOff x="631042" y="4235585"/>
            <a:chExt cx="5157379" cy="922081"/>
          </a:xfrm>
        </p:grpSpPr>
        <p:pic>
          <p:nvPicPr>
            <p:cNvPr id="18" name="Picture 17" descr="IUB_ftp.H.201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367" y="4326067"/>
              <a:ext cx="4418054" cy="46318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 userDrawn="1"/>
          </p:nvSpPr>
          <p:spPr>
            <a:xfrm>
              <a:off x="631042" y="4235585"/>
              <a:ext cx="536130" cy="922081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tab-rgb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345" y="4326066"/>
              <a:ext cx="357525" cy="453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846139"/>
            <a:ext cx="680248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2119918"/>
            <a:ext cx="6802482" cy="4287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94" y="2945701"/>
            <a:ext cx="7451771" cy="1485992"/>
          </a:xfrm>
        </p:spPr>
        <p:txBody>
          <a:bodyPr>
            <a:noAutofit/>
          </a:bodyPr>
          <a:lstStyle/>
          <a:p>
            <a:pPr fontAlgn="base"/>
            <a:r>
              <a:rPr lang="en-US" sz="3200" dirty="0"/>
              <a:t>The distribution and host range of the pandemic disease </a:t>
            </a:r>
            <a:r>
              <a:rPr lang="en-US" sz="3200" dirty="0" err="1"/>
              <a:t>chytridiomycosis</a:t>
            </a:r>
            <a:r>
              <a:rPr lang="en-US" sz="3200" dirty="0"/>
              <a:t> in Australia, spanning surveys from 1956–2007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INDIANA UNIVERSITY BLOOMINGTON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01041" y="4967416"/>
            <a:ext cx="3472249" cy="506627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Ashwini Ramesh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Evgeniya </a:t>
            </a:r>
            <a:r>
              <a:rPr lang="en-US" dirty="0" err="1" smtClean="0"/>
              <a:t>Polezhaeva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006" y="630126"/>
            <a:ext cx="2786499" cy="1039091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585" y="2076190"/>
            <a:ext cx="5901006" cy="3515325"/>
          </a:xfrm>
        </p:spPr>
        <p:txBody>
          <a:bodyPr>
            <a:normAutofit fontScale="77500" lnSpcReduction="20000"/>
          </a:bodyPr>
          <a:lstStyle/>
          <a:p>
            <a:r>
              <a:rPr lang="en-GB" b="1" i="1" dirty="0" err="1" smtClean="0"/>
              <a:t>Chytridiomycos</a:t>
            </a:r>
            <a:r>
              <a:rPr lang="en-GB" b="1" i="1" dirty="0" smtClean="0"/>
              <a:t> </a:t>
            </a:r>
            <a:r>
              <a:rPr lang="en-GB" dirty="0" smtClean="0"/>
              <a:t>is infectious disease </a:t>
            </a:r>
            <a:r>
              <a:rPr lang="en-US" dirty="0" smtClean="0"/>
              <a:t>of </a:t>
            </a:r>
            <a:r>
              <a:rPr lang="en-US" dirty="0"/>
              <a:t>amphibians caused by an aquatic fungal </a:t>
            </a:r>
            <a:r>
              <a:rPr lang="en-US" dirty="0" smtClean="0"/>
              <a:t>pathogen:</a:t>
            </a:r>
            <a:endParaRPr lang="en-GB" dirty="0" smtClean="0"/>
          </a:p>
          <a:p>
            <a:r>
              <a:rPr lang="en-GB" b="1" i="1" dirty="0"/>
              <a:t> </a:t>
            </a:r>
            <a:r>
              <a:rPr lang="en-GB" b="1" i="1" dirty="0" err="1"/>
              <a:t>Batrachochytrium</a:t>
            </a:r>
            <a:r>
              <a:rPr lang="en-GB" b="1" i="1" dirty="0"/>
              <a:t> </a:t>
            </a:r>
            <a:r>
              <a:rPr lang="en-GB" b="1" i="1" dirty="0" err="1" smtClean="0"/>
              <a:t>dendrobatidis</a:t>
            </a:r>
            <a:endParaRPr lang="en-US" dirty="0"/>
          </a:p>
          <a:p>
            <a:r>
              <a:rPr lang="en-US" i="1" dirty="0" err="1"/>
              <a:t>Bd</a:t>
            </a:r>
            <a:r>
              <a:rPr lang="en-US" dirty="0"/>
              <a:t> may be responsible for the greatest disease-caused </a:t>
            </a:r>
            <a:r>
              <a:rPr lang="en-US" b="1" dirty="0"/>
              <a:t>loss of </a:t>
            </a:r>
            <a:r>
              <a:rPr lang="en-US" b="1" dirty="0" smtClean="0"/>
              <a:t>biodiversity</a:t>
            </a:r>
          </a:p>
          <a:p>
            <a:r>
              <a:rPr lang="en-US" dirty="0" smtClean="0"/>
              <a:t>Only in Australia: </a:t>
            </a:r>
            <a:r>
              <a:rPr lang="en-US" dirty="0"/>
              <a:t> </a:t>
            </a:r>
            <a:r>
              <a:rPr lang="en-US" dirty="0" smtClean="0"/>
              <a:t>4 </a:t>
            </a:r>
            <a:r>
              <a:rPr lang="en-US" dirty="0"/>
              <a:t>frog </a:t>
            </a:r>
            <a:r>
              <a:rPr lang="en-US" dirty="0" smtClean="0"/>
              <a:t>species extinct, 10 species are threatened.</a:t>
            </a:r>
          </a:p>
          <a:p>
            <a:r>
              <a:rPr lang="en-US" b="1" dirty="0" smtClean="0"/>
              <a:t>350 amphibian </a:t>
            </a:r>
            <a:r>
              <a:rPr lang="en-US" dirty="0"/>
              <a:t>species are known to have been infected by </a:t>
            </a:r>
            <a:r>
              <a:rPr lang="en-US" i="1" dirty="0" err="1"/>
              <a:t>Bd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Bd</a:t>
            </a:r>
            <a:r>
              <a:rPr lang="en-US" dirty="0"/>
              <a:t> </a:t>
            </a:r>
            <a:r>
              <a:rPr lang="en-US" dirty="0" smtClean="0"/>
              <a:t> introduced into Australia ~1978</a:t>
            </a:r>
          </a:p>
          <a:p>
            <a:r>
              <a:rPr lang="en-US" dirty="0"/>
              <a:t>P</a:t>
            </a:r>
            <a:r>
              <a:rPr lang="en-US" smtClean="0"/>
              <a:t>redictive </a:t>
            </a:r>
            <a:r>
              <a:rPr lang="en-US" dirty="0"/>
              <a:t>modeling, meta-analyses, and risk </a:t>
            </a:r>
            <a:r>
              <a:rPr lang="en-US" dirty="0" smtClean="0"/>
              <a:t>assessment</a:t>
            </a:r>
          </a:p>
          <a:p>
            <a:r>
              <a:rPr lang="en-US" dirty="0"/>
              <a:t>essential knowledge for conservation management</a:t>
            </a:r>
            <a:endParaRPr lang="en-US" dirty="0" smtClean="0"/>
          </a:p>
        </p:txBody>
      </p:sp>
      <p:pic>
        <p:nvPicPr>
          <p:cNvPr id="9" name="Рисунок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" b="770"/>
          <a:stretch>
            <a:fillRect/>
          </a:stretch>
        </p:blipFill>
        <p:spPr>
          <a:xfrm>
            <a:off x="6398749" y="1954008"/>
            <a:ext cx="2001795" cy="1839556"/>
          </a:xfrm>
        </p:spPr>
      </p:pic>
      <p:pic>
        <p:nvPicPr>
          <p:cNvPr id="1034" name="Picture 10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353" y="3966519"/>
            <a:ext cx="2172429" cy="163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3"/>
          <p:cNvSpPr txBox="1">
            <a:spLocks/>
          </p:cNvSpPr>
          <p:nvPr/>
        </p:nvSpPr>
        <p:spPr>
          <a:xfrm>
            <a:off x="6116595" y="5598255"/>
            <a:ext cx="2566104" cy="61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/>
              <a:buChar char="•"/>
              <a:defRPr sz="18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50227" y="5680760"/>
            <a:ext cx="2439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 sharp-snouted torrent </a:t>
            </a:r>
            <a:r>
              <a:rPr lang="en-US" sz="1200" dirty="0" smtClean="0"/>
              <a:t>frog </a:t>
            </a:r>
            <a:r>
              <a:rPr lang="en-US" sz="1200" i="1" dirty="0" err="1" smtClean="0"/>
              <a:t>Taudactylus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acutirostris</a:t>
            </a:r>
            <a:r>
              <a:rPr lang="en-US" sz="1200" i="1" dirty="0" smtClean="0"/>
              <a:t>, </a:t>
            </a:r>
            <a:r>
              <a:rPr lang="en-US" sz="1200" dirty="0" smtClean="0"/>
              <a:t>extinct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1036" name="Picture 12" descr="http://amphibiaweb.org/images/Fisher_spatialepid_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142" y="280341"/>
            <a:ext cx="3275557" cy="155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48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Click to add engaging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SECTION TITLE GOES HERE IF NECESSARY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67105" y="2089297"/>
            <a:ext cx="8015594" cy="4119802"/>
          </a:xfrm>
        </p:spPr>
        <p:txBody>
          <a:bodyPr/>
          <a:lstStyle/>
          <a:p>
            <a:r>
              <a:rPr lang="en-US" dirty="0"/>
              <a:t>Make your concise point here. </a:t>
            </a:r>
          </a:p>
          <a:p>
            <a:r>
              <a:rPr lang="en-US" dirty="0"/>
              <a:t>Slides with multiple paragraphs of text have shown to significantly decrease the attention of the audience.</a:t>
            </a:r>
          </a:p>
          <a:p>
            <a:r>
              <a:rPr lang="en-US" dirty="0"/>
              <a:t>Let your slides breathe — it lets the audience listen to you.</a:t>
            </a:r>
          </a:p>
        </p:txBody>
      </p:sp>
    </p:spTree>
    <p:extLst>
      <p:ext uri="{BB962C8B-B14F-4D97-AF65-F5344CB8AC3E}">
        <p14:creationId xmlns:p14="http://schemas.microsoft.com/office/powerpoint/2010/main" val="2144012005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IUBloomington-standard-template</Template>
  <TotalTime>47</TotalTime>
  <Words>93</Words>
  <Application>Microsoft Office PowerPoint</Application>
  <PresentationFormat>Экран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Main</vt:lpstr>
      <vt:lpstr>The distribution and host range of the pandemic disease chytridiomycosis in Australia, spanning surveys from 1956–2007</vt:lpstr>
      <vt:lpstr>Introduction</vt:lpstr>
      <vt:lpstr>Click to add engaging text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distribution and host range of the pandemic disease chytridiomycosis in Australia, spanning surveys from 1956–2007</dc:title>
  <dc:creator>Jane Plotnikova</dc:creator>
  <cp:lastModifiedBy>Jane Plotnikova</cp:lastModifiedBy>
  <cp:revision>5</cp:revision>
  <cp:lastPrinted>2014-06-24T16:10:50Z</cp:lastPrinted>
  <dcterms:created xsi:type="dcterms:W3CDTF">2017-01-19T21:19:58Z</dcterms:created>
  <dcterms:modified xsi:type="dcterms:W3CDTF">2017-01-19T22:07:41Z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